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4" r:id="rId4"/>
  </p:sldMasterIdLst>
  <p:notesMasterIdLst>
    <p:notesMasterId r:id="rId42"/>
  </p:notesMasterIdLst>
  <p:sldIdLst>
    <p:sldId id="256" r:id="rId5"/>
    <p:sldId id="258" r:id="rId6"/>
    <p:sldId id="272" r:id="rId7"/>
    <p:sldId id="274" r:id="rId8"/>
    <p:sldId id="263" r:id="rId9"/>
    <p:sldId id="260" r:id="rId10"/>
    <p:sldId id="333" r:id="rId11"/>
    <p:sldId id="283" r:id="rId12"/>
    <p:sldId id="341" r:id="rId13"/>
    <p:sldId id="342" r:id="rId14"/>
    <p:sldId id="311" r:id="rId15"/>
    <p:sldId id="284" r:id="rId16"/>
    <p:sldId id="334" r:id="rId17"/>
    <p:sldId id="330" r:id="rId18"/>
    <p:sldId id="285" r:id="rId19"/>
    <p:sldId id="331" r:id="rId20"/>
    <p:sldId id="332" r:id="rId21"/>
    <p:sldId id="338" r:id="rId22"/>
    <p:sldId id="328" r:id="rId23"/>
    <p:sldId id="329" r:id="rId24"/>
    <p:sldId id="337" r:id="rId25"/>
    <p:sldId id="335" r:id="rId26"/>
    <p:sldId id="343" r:id="rId27"/>
    <p:sldId id="313" r:id="rId28"/>
    <p:sldId id="280" r:id="rId29"/>
    <p:sldId id="286" r:id="rId30"/>
    <p:sldId id="318" r:id="rId31"/>
    <p:sldId id="319" r:id="rId32"/>
    <p:sldId id="321" r:id="rId33"/>
    <p:sldId id="304" r:id="rId34"/>
    <p:sldId id="324" r:id="rId35"/>
    <p:sldId id="325" r:id="rId36"/>
    <p:sldId id="317" r:id="rId37"/>
    <p:sldId id="327" r:id="rId38"/>
    <p:sldId id="340" r:id="rId39"/>
    <p:sldId id="291" r:id="rId40"/>
    <p:sldId id="262"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990" autoAdjust="0"/>
    <p:restoredTop sz="86385" autoAdjust="0"/>
  </p:normalViewPr>
  <p:slideViewPr>
    <p:cSldViewPr snapToGrid="0">
      <p:cViewPr varScale="1">
        <p:scale>
          <a:sx n="57" d="100"/>
          <a:sy n="57" d="100"/>
        </p:scale>
        <p:origin x="520" y="52"/>
      </p:cViewPr>
      <p:guideLst/>
    </p:cSldViewPr>
  </p:slideViewPr>
  <p:outlineViewPr>
    <p:cViewPr>
      <p:scale>
        <a:sx n="33" d="100"/>
        <a:sy n="33" d="100"/>
      </p:scale>
      <p:origin x="0" y="-1891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4866442199775532"/>
          <c:y val="1.7405547533351981E-3"/>
        </c:manualLayout>
      </c:layout>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Grant Allocation </c:v>
                </c:pt>
              </c:strCache>
            </c:strRef>
          </c:tx>
          <c:dPt>
            <c:idx val="0"/>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E6DB-464D-8D7E-1BC316CEB122}"/>
              </c:ext>
            </c:extLst>
          </c:dPt>
          <c:dPt>
            <c:idx val="1"/>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E6DB-464D-8D7E-1BC316CEB122}"/>
              </c:ext>
            </c:extLst>
          </c:dPt>
          <c:dPt>
            <c:idx val="2"/>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E6DB-464D-8D7E-1BC316CEB122}"/>
              </c:ext>
            </c:extLst>
          </c:dPt>
          <c:dPt>
            <c:idx val="3"/>
            <c:bubble3D val="0"/>
            <c:spPr>
              <a:solidFill>
                <a:schemeClr val="accent2">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E6DB-464D-8D7E-1BC316CEB122}"/>
              </c:ext>
            </c:extLst>
          </c:dPt>
          <c:dLbls>
            <c:dLbl>
              <c:idx val="0"/>
              <c:layout>
                <c:manualLayout>
                  <c:x val="-0.13492043963254594"/>
                  <c:y val="0.19396973425196845"/>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6DB-464D-8D7E-1BC316CEB122}"/>
                </c:ext>
              </c:extLst>
            </c:dLbl>
            <c:dLbl>
              <c:idx val="2"/>
              <c:layout>
                <c:manualLayout>
                  <c:x val="0.14705282152230972"/>
                  <c:y val="-0.1554308562992126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E6DB-464D-8D7E-1BC316CEB122}"/>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Administrative Cost </c:v>
                </c:pt>
                <c:pt idx="1">
                  <c:v>Outreach </c:v>
                </c:pt>
                <c:pt idx="2">
                  <c:v>Distribution </c:v>
                </c:pt>
              </c:strCache>
            </c:strRef>
          </c:cat>
          <c:val>
            <c:numRef>
              <c:f>Sheet1!$B$2:$B$5</c:f>
              <c:numCache>
                <c:formatCode>General</c:formatCode>
                <c:ptCount val="4"/>
                <c:pt idx="0">
                  <c:v>10</c:v>
                </c:pt>
                <c:pt idx="1">
                  <c:v>10</c:v>
                </c:pt>
                <c:pt idx="2">
                  <c:v>80</c:v>
                </c:pt>
              </c:numCache>
            </c:numRef>
          </c:val>
          <c:extLst>
            <c:ext xmlns:c16="http://schemas.microsoft.com/office/drawing/2014/chart" uri="{C3380CC4-5D6E-409C-BE32-E72D297353CC}">
              <c16:uniqueId val="{00000008-E6DB-464D-8D7E-1BC316CEB122}"/>
            </c:ext>
          </c:extLst>
        </c:ser>
        <c:dLbls>
          <c:dLblPos val="inEnd"/>
          <c:showLegendKey val="0"/>
          <c:showVal val="0"/>
          <c:showCatName val="1"/>
          <c:showSerName val="0"/>
          <c:showPercent val="1"/>
          <c:showBubbleSize val="0"/>
          <c:showLeaderLines val="1"/>
        </c:dLbls>
        <c:firstSliceAng val="0"/>
      </c:pieChart>
      <c:spPr>
        <a:noFill/>
        <a:ln>
          <a:noFill/>
        </a:ln>
        <a:effectLst/>
      </c:spPr>
    </c:plotArea>
    <c:legend>
      <c:legendPos val="t"/>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309325-4E97-4723-8F12-6666BB9572D5}" type="datetimeFigureOut">
              <a:rPr lang="en-US" smtClean="0"/>
              <a:t>11/15/2021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2EFEAE-DF36-4447-AC2C-A13E4A66D10F}" type="slidenum">
              <a:rPr lang="en-US" smtClean="0"/>
              <a:t>‹#›</a:t>
            </a:fld>
            <a:endParaRPr lang="en-US"/>
          </a:p>
        </p:txBody>
      </p:sp>
    </p:spTree>
    <p:extLst>
      <p:ext uri="{BB962C8B-B14F-4D97-AF65-F5344CB8AC3E}">
        <p14:creationId xmlns:p14="http://schemas.microsoft.com/office/powerpoint/2010/main" val="695743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32EFEAE-DF36-4447-AC2C-A13E4A66D10F}" type="slidenum">
              <a:rPr lang="en-US" smtClean="0"/>
              <a:t>1</a:t>
            </a:fld>
            <a:endParaRPr lang="en-US"/>
          </a:p>
        </p:txBody>
      </p:sp>
    </p:spTree>
    <p:extLst>
      <p:ext uri="{BB962C8B-B14F-4D97-AF65-F5344CB8AC3E}">
        <p14:creationId xmlns:p14="http://schemas.microsoft.com/office/powerpoint/2010/main" val="2806869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2EFEAE-DF36-4447-AC2C-A13E4A66D10F}" type="slidenum">
              <a:rPr lang="en-US" smtClean="0"/>
              <a:t>3</a:t>
            </a:fld>
            <a:endParaRPr lang="en-US"/>
          </a:p>
        </p:txBody>
      </p:sp>
    </p:spTree>
    <p:extLst>
      <p:ext uri="{BB962C8B-B14F-4D97-AF65-F5344CB8AC3E}">
        <p14:creationId xmlns:p14="http://schemas.microsoft.com/office/powerpoint/2010/main" val="1242429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E1B2D9-3980-4839-9442-F85987DF8C8E}" type="slidenum">
              <a:rPr lang="en-US" smtClean="0"/>
              <a:t>4</a:t>
            </a:fld>
            <a:endParaRPr lang="en-US"/>
          </a:p>
        </p:txBody>
      </p:sp>
    </p:spTree>
    <p:extLst>
      <p:ext uri="{BB962C8B-B14F-4D97-AF65-F5344CB8AC3E}">
        <p14:creationId xmlns:p14="http://schemas.microsoft.com/office/powerpoint/2010/main" val="2255628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E1B2D9-3980-4839-9442-F85987DF8C8E}" type="slidenum">
              <a:rPr lang="en-US" smtClean="0"/>
              <a:t>5</a:t>
            </a:fld>
            <a:endParaRPr lang="en-US"/>
          </a:p>
        </p:txBody>
      </p:sp>
    </p:spTree>
    <p:extLst>
      <p:ext uri="{BB962C8B-B14F-4D97-AF65-F5344CB8AC3E}">
        <p14:creationId xmlns:p14="http://schemas.microsoft.com/office/powerpoint/2010/main" val="724667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E1B2D9-3980-4839-9442-F85987DF8C8E}" type="slidenum">
              <a:rPr lang="en-US" smtClean="0"/>
              <a:t>6</a:t>
            </a:fld>
            <a:endParaRPr lang="en-US"/>
          </a:p>
        </p:txBody>
      </p:sp>
    </p:spTree>
    <p:extLst>
      <p:ext uri="{BB962C8B-B14F-4D97-AF65-F5344CB8AC3E}">
        <p14:creationId xmlns:p14="http://schemas.microsoft.com/office/powerpoint/2010/main" val="1284878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2EFEAE-DF36-4447-AC2C-A13E4A66D10F}" type="slidenum">
              <a:rPr lang="en-US" smtClean="0"/>
              <a:t>27</a:t>
            </a:fld>
            <a:endParaRPr lang="en-US"/>
          </a:p>
        </p:txBody>
      </p:sp>
    </p:spTree>
    <p:extLst>
      <p:ext uri="{BB962C8B-B14F-4D97-AF65-F5344CB8AC3E}">
        <p14:creationId xmlns:p14="http://schemas.microsoft.com/office/powerpoint/2010/main" val="1001736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2EFEAE-DF36-4447-AC2C-A13E4A66D10F}" type="slidenum">
              <a:rPr lang="en-US" smtClean="0"/>
              <a:t>36</a:t>
            </a:fld>
            <a:endParaRPr lang="en-US"/>
          </a:p>
        </p:txBody>
      </p:sp>
    </p:spTree>
    <p:extLst>
      <p:ext uri="{BB962C8B-B14F-4D97-AF65-F5344CB8AC3E}">
        <p14:creationId xmlns:p14="http://schemas.microsoft.com/office/powerpoint/2010/main" val="1113807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2EFEAE-DF36-4447-AC2C-A13E4A66D10F}" type="slidenum">
              <a:rPr lang="en-US" smtClean="0"/>
              <a:t>37</a:t>
            </a:fld>
            <a:endParaRPr lang="en-US"/>
          </a:p>
        </p:txBody>
      </p:sp>
    </p:spTree>
    <p:extLst>
      <p:ext uri="{BB962C8B-B14F-4D97-AF65-F5344CB8AC3E}">
        <p14:creationId xmlns:p14="http://schemas.microsoft.com/office/powerpoint/2010/main" val="3116865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11/15/2021</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5372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362857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04224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87253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dirty="0"/>
              <a:t>Click to edit Master title style</a:t>
            </a:r>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717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6DFF08F-DC6B-4601-B491-B0F83F6DD2DA}" type="datetimeFigureOut">
              <a:rPr lang="en-US" dirty="0"/>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888836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6DFF08F-DC6B-4601-B491-B0F83F6DD2DA}" type="datetimeFigureOut">
              <a:rPr lang="en-US" dirty="0"/>
              <a:t>11/15/2021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485252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96DFF08F-DC6B-4601-B491-B0F83F6DD2DA}" type="datetimeFigureOut">
              <a:rPr lang="en-US" dirty="0"/>
              <a:t>11/15/2021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667718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43947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dirty="0"/>
              <a:t>Click to edit Master title style</a:t>
            </a:r>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226740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dirty="0"/>
              <a:t>Click to edit Master title style</a:t>
            </a:r>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049595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6DFF08F-DC6B-4601-B491-B0F83F6DD2DA}" type="datetimeFigureOut">
              <a:rPr lang="en-US" dirty="0"/>
              <a:pPr/>
              <a:t>11/15/2021</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17608794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mailto:RA-LIHWAPVENDORS@pa.gov"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www.dhs.pa.gov/coronavirus/Pages/Emergency-Rental-Assistance-Program.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rhls.org/utilities/pulp/links-to-utility-resourc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dced.pa.gov/programs/weatherization-assistance-program-wap/"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ugi.com/assistance-programs/LIURP/" TargetMode="External"/><Relationship Id="rId2" Type="http://schemas.openxmlformats.org/officeDocument/2006/relationships/hyperlink" Target="https://www.pplelectric.com/my-account/payments/need-help-paying-your-bill/winter-relief-assistance-program" TargetMode="External"/><Relationship Id="rId1" Type="http://schemas.openxmlformats.org/officeDocument/2006/relationships/slideLayout" Target="../slideLayouts/slideLayout2.xml"/><Relationship Id="rId4" Type="http://schemas.openxmlformats.org/officeDocument/2006/relationships/hyperlink" Target="https://www.firstenergycorp.com/save_energy/save_energy_pennsylvania/west_penn_power/for_your_home/warm-application.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mailto:pulp@palegalaid.net" TargetMode="External"/><Relationship Id="rId2" Type="http://schemas.openxmlformats.org/officeDocument/2006/relationships/hyperlink" Target="https://www.rhls.org/utilities/pulp/links-to-utility-resources/" TargetMode="External"/><Relationship Id="rId1" Type="http://schemas.openxmlformats.org/officeDocument/2006/relationships/slideLayout" Target="../slideLayouts/slideLayout2.xml"/><Relationship Id="rId6" Type="http://schemas.openxmlformats.org/officeDocument/2006/relationships/hyperlink" Target="https://palegalaid.net/find-legal-help" TargetMode="External"/><Relationship Id="rId5" Type="http://schemas.openxmlformats.org/officeDocument/2006/relationships/hyperlink" Target="mailto:consumer@paoca.org" TargetMode="External"/><Relationship Id="rId4" Type="http://schemas.openxmlformats.org/officeDocument/2006/relationships/hyperlink" Target="https://www.oca.pa.gov/"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mailto:RA-LIHWAPVENDORS@pa.gov" TargetMode="External"/><Relationship Id="rId2" Type="http://schemas.openxmlformats.org/officeDocument/2006/relationships/hyperlink" Target="https://www.dhs.pa.gov/Services/Assistance/Pages/LIHWAP.asp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emarx@pautilitylawproject.org" TargetMode="External"/><Relationship Id="rId2" Type="http://schemas.openxmlformats.org/officeDocument/2006/relationships/notesSlide" Target="../notesSlides/notesSlide8.xml"/><Relationship Id="rId1" Type="http://schemas.openxmlformats.org/officeDocument/2006/relationships/slideLayout" Target="../slideLayouts/slideLayout9.xml"/><Relationship Id="rId6" Type="http://schemas.openxmlformats.org/officeDocument/2006/relationships/image" Target="../media/image3.jpeg"/><Relationship Id="rId5" Type="http://schemas.openxmlformats.org/officeDocument/2006/relationships/image" Target="../media/image1.png"/><Relationship Id="rId4" Type="http://schemas.openxmlformats.org/officeDocument/2006/relationships/hyperlink" Target="mailto:bwhorl@pa.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E2A42E5-92EC-4404-93C4-E129D9F84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a16="http://schemas.microsoft.com/office/drawing/2014/main" id="{6AD1008E-ADE3-480B-BE00-EE35E5DE7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cxnSp>
        <p:nvCxnSpPr>
          <p:cNvPr id="22" name="Straight Connector 21">
            <a:extLst>
              <a:ext uri="{FF2B5EF4-FFF2-40B4-BE49-F238E27FC236}">
                <a16:creationId xmlns:a16="http://schemas.microsoft.com/office/drawing/2014/main" id="{2C4ABAC2-DD1F-42F1-A5B1-CFFE8C95CE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323114"/>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41398" y="505849"/>
            <a:ext cx="10480041" cy="2564092"/>
          </a:xfrm>
        </p:spPr>
        <p:txBody>
          <a:bodyPr>
            <a:normAutofit fontScale="90000"/>
          </a:bodyPr>
          <a:lstStyle/>
          <a:p>
            <a:br>
              <a:rPr lang="en-US" sz="5100" cap="none" dirty="0">
                <a:solidFill>
                  <a:srgbClr val="002060"/>
                </a:solidFill>
                <a:ea typeface="+mj-lt"/>
                <a:cs typeface="+mj-lt"/>
              </a:rPr>
            </a:br>
            <a:br>
              <a:rPr lang="en-US" sz="5100" cap="none" dirty="0">
                <a:solidFill>
                  <a:srgbClr val="002060"/>
                </a:solidFill>
                <a:ea typeface="+mj-lt"/>
                <a:cs typeface="+mj-lt"/>
              </a:rPr>
            </a:br>
            <a:br>
              <a:rPr lang="en-US" sz="5100" cap="none" dirty="0">
                <a:solidFill>
                  <a:srgbClr val="002060"/>
                </a:solidFill>
                <a:ea typeface="+mj-lt"/>
                <a:cs typeface="+mj-lt"/>
              </a:rPr>
            </a:br>
            <a:br>
              <a:rPr lang="en-US" sz="5100" cap="none" dirty="0">
                <a:solidFill>
                  <a:srgbClr val="002060"/>
                </a:solidFill>
                <a:ea typeface="+mj-lt"/>
                <a:cs typeface="+mj-lt"/>
              </a:rPr>
            </a:br>
            <a:r>
              <a:rPr lang="en-US" sz="5100" cap="none" dirty="0">
                <a:solidFill>
                  <a:srgbClr val="002060"/>
                </a:solidFill>
                <a:ea typeface="+mj-lt"/>
                <a:cs typeface="+mj-lt"/>
              </a:rPr>
              <a:t>The Low Income Household Water Assistance Program (LIHWAP)</a:t>
            </a:r>
            <a:br>
              <a:rPr lang="en-US" sz="5100" cap="none" dirty="0">
                <a:solidFill>
                  <a:srgbClr val="002060"/>
                </a:solidFill>
                <a:ea typeface="+mj-lt"/>
                <a:cs typeface="+mj-lt"/>
              </a:rPr>
            </a:br>
            <a:br>
              <a:rPr lang="en-US" sz="2000" dirty="0">
                <a:solidFill>
                  <a:srgbClr val="002060"/>
                </a:solidFill>
                <a:ea typeface="+mj-lt"/>
                <a:cs typeface="+mj-lt"/>
              </a:rPr>
            </a:br>
            <a:r>
              <a:rPr lang="en-US" sz="5100" cap="none" dirty="0">
                <a:solidFill>
                  <a:srgbClr val="C00000"/>
                </a:solidFill>
                <a:ea typeface="+mj-lt"/>
                <a:cs typeface="+mj-lt"/>
              </a:rPr>
              <a:t>A Primer for Utility Providers</a:t>
            </a:r>
            <a:endParaRPr lang="en-US" sz="5100" dirty="0">
              <a:solidFill>
                <a:srgbClr val="002060"/>
              </a:solidFill>
            </a:endParaRPr>
          </a:p>
        </p:txBody>
      </p:sp>
      <p:sp>
        <p:nvSpPr>
          <p:cNvPr id="3" name="Subtitle 2"/>
          <p:cNvSpPr>
            <a:spLocks noGrp="1"/>
          </p:cNvSpPr>
          <p:nvPr>
            <p:ph type="subTitle" idx="1"/>
          </p:nvPr>
        </p:nvSpPr>
        <p:spPr>
          <a:xfrm>
            <a:off x="1978660" y="5452110"/>
            <a:ext cx="8498730" cy="998932"/>
          </a:xfrm>
        </p:spPr>
        <p:txBody>
          <a:bodyPr vert="horz" lIns="91440" tIns="45720" rIns="91440" bIns="45720" rtlCol="0">
            <a:normAutofit/>
          </a:bodyPr>
          <a:lstStyle/>
          <a:p>
            <a:r>
              <a:rPr lang="en-US" sz="2000" b="1" dirty="0">
                <a:solidFill>
                  <a:srgbClr val="002060"/>
                </a:solidFill>
              </a:rPr>
              <a:t>Elizabeth Marx, Executive Director, PULP</a:t>
            </a:r>
          </a:p>
          <a:p>
            <a:r>
              <a:rPr lang="en-US" sz="2000" b="1" dirty="0">
                <a:solidFill>
                  <a:srgbClr val="002060"/>
                </a:solidFill>
              </a:rPr>
              <a:t>Brian Whorl, Division Director, Federal Programs, DHS</a:t>
            </a:r>
          </a:p>
        </p:txBody>
      </p:sp>
      <p:pic>
        <p:nvPicPr>
          <p:cNvPr id="4" name="Picture 6" descr="Pennsylvania Utility Law Project Logo&#10;&#10;">
            <a:extLst>
              <a:ext uri="{FF2B5EF4-FFF2-40B4-BE49-F238E27FC236}">
                <a16:creationId xmlns:a16="http://schemas.microsoft.com/office/drawing/2014/main" id="{DE8603A6-E896-433D-AAFD-C6E0B0F38385}"/>
              </a:ext>
            </a:extLst>
          </p:cNvPr>
          <p:cNvPicPr>
            <a:picLocks noChangeAspect="1"/>
          </p:cNvPicPr>
          <p:nvPr/>
        </p:nvPicPr>
        <p:blipFill>
          <a:blip r:embed="rId3"/>
          <a:stretch>
            <a:fillRect/>
          </a:stretch>
        </p:blipFill>
        <p:spPr>
          <a:xfrm>
            <a:off x="4976550" y="3054181"/>
            <a:ext cx="2233820" cy="223382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ECB23-7BE4-4A39-954D-9844380CCB20}"/>
              </a:ext>
            </a:extLst>
          </p:cNvPr>
          <p:cNvSpPr>
            <a:spLocks noGrp="1"/>
          </p:cNvSpPr>
          <p:nvPr>
            <p:ph type="title"/>
          </p:nvPr>
        </p:nvSpPr>
        <p:spPr/>
        <p:txBody>
          <a:bodyPr/>
          <a:lstStyle/>
          <a:p>
            <a:r>
              <a:rPr lang="en-US" b="1" dirty="0">
                <a:solidFill>
                  <a:srgbClr val="002060"/>
                </a:solidFill>
                <a:latin typeface="Helvetica" panose="020B0604020202020204" pitchFamily="34" charset="0"/>
                <a:cs typeface="Helvetica" panose="020B0604020202020204" pitchFamily="34" charset="0"/>
              </a:rPr>
              <a:t>LIHWAP: Initial Development</a:t>
            </a:r>
          </a:p>
        </p:txBody>
      </p:sp>
      <p:sp>
        <p:nvSpPr>
          <p:cNvPr id="3" name="TextBox 2">
            <a:extLst>
              <a:ext uri="{FF2B5EF4-FFF2-40B4-BE49-F238E27FC236}">
                <a16:creationId xmlns:a16="http://schemas.microsoft.com/office/drawing/2014/main" id="{7C3E92AD-B080-4884-AB0C-2E895DAC9EBC}"/>
              </a:ext>
            </a:extLst>
          </p:cNvPr>
          <p:cNvSpPr txBox="1"/>
          <p:nvPr/>
        </p:nvSpPr>
        <p:spPr>
          <a:xfrm>
            <a:off x="1173480" y="1965960"/>
            <a:ext cx="10069551" cy="347787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Helvetica" panose="020B0604020202020204" pitchFamily="34" charset="0"/>
                <a:cs typeface="Helvetica" panose="020B0604020202020204" pitchFamily="34" charset="0"/>
              </a:rPr>
              <a:t>DHS received feedback when developing LIHWAP: </a:t>
            </a:r>
          </a:p>
          <a:p>
            <a:endParaRPr lang="en-US" sz="600"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Draft model plan was available online to receive public comment.</a:t>
            </a:r>
          </a:p>
          <a:p>
            <a:pPr lvl="1"/>
            <a:endParaRPr lang="en-US" sz="2000"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Draft was shared with stakeholder groups.</a:t>
            </a:r>
          </a:p>
          <a:p>
            <a:pPr lvl="1"/>
            <a:endParaRPr lang="en-US" sz="2000"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15 individuals and organizations commented on the model plan.</a:t>
            </a:r>
          </a:p>
          <a:p>
            <a:pPr lvl="1"/>
            <a:endParaRPr lang="en-US" sz="600" dirty="0">
              <a:solidFill>
                <a:srgbClr val="002060"/>
              </a:solidFill>
              <a:latin typeface="Helvetica" panose="020B0604020202020204" pitchFamily="34" charset="0"/>
              <a:cs typeface="Helvetica" panose="020B0604020202020204" pitchFamily="34" charset="0"/>
            </a:endParaRPr>
          </a:p>
          <a:p>
            <a:pPr marL="1200150" lvl="2"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Multiple comments supported the Crisis only plan.</a:t>
            </a:r>
          </a:p>
          <a:p>
            <a:pPr marL="1200150" lvl="2"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Used feedback from comments to  implement a maximum benefit limit.</a:t>
            </a:r>
          </a:p>
          <a:p>
            <a:pPr marL="1200150" lvl="2"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Feedback helped to develop the rental policy.</a:t>
            </a:r>
          </a:p>
          <a:p>
            <a:endParaRPr lang="en-US" sz="2400" dirty="0"/>
          </a:p>
        </p:txBody>
      </p:sp>
    </p:spTree>
    <p:extLst>
      <p:ext uri="{BB962C8B-B14F-4D97-AF65-F5344CB8AC3E}">
        <p14:creationId xmlns:p14="http://schemas.microsoft.com/office/powerpoint/2010/main" val="1394330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latin typeface="Helvetica" panose="020B0604020202020204" pitchFamily="34" charset="0"/>
                <a:cs typeface="Helvetica" panose="020B0604020202020204" pitchFamily="34" charset="0"/>
              </a:rPr>
              <a:t>LIHWAP: Benefits </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5" y="1795346"/>
            <a:ext cx="9973796" cy="4893647"/>
          </a:xfrm>
          <a:prstGeom prst="rect">
            <a:avLst/>
          </a:prstGeom>
          <a:noFill/>
        </p:spPr>
        <p:txBody>
          <a:bodyPr wrap="square" rtlCol="0">
            <a:spAutoFit/>
          </a:bodyPr>
          <a:lstStyle/>
          <a:p>
            <a:r>
              <a:rPr lang="en-US" sz="2800" b="1" dirty="0">
                <a:solidFill>
                  <a:srgbClr val="002060"/>
                </a:solidFill>
                <a:latin typeface="Helvetica" panose="020B0604020202020204" pitchFamily="34" charset="0"/>
                <a:cs typeface="Helvetica" panose="020B0604020202020204" pitchFamily="34" charset="0"/>
              </a:rPr>
              <a:t>$25 - $2,500 Grant</a:t>
            </a:r>
          </a:p>
          <a:p>
            <a:endParaRPr lang="en-US" sz="2800" b="1"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400" dirty="0">
                <a:solidFill>
                  <a:srgbClr val="002060"/>
                </a:solidFill>
                <a:latin typeface="Helvetica" panose="020B0604020202020204" pitchFamily="34" charset="0"/>
                <a:cs typeface="Helvetica" panose="020B0604020202020204" pitchFamily="34" charset="0"/>
              </a:rPr>
              <a:t>Grant must either prevent termination or facilitate reconnection.</a:t>
            </a:r>
          </a:p>
          <a:p>
            <a:pPr lvl="1"/>
            <a:endParaRPr lang="en-US" sz="2400"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400" dirty="0">
                <a:solidFill>
                  <a:srgbClr val="002060"/>
                </a:solidFill>
                <a:latin typeface="Helvetica" panose="020B0604020202020204" pitchFamily="34" charset="0"/>
                <a:cs typeface="Helvetica" panose="020B0604020202020204" pitchFamily="34" charset="0"/>
              </a:rPr>
              <a:t>One grant per household, up to maximum $2,500, for each water source.</a:t>
            </a:r>
          </a:p>
          <a:p>
            <a:pPr marL="742950" lvl="1" indent="-285750">
              <a:buFont typeface="Arial" panose="020B0604020202020204" pitchFamily="34" charset="0"/>
              <a:buChar char="•"/>
            </a:pPr>
            <a:endParaRPr lang="en-US" sz="2400"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400" dirty="0">
                <a:solidFill>
                  <a:srgbClr val="002060"/>
                </a:solidFill>
                <a:latin typeface="Helvetica" panose="020B0604020202020204" pitchFamily="34" charset="0"/>
                <a:cs typeface="Helvetica" panose="020B0604020202020204" pitchFamily="34" charset="0"/>
              </a:rPr>
              <a:t>Consumers with separate water/</a:t>
            </a:r>
            <a:r>
              <a:rPr lang="en-US" sz="2400" dirty="0" err="1">
                <a:solidFill>
                  <a:srgbClr val="002060"/>
                </a:solidFill>
                <a:latin typeface="Helvetica" panose="020B0604020202020204" pitchFamily="34" charset="0"/>
                <a:cs typeface="Helvetica" panose="020B0604020202020204" pitchFamily="34" charset="0"/>
              </a:rPr>
              <a:t>ww</a:t>
            </a:r>
            <a:r>
              <a:rPr lang="en-US" sz="2400" dirty="0">
                <a:solidFill>
                  <a:srgbClr val="002060"/>
                </a:solidFill>
                <a:latin typeface="Helvetica" panose="020B0604020202020204" pitchFamily="34" charset="0"/>
                <a:cs typeface="Helvetica" panose="020B0604020202020204" pitchFamily="34" charset="0"/>
              </a:rPr>
              <a:t> providers may apply for a grant for each provider.</a:t>
            </a:r>
          </a:p>
          <a:p>
            <a:pPr marL="742950" lvl="1" indent="-285750">
              <a:buFont typeface="Arial" panose="020B0604020202020204" pitchFamily="34" charset="0"/>
              <a:buChar char="•"/>
            </a:pPr>
            <a:endParaRPr lang="en-US" sz="2400"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400" dirty="0">
                <a:solidFill>
                  <a:srgbClr val="002060"/>
                </a:solidFill>
                <a:latin typeface="Helvetica" panose="020B0604020202020204" pitchFamily="34" charset="0"/>
                <a:cs typeface="Helvetica" panose="020B0604020202020204" pitchFamily="34" charset="0"/>
              </a:rPr>
              <a:t>Grants may cover past due water, wastewater, or stormwater fees.</a:t>
            </a:r>
          </a:p>
          <a:p>
            <a:pPr marL="742950" lvl="1" indent="-285750">
              <a:buFont typeface="Arial" panose="020B0604020202020204" pitchFamily="34" charset="0"/>
              <a:buChar char="•"/>
            </a:pPr>
            <a:endParaRPr lang="en-US" sz="2000" dirty="0">
              <a:solidFill>
                <a:srgbClr val="002060"/>
              </a:solidFill>
            </a:endParaRPr>
          </a:p>
          <a:p>
            <a:pPr lvl="1"/>
            <a:endParaRPr lang="en-US" sz="2000" dirty="0">
              <a:solidFill>
                <a:srgbClr val="002060"/>
              </a:solidFill>
            </a:endParaRPr>
          </a:p>
        </p:txBody>
      </p:sp>
    </p:spTree>
    <p:extLst>
      <p:ext uri="{BB962C8B-B14F-4D97-AF65-F5344CB8AC3E}">
        <p14:creationId xmlns:p14="http://schemas.microsoft.com/office/powerpoint/2010/main" val="2734554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3DF48-2EDD-4A42-B2DA-40EB34ABF2EB}"/>
              </a:ext>
            </a:extLst>
          </p:cNvPr>
          <p:cNvSpPr>
            <a:spLocks noGrp="1"/>
          </p:cNvSpPr>
          <p:nvPr>
            <p:ph type="title"/>
          </p:nvPr>
        </p:nvSpPr>
        <p:spPr/>
        <p:txBody>
          <a:bodyPr/>
          <a:lstStyle/>
          <a:p>
            <a:r>
              <a:rPr lang="en-US" b="1" dirty="0">
                <a:solidFill>
                  <a:srgbClr val="002060"/>
                </a:solidFill>
                <a:latin typeface="Helvetica" panose="020B0604020202020204" pitchFamily="34" charset="0"/>
                <a:cs typeface="Helvetica" panose="020B0604020202020204" pitchFamily="34" charset="0"/>
              </a:rPr>
              <a:t>LIHWAP: Eligibility</a:t>
            </a:r>
          </a:p>
        </p:txBody>
      </p:sp>
      <p:sp>
        <p:nvSpPr>
          <p:cNvPr id="3" name="TextBox 2">
            <a:extLst>
              <a:ext uri="{FF2B5EF4-FFF2-40B4-BE49-F238E27FC236}">
                <a16:creationId xmlns:a16="http://schemas.microsoft.com/office/drawing/2014/main" id="{D1B59EDF-CB2D-43BD-865D-DB06F5F6BDC7}"/>
              </a:ext>
            </a:extLst>
          </p:cNvPr>
          <p:cNvSpPr txBox="1"/>
          <p:nvPr/>
        </p:nvSpPr>
        <p:spPr>
          <a:xfrm>
            <a:off x="1173480" y="1965960"/>
            <a:ext cx="9875520" cy="615553"/>
          </a:xfrm>
          <a:prstGeom prst="rect">
            <a:avLst/>
          </a:prstGeom>
          <a:noFill/>
        </p:spPr>
        <p:txBody>
          <a:bodyPr wrap="square" rtlCol="0">
            <a:spAutoFit/>
          </a:bodyPr>
          <a:lstStyle/>
          <a:p>
            <a:r>
              <a:rPr lang="en-US" sz="2800" b="1" dirty="0">
                <a:solidFill>
                  <a:srgbClr val="C00000"/>
                </a:solidFill>
                <a:latin typeface="Helvetica" panose="020B0604020202020204" pitchFamily="34" charset="0"/>
                <a:cs typeface="Helvetica" panose="020B0604020202020204" pitchFamily="34" charset="0"/>
              </a:rPr>
              <a:t>(1) Income at/below 150% Federal Poverty Level</a:t>
            </a:r>
          </a:p>
          <a:p>
            <a:endParaRPr lang="en-US" sz="600" b="1" dirty="0">
              <a:solidFill>
                <a:srgbClr val="002060"/>
              </a:solidFill>
            </a:endParaRPr>
          </a:p>
        </p:txBody>
      </p:sp>
      <p:graphicFrame>
        <p:nvGraphicFramePr>
          <p:cNvPr id="4" name="Content Placeholder 4">
            <a:extLst>
              <a:ext uri="{FF2B5EF4-FFF2-40B4-BE49-F238E27FC236}">
                <a16:creationId xmlns:a16="http://schemas.microsoft.com/office/drawing/2014/main" id="{2F8AD06A-FBAE-4252-A3BC-C5D98E23E4F5}"/>
              </a:ext>
            </a:extLst>
          </p:cNvPr>
          <p:cNvGraphicFramePr>
            <a:graphicFrameLocks/>
          </p:cNvGraphicFramePr>
          <p:nvPr>
            <p:extLst>
              <p:ext uri="{D42A27DB-BD31-4B8C-83A1-F6EECF244321}">
                <p14:modId xmlns:p14="http://schemas.microsoft.com/office/powerpoint/2010/main" val="3274446486"/>
              </p:ext>
            </p:extLst>
          </p:nvPr>
        </p:nvGraphicFramePr>
        <p:xfrm>
          <a:off x="2796540" y="2879000"/>
          <a:ext cx="6244590" cy="3005998"/>
        </p:xfrm>
        <a:graphic>
          <a:graphicData uri="http://schemas.openxmlformats.org/drawingml/2006/table">
            <a:tbl>
              <a:tblPr firstRow="1" bandRow="1">
                <a:tableStyleId>{7DF18680-E054-41AD-8BC1-D1AEF772440D}</a:tableStyleId>
              </a:tblPr>
              <a:tblGrid>
                <a:gridCol w="2598420">
                  <a:extLst>
                    <a:ext uri="{9D8B030D-6E8A-4147-A177-3AD203B41FA5}">
                      <a16:colId xmlns:a16="http://schemas.microsoft.com/office/drawing/2014/main" val="2153276767"/>
                    </a:ext>
                  </a:extLst>
                </a:gridCol>
                <a:gridCol w="3646170">
                  <a:extLst>
                    <a:ext uri="{9D8B030D-6E8A-4147-A177-3AD203B41FA5}">
                      <a16:colId xmlns:a16="http://schemas.microsoft.com/office/drawing/2014/main" val="3991438461"/>
                    </a:ext>
                  </a:extLst>
                </a:gridCol>
              </a:tblGrid>
              <a:tr h="377041">
                <a:tc gridSpan="2">
                  <a:txBody>
                    <a:bodyPr/>
                    <a:lstStyle/>
                    <a:p>
                      <a:pPr marL="0" marR="457200" algn="just">
                        <a:spcBef>
                          <a:spcPts val="500"/>
                        </a:spcBef>
                        <a:spcAft>
                          <a:spcPts val="500"/>
                        </a:spcAft>
                      </a:pPr>
                      <a:r>
                        <a:rPr lang="en-US" sz="2400" dirty="0">
                          <a:effectLst/>
                        </a:rPr>
                        <a:t>2021 Federal Poverty Level Guidelines</a:t>
                      </a:r>
                      <a:endParaRPr lang="en-US" sz="3600" dirty="0">
                        <a:solidFill>
                          <a:schemeClr val="accent2">
                            <a:lumMod val="50000"/>
                          </a:schemeClr>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tc hMerge="1">
                  <a:txBody>
                    <a:bodyPr/>
                    <a:lstStyle/>
                    <a:p>
                      <a:endParaRPr lang="en-US"/>
                    </a:p>
                  </a:txBody>
                  <a:tcPr/>
                </a:tc>
                <a:extLst>
                  <a:ext uri="{0D108BD9-81ED-4DB2-BD59-A6C34878D82A}">
                    <a16:rowId xmlns:a16="http://schemas.microsoft.com/office/drawing/2014/main" val="3193745397"/>
                  </a:ext>
                </a:extLst>
              </a:tr>
              <a:tr h="743752">
                <a:tc>
                  <a:txBody>
                    <a:bodyPr/>
                    <a:lstStyle/>
                    <a:p>
                      <a:pPr marL="0" marR="238125" algn="ctr">
                        <a:spcBef>
                          <a:spcPts val="500"/>
                        </a:spcBef>
                        <a:spcAft>
                          <a:spcPts val="500"/>
                        </a:spcAft>
                      </a:pPr>
                      <a:r>
                        <a:rPr lang="en-US" sz="2400" dirty="0">
                          <a:solidFill>
                            <a:schemeClr val="bg1"/>
                          </a:solidFill>
                          <a:effectLst/>
                        </a:rPr>
                        <a:t>Household Members</a:t>
                      </a:r>
                      <a:endParaRPr lang="en-US" sz="3600"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tc>
                  <a:txBody>
                    <a:bodyPr/>
                    <a:lstStyle/>
                    <a:p>
                      <a:pPr marL="0" marR="47625" algn="ctr">
                        <a:spcBef>
                          <a:spcPts val="500"/>
                        </a:spcBef>
                        <a:spcAft>
                          <a:spcPts val="500"/>
                        </a:spcAft>
                      </a:pPr>
                      <a:r>
                        <a:rPr lang="en-US" sz="2400" dirty="0">
                          <a:solidFill>
                            <a:schemeClr val="bg1"/>
                          </a:solidFill>
                          <a:effectLst/>
                        </a:rPr>
                        <a:t>150% FPL</a:t>
                      </a:r>
                    </a:p>
                  </a:txBody>
                  <a:tcPr marL="64118" marR="64118" marT="0" marB="0">
                    <a:solidFill>
                      <a:srgbClr val="002060"/>
                    </a:solidFill>
                  </a:tcPr>
                </a:tc>
                <a:extLst>
                  <a:ext uri="{0D108BD9-81ED-4DB2-BD59-A6C34878D82A}">
                    <a16:rowId xmlns:a16="http://schemas.microsoft.com/office/drawing/2014/main" val="2865883922"/>
                  </a:ext>
                </a:extLst>
              </a:tr>
              <a:tr h="377041">
                <a:tc>
                  <a:txBody>
                    <a:bodyPr/>
                    <a:lstStyle/>
                    <a:p>
                      <a:pPr marL="0" marR="457200" algn="ctr">
                        <a:spcBef>
                          <a:spcPts val="500"/>
                        </a:spcBef>
                        <a:spcAft>
                          <a:spcPts val="500"/>
                        </a:spcAft>
                      </a:pPr>
                      <a:r>
                        <a:rPr lang="en-US" sz="2400" dirty="0">
                          <a:solidFill>
                            <a:schemeClr val="bg1"/>
                          </a:solidFill>
                          <a:effectLst/>
                        </a:rPr>
                        <a:t>1</a:t>
                      </a:r>
                      <a:endParaRPr lang="en-US" sz="3600"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tc>
                  <a:txBody>
                    <a:bodyPr/>
                    <a:lstStyle/>
                    <a:p>
                      <a:pPr marL="0" marR="457200" algn="ctr">
                        <a:spcBef>
                          <a:spcPts val="500"/>
                        </a:spcBef>
                        <a:spcAft>
                          <a:spcPts val="500"/>
                        </a:spcAft>
                      </a:pPr>
                      <a:r>
                        <a:rPr lang="en-US" sz="2400" dirty="0">
                          <a:solidFill>
                            <a:schemeClr val="bg1"/>
                          </a:solidFill>
                          <a:effectLst/>
                        </a:rPr>
                        <a:t>$19,320</a:t>
                      </a:r>
                      <a:endParaRPr lang="en-US" sz="3600"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extLst>
                  <a:ext uri="{0D108BD9-81ED-4DB2-BD59-A6C34878D82A}">
                    <a16:rowId xmlns:a16="http://schemas.microsoft.com/office/drawing/2014/main" val="1789499519"/>
                  </a:ext>
                </a:extLst>
              </a:tr>
              <a:tr h="377041">
                <a:tc>
                  <a:txBody>
                    <a:bodyPr/>
                    <a:lstStyle/>
                    <a:p>
                      <a:pPr marL="0" marR="457200" algn="ctr">
                        <a:spcBef>
                          <a:spcPts val="500"/>
                        </a:spcBef>
                        <a:spcAft>
                          <a:spcPts val="500"/>
                        </a:spcAft>
                      </a:pPr>
                      <a:r>
                        <a:rPr lang="en-US" sz="2400" b="1" dirty="0">
                          <a:solidFill>
                            <a:schemeClr val="bg1"/>
                          </a:solidFill>
                          <a:effectLst/>
                        </a:rPr>
                        <a:t>2</a:t>
                      </a:r>
                      <a:endParaRPr lang="en-US" sz="3600" b="1"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tc>
                  <a:txBody>
                    <a:bodyPr/>
                    <a:lstStyle/>
                    <a:p>
                      <a:pPr marL="0" marR="457200" algn="ctr">
                        <a:spcBef>
                          <a:spcPts val="500"/>
                        </a:spcBef>
                        <a:spcAft>
                          <a:spcPts val="500"/>
                        </a:spcAft>
                      </a:pPr>
                      <a:r>
                        <a:rPr lang="en-US" sz="2400" b="1" dirty="0">
                          <a:solidFill>
                            <a:schemeClr val="bg1"/>
                          </a:solidFill>
                          <a:effectLst/>
                        </a:rPr>
                        <a:t>$26,130</a:t>
                      </a:r>
                      <a:endParaRPr lang="en-US" sz="3600" b="1"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extLst>
                  <a:ext uri="{0D108BD9-81ED-4DB2-BD59-A6C34878D82A}">
                    <a16:rowId xmlns:a16="http://schemas.microsoft.com/office/drawing/2014/main" val="1361299065"/>
                  </a:ext>
                </a:extLst>
              </a:tr>
              <a:tr h="377041">
                <a:tc>
                  <a:txBody>
                    <a:bodyPr/>
                    <a:lstStyle/>
                    <a:p>
                      <a:pPr marL="0" marR="457200" algn="ctr">
                        <a:spcBef>
                          <a:spcPts val="500"/>
                        </a:spcBef>
                        <a:spcAft>
                          <a:spcPts val="500"/>
                        </a:spcAft>
                      </a:pPr>
                      <a:r>
                        <a:rPr lang="en-US" sz="2400" dirty="0">
                          <a:solidFill>
                            <a:schemeClr val="bg1"/>
                          </a:solidFill>
                          <a:effectLst/>
                        </a:rPr>
                        <a:t>3</a:t>
                      </a:r>
                      <a:endParaRPr lang="en-US" sz="3600"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tc>
                  <a:txBody>
                    <a:bodyPr/>
                    <a:lstStyle/>
                    <a:p>
                      <a:pPr marL="0" marR="457200" algn="ctr">
                        <a:spcBef>
                          <a:spcPts val="500"/>
                        </a:spcBef>
                        <a:spcAft>
                          <a:spcPts val="500"/>
                        </a:spcAft>
                      </a:pPr>
                      <a:r>
                        <a:rPr lang="en-US" sz="2400" dirty="0">
                          <a:solidFill>
                            <a:schemeClr val="bg1"/>
                          </a:solidFill>
                          <a:effectLst/>
                        </a:rPr>
                        <a:t>$32,940</a:t>
                      </a:r>
                      <a:endParaRPr lang="en-US" sz="3600"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extLst>
                  <a:ext uri="{0D108BD9-81ED-4DB2-BD59-A6C34878D82A}">
                    <a16:rowId xmlns:a16="http://schemas.microsoft.com/office/drawing/2014/main" val="1588252099"/>
                  </a:ext>
                </a:extLst>
              </a:tr>
              <a:tr h="377041">
                <a:tc>
                  <a:txBody>
                    <a:bodyPr/>
                    <a:lstStyle/>
                    <a:p>
                      <a:pPr marL="0" marR="457200" algn="ctr">
                        <a:spcBef>
                          <a:spcPts val="500"/>
                        </a:spcBef>
                        <a:spcAft>
                          <a:spcPts val="500"/>
                        </a:spcAft>
                      </a:pPr>
                      <a:r>
                        <a:rPr lang="en-US" sz="2400" b="1" dirty="0">
                          <a:solidFill>
                            <a:schemeClr val="bg1"/>
                          </a:solidFill>
                          <a:effectLst/>
                        </a:rPr>
                        <a:t>4</a:t>
                      </a:r>
                      <a:endParaRPr lang="en-US" sz="3600" b="1"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tc>
                  <a:txBody>
                    <a:bodyPr/>
                    <a:lstStyle/>
                    <a:p>
                      <a:pPr marL="0" marR="457200" algn="ctr">
                        <a:spcBef>
                          <a:spcPts val="500"/>
                        </a:spcBef>
                        <a:spcAft>
                          <a:spcPts val="500"/>
                        </a:spcAft>
                      </a:pPr>
                      <a:r>
                        <a:rPr lang="en-US" sz="2400" b="1" dirty="0">
                          <a:solidFill>
                            <a:schemeClr val="bg1"/>
                          </a:solidFill>
                          <a:effectLst/>
                        </a:rPr>
                        <a:t>$39,750</a:t>
                      </a:r>
                      <a:endParaRPr lang="en-US" sz="3600" b="1"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extLst>
                  <a:ext uri="{0D108BD9-81ED-4DB2-BD59-A6C34878D82A}">
                    <a16:rowId xmlns:a16="http://schemas.microsoft.com/office/drawing/2014/main" val="2662622034"/>
                  </a:ext>
                </a:extLst>
              </a:tr>
              <a:tr h="377041">
                <a:tc>
                  <a:txBody>
                    <a:bodyPr/>
                    <a:lstStyle/>
                    <a:p>
                      <a:pPr marL="0" marR="457200" algn="ctr">
                        <a:spcBef>
                          <a:spcPts val="500"/>
                        </a:spcBef>
                        <a:spcAft>
                          <a:spcPts val="500"/>
                        </a:spcAft>
                      </a:pPr>
                      <a:r>
                        <a:rPr lang="en-US" sz="2400" dirty="0">
                          <a:solidFill>
                            <a:schemeClr val="bg1"/>
                          </a:solidFill>
                          <a:effectLst/>
                        </a:rPr>
                        <a:t>5</a:t>
                      </a:r>
                      <a:endParaRPr lang="en-US" sz="3600"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tc>
                  <a:txBody>
                    <a:bodyPr/>
                    <a:lstStyle/>
                    <a:p>
                      <a:pPr marL="0" marR="457200" algn="ctr">
                        <a:spcBef>
                          <a:spcPts val="500"/>
                        </a:spcBef>
                        <a:spcAft>
                          <a:spcPts val="500"/>
                        </a:spcAft>
                      </a:pPr>
                      <a:r>
                        <a:rPr lang="en-US" sz="2400" dirty="0">
                          <a:solidFill>
                            <a:schemeClr val="bg1"/>
                          </a:solidFill>
                          <a:effectLst/>
                        </a:rPr>
                        <a:t>$46,560</a:t>
                      </a:r>
                      <a:endParaRPr lang="en-US" sz="3600"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extLst>
                  <a:ext uri="{0D108BD9-81ED-4DB2-BD59-A6C34878D82A}">
                    <a16:rowId xmlns:a16="http://schemas.microsoft.com/office/drawing/2014/main" val="1141076462"/>
                  </a:ext>
                </a:extLst>
              </a:tr>
            </a:tbl>
          </a:graphicData>
        </a:graphic>
      </p:graphicFrame>
    </p:spTree>
    <p:extLst>
      <p:ext uri="{BB962C8B-B14F-4D97-AF65-F5344CB8AC3E}">
        <p14:creationId xmlns:p14="http://schemas.microsoft.com/office/powerpoint/2010/main" val="269115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3DF48-2EDD-4A42-B2DA-40EB34ABF2EB}"/>
              </a:ext>
            </a:extLst>
          </p:cNvPr>
          <p:cNvSpPr>
            <a:spLocks noGrp="1"/>
          </p:cNvSpPr>
          <p:nvPr>
            <p:ph type="title"/>
          </p:nvPr>
        </p:nvSpPr>
        <p:spPr/>
        <p:txBody>
          <a:bodyPr/>
          <a:lstStyle/>
          <a:p>
            <a:r>
              <a:rPr lang="en-US" b="1" dirty="0">
                <a:solidFill>
                  <a:srgbClr val="002060"/>
                </a:solidFill>
              </a:rPr>
              <a:t>LIHWAP: Eligibility</a:t>
            </a:r>
          </a:p>
        </p:txBody>
      </p:sp>
      <p:sp>
        <p:nvSpPr>
          <p:cNvPr id="3" name="TextBox 2">
            <a:extLst>
              <a:ext uri="{FF2B5EF4-FFF2-40B4-BE49-F238E27FC236}">
                <a16:creationId xmlns:a16="http://schemas.microsoft.com/office/drawing/2014/main" id="{D1B59EDF-CB2D-43BD-865D-DB06F5F6BDC7}"/>
              </a:ext>
            </a:extLst>
          </p:cNvPr>
          <p:cNvSpPr txBox="1"/>
          <p:nvPr/>
        </p:nvSpPr>
        <p:spPr>
          <a:xfrm>
            <a:off x="1173480" y="1965960"/>
            <a:ext cx="9875520" cy="3724096"/>
          </a:xfrm>
          <a:prstGeom prst="rect">
            <a:avLst/>
          </a:prstGeom>
          <a:noFill/>
        </p:spPr>
        <p:txBody>
          <a:bodyPr wrap="square" rtlCol="0">
            <a:spAutoFit/>
          </a:bodyPr>
          <a:lstStyle/>
          <a:p>
            <a:r>
              <a:rPr lang="en-US" sz="2800" b="1" dirty="0">
                <a:solidFill>
                  <a:srgbClr val="C00000"/>
                </a:solidFill>
              </a:rPr>
              <a:t>(1) Income at/below 150% Federal Poverty Level</a:t>
            </a:r>
          </a:p>
          <a:p>
            <a:endParaRPr lang="en-US" sz="600" b="1" dirty="0">
              <a:solidFill>
                <a:srgbClr val="002060"/>
              </a:solidFill>
            </a:endParaRPr>
          </a:p>
          <a:p>
            <a:pPr lvl="1"/>
            <a:r>
              <a:rPr lang="en-US" sz="2800" b="1" i="1" dirty="0">
                <a:solidFill>
                  <a:srgbClr val="002060"/>
                </a:solidFill>
              </a:rPr>
              <a:t>Categorical Income Eligibility:</a:t>
            </a:r>
          </a:p>
          <a:p>
            <a:pPr marL="1200150" lvl="2" indent="-285750">
              <a:buFont typeface="Arial" panose="020B0604020202020204" pitchFamily="34" charset="0"/>
              <a:buChar char="•"/>
            </a:pPr>
            <a:r>
              <a:rPr lang="en-US" sz="2400" dirty="0">
                <a:solidFill>
                  <a:srgbClr val="002060"/>
                </a:solidFill>
              </a:rPr>
              <a:t>Low-Income Home Energy Assistance Program (LIHEAP)</a:t>
            </a:r>
          </a:p>
          <a:p>
            <a:pPr marL="1657350" lvl="3" indent="-285750">
              <a:buFont typeface="Arial" panose="020B0604020202020204" pitchFamily="34" charset="0"/>
              <a:buChar char="•"/>
            </a:pPr>
            <a:r>
              <a:rPr lang="en-US" sz="2000" i="1" dirty="0">
                <a:solidFill>
                  <a:srgbClr val="002060"/>
                </a:solidFill>
              </a:rPr>
              <a:t> A household will be considered categorically income eligible if they received LIHEAP benefits during the 2021-2022 or 2022-2023 LIHEAP seasons. </a:t>
            </a:r>
          </a:p>
          <a:p>
            <a:pPr marL="1200150" lvl="2" indent="-285750">
              <a:buFont typeface="Arial" panose="020B0604020202020204" pitchFamily="34" charset="0"/>
              <a:buChar char="•"/>
            </a:pPr>
            <a:r>
              <a:rPr lang="en-US" sz="2400" dirty="0">
                <a:solidFill>
                  <a:srgbClr val="002060"/>
                </a:solidFill>
              </a:rPr>
              <a:t>Supplemental Security Income (SSI)</a:t>
            </a:r>
          </a:p>
          <a:p>
            <a:pPr marL="1200150" lvl="2" indent="-285750">
              <a:buFont typeface="Arial" panose="020B0604020202020204" pitchFamily="34" charset="0"/>
              <a:buChar char="•"/>
            </a:pPr>
            <a:r>
              <a:rPr lang="en-US" sz="2400" dirty="0">
                <a:solidFill>
                  <a:srgbClr val="002060"/>
                </a:solidFill>
              </a:rPr>
              <a:t>Supplemental Nutrition Assistance Program (SNAP)</a:t>
            </a:r>
          </a:p>
          <a:p>
            <a:pPr marL="1200150" lvl="2" indent="-285750">
              <a:buFont typeface="Arial" panose="020B0604020202020204" pitchFamily="34" charset="0"/>
              <a:buChar char="•"/>
            </a:pPr>
            <a:r>
              <a:rPr lang="en-US" sz="2400" dirty="0">
                <a:solidFill>
                  <a:srgbClr val="002060"/>
                </a:solidFill>
              </a:rPr>
              <a:t>Temporary Assistance for Needy Families (TANF)</a:t>
            </a:r>
          </a:p>
          <a:p>
            <a:pPr lvl="2"/>
            <a:endParaRPr lang="en-US" dirty="0">
              <a:solidFill>
                <a:srgbClr val="002060"/>
              </a:solidFill>
            </a:endParaRPr>
          </a:p>
          <a:p>
            <a:pPr marL="0" lvl="2"/>
            <a:r>
              <a:rPr lang="en-US" sz="2000" i="1" dirty="0">
                <a:solidFill>
                  <a:srgbClr val="C00000"/>
                </a:solidFill>
              </a:rPr>
              <a:t>Categorically eligible households must apply and provide verifications not related to income.</a:t>
            </a:r>
          </a:p>
        </p:txBody>
      </p:sp>
    </p:spTree>
    <p:extLst>
      <p:ext uri="{BB962C8B-B14F-4D97-AF65-F5344CB8AC3E}">
        <p14:creationId xmlns:p14="http://schemas.microsoft.com/office/powerpoint/2010/main" val="4123956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3DF48-2EDD-4A42-B2DA-40EB34ABF2EB}"/>
              </a:ext>
            </a:extLst>
          </p:cNvPr>
          <p:cNvSpPr>
            <a:spLocks noGrp="1"/>
          </p:cNvSpPr>
          <p:nvPr>
            <p:ph type="title"/>
          </p:nvPr>
        </p:nvSpPr>
        <p:spPr/>
        <p:txBody>
          <a:bodyPr/>
          <a:lstStyle/>
          <a:p>
            <a:r>
              <a:rPr lang="en-US" b="1" dirty="0">
                <a:solidFill>
                  <a:srgbClr val="002060"/>
                </a:solidFill>
                <a:latin typeface="Helvetica" panose="020B0604020202020204" pitchFamily="34" charset="0"/>
                <a:cs typeface="Helvetica" panose="020B0604020202020204" pitchFamily="34" charset="0"/>
              </a:rPr>
              <a:t>LIHWAP: Eligibility</a:t>
            </a:r>
          </a:p>
        </p:txBody>
      </p:sp>
      <p:sp>
        <p:nvSpPr>
          <p:cNvPr id="3" name="TextBox 2">
            <a:extLst>
              <a:ext uri="{FF2B5EF4-FFF2-40B4-BE49-F238E27FC236}">
                <a16:creationId xmlns:a16="http://schemas.microsoft.com/office/drawing/2014/main" id="{D1B59EDF-CB2D-43BD-865D-DB06F5F6BDC7}"/>
              </a:ext>
            </a:extLst>
          </p:cNvPr>
          <p:cNvSpPr txBox="1"/>
          <p:nvPr/>
        </p:nvSpPr>
        <p:spPr>
          <a:xfrm>
            <a:off x="1173480" y="1965960"/>
            <a:ext cx="9875520" cy="3231654"/>
          </a:xfrm>
          <a:prstGeom prst="rect">
            <a:avLst/>
          </a:prstGeom>
          <a:noFill/>
        </p:spPr>
        <p:txBody>
          <a:bodyPr wrap="square" rtlCol="0">
            <a:spAutoFit/>
          </a:bodyPr>
          <a:lstStyle/>
          <a:p>
            <a:r>
              <a:rPr lang="en-US" sz="2800" b="1" dirty="0">
                <a:solidFill>
                  <a:srgbClr val="C00000"/>
                </a:solidFill>
                <a:latin typeface="Helvetica" panose="020B0604020202020204" pitchFamily="34" charset="0"/>
                <a:cs typeface="Helvetica" panose="020B0604020202020204" pitchFamily="34" charset="0"/>
              </a:rPr>
              <a:t>(1) Income at/below 150% Federal Poverty Level</a:t>
            </a:r>
          </a:p>
          <a:p>
            <a:pPr marL="285750" indent="-285750">
              <a:buFont typeface="Arial" panose="020B0604020202020204" pitchFamily="34" charset="0"/>
              <a:buChar char="•"/>
            </a:pPr>
            <a:endParaRPr lang="en-US" sz="2000" i="1"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000" i="1" dirty="0">
                <a:solidFill>
                  <a:srgbClr val="002060"/>
                </a:solidFill>
                <a:latin typeface="Helvetica" panose="020B0604020202020204" pitchFamily="34" charset="0"/>
                <a:cs typeface="Helvetica" panose="020B0604020202020204" pitchFamily="34" charset="0"/>
              </a:rPr>
              <a:t>Income Exclusions</a:t>
            </a:r>
          </a:p>
          <a:p>
            <a:pPr lvl="1"/>
            <a:endParaRPr lang="en-US" sz="2000" i="1" dirty="0">
              <a:solidFill>
                <a:srgbClr val="002060"/>
              </a:solidFill>
              <a:latin typeface="Helvetica" panose="020B0604020202020204" pitchFamily="34" charset="0"/>
              <a:cs typeface="Helvetica" panose="020B0604020202020204" pitchFamily="34" charset="0"/>
            </a:endParaRPr>
          </a:p>
          <a:p>
            <a:pPr marL="1200150" lvl="2"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TANF, SNAP, WIC, and Stimulus Payments are all excluded from income.</a:t>
            </a:r>
          </a:p>
          <a:p>
            <a:pPr marL="1200150" lvl="2" indent="-285750">
              <a:buFont typeface="Arial" panose="020B0604020202020204" pitchFamily="34" charset="0"/>
              <a:buChar char="•"/>
            </a:pPr>
            <a:endParaRPr lang="en-US" sz="2000" dirty="0">
              <a:solidFill>
                <a:srgbClr val="002060"/>
              </a:solidFill>
              <a:latin typeface="Helvetica" panose="020B0604020202020204" pitchFamily="34" charset="0"/>
              <a:cs typeface="Helvetica" panose="020B0604020202020204" pitchFamily="34" charset="0"/>
            </a:endParaRPr>
          </a:p>
          <a:p>
            <a:pPr marL="1200150" lvl="2"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Other exclusions closely mirror LIHEAP income rules.</a:t>
            </a:r>
          </a:p>
          <a:p>
            <a:pPr lvl="2"/>
            <a:endParaRPr lang="en-US" sz="2000" dirty="0">
              <a:solidFill>
                <a:srgbClr val="002060"/>
              </a:solidFill>
              <a:latin typeface="Helvetica" panose="020B0604020202020204" pitchFamily="34" charset="0"/>
              <a:cs typeface="Helvetica" panose="020B0604020202020204" pitchFamily="34" charset="0"/>
            </a:endParaRPr>
          </a:p>
          <a:p>
            <a:pPr marL="1657350" lvl="3" indent="-285750">
              <a:buFont typeface="Arial" panose="020B0604020202020204" pitchFamily="34" charset="0"/>
              <a:buChar char="•"/>
            </a:pPr>
            <a:r>
              <a:rPr lang="en-US" i="1" dirty="0">
                <a:solidFill>
                  <a:srgbClr val="002060"/>
                </a:solidFill>
                <a:latin typeface="Helvetica" panose="020B0604020202020204" pitchFamily="34" charset="0"/>
                <a:cs typeface="Helvetica" panose="020B0604020202020204" pitchFamily="34" charset="0"/>
              </a:rPr>
              <a:t>*Check the State Plan and the forthcoming DHS LIHWAP Handbook for other income exclusions! </a:t>
            </a:r>
          </a:p>
        </p:txBody>
      </p:sp>
    </p:spTree>
    <p:extLst>
      <p:ext uri="{BB962C8B-B14F-4D97-AF65-F5344CB8AC3E}">
        <p14:creationId xmlns:p14="http://schemas.microsoft.com/office/powerpoint/2010/main" val="2628113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Eligibility </a:t>
            </a:r>
          </a:p>
        </p:txBody>
      </p:sp>
      <p:sp>
        <p:nvSpPr>
          <p:cNvPr id="3" name="TextBox 2">
            <a:extLst>
              <a:ext uri="{FF2B5EF4-FFF2-40B4-BE49-F238E27FC236}">
                <a16:creationId xmlns:a16="http://schemas.microsoft.com/office/drawing/2014/main" id="{BB872874-C63A-4B4E-86C5-2EB545BF94BC}"/>
              </a:ext>
            </a:extLst>
          </p:cNvPr>
          <p:cNvSpPr txBox="1"/>
          <p:nvPr/>
        </p:nvSpPr>
        <p:spPr>
          <a:xfrm>
            <a:off x="1173480" y="1965960"/>
            <a:ext cx="9875520" cy="5262979"/>
          </a:xfrm>
          <a:prstGeom prst="rect">
            <a:avLst/>
          </a:prstGeom>
          <a:noFill/>
        </p:spPr>
        <p:txBody>
          <a:bodyPr wrap="square" rtlCol="0">
            <a:spAutoFit/>
          </a:bodyPr>
          <a:lstStyle/>
          <a:p>
            <a:r>
              <a:rPr lang="en-US" sz="2800" b="1" dirty="0">
                <a:solidFill>
                  <a:srgbClr val="C00000"/>
                </a:solidFill>
              </a:rPr>
              <a:t>(2) Household Water/Wastewater Responsibility</a:t>
            </a:r>
          </a:p>
          <a:p>
            <a:pPr lvl="1"/>
            <a:endParaRPr lang="en-US" sz="2400" dirty="0">
              <a:solidFill>
                <a:srgbClr val="002060"/>
              </a:solidFill>
            </a:endParaRPr>
          </a:p>
          <a:p>
            <a:pPr marL="742950" lvl="1" indent="-285750">
              <a:buFont typeface="Arial" panose="020B0604020202020204" pitchFamily="34" charset="0"/>
              <a:buChar char="•"/>
            </a:pPr>
            <a:r>
              <a:rPr lang="en-US" sz="2400" dirty="0">
                <a:solidFill>
                  <a:srgbClr val="002060"/>
                </a:solidFill>
              </a:rPr>
              <a:t>HHDs in individually metered buildings that are responsible for paying the water/wastewater bill will be eligible for LIHWAP, even if the bill is in the landlord or property owner’s name.</a:t>
            </a:r>
          </a:p>
          <a:p>
            <a:pPr marL="1200150" lvl="2" indent="-285750">
              <a:buFont typeface="Arial" panose="020B0604020202020204" pitchFamily="34" charset="0"/>
              <a:buChar char="•"/>
            </a:pPr>
            <a:r>
              <a:rPr lang="en-US" sz="2000" i="1" dirty="0">
                <a:solidFill>
                  <a:srgbClr val="002060"/>
                </a:solidFill>
              </a:rPr>
              <a:t>*Payment must go directly to the water/</a:t>
            </a:r>
            <a:r>
              <a:rPr lang="en-US" sz="2000" i="1" dirty="0" err="1">
                <a:solidFill>
                  <a:srgbClr val="002060"/>
                </a:solidFill>
              </a:rPr>
              <a:t>ww</a:t>
            </a:r>
            <a:r>
              <a:rPr lang="en-US" sz="2000" i="1" dirty="0">
                <a:solidFill>
                  <a:srgbClr val="002060"/>
                </a:solidFill>
              </a:rPr>
              <a:t> utility to resolve outstanding debts, and cannot be paid directly to the applicant or the landlord.</a:t>
            </a:r>
          </a:p>
          <a:p>
            <a:pPr marL="742950" lvl="1" indent="-285750">
              <a:buFont typeface="Arial" panose="020B0604020202020204" pitchFamily="34" charset="0"/>
              <a:buChar char="•"/>
            </a:pPr>
            <a:endParaRPr lang="en-US" sz="2400" dirty="0">
              <a:solidFill>
                <a:srgbClr val="002060"/>
              </a:solidFill>
            </a:endParaRPr>
          </a:p>
          <a:p>
            <a:pPr marL="742950" lvl="1" indent="-285750">
              <a:buFont typeface="Arial" panose="020B0604020202020204" pitchFamily="34" charset="0"/>
              <a:buChar char="•"/>
            </a:pPr>
            <a:r>
              <a:rPr lang="en-US" sz="2400" dirty="0">
                <a:solidFill>
                  <a:srgbClr val="002060"/>
                </a:solidFill>
              </a:rPr>
              <a:t>HHDs whose water bill is paid as an undesignated part of rent will not be eligible for LIHWAP. </a:t>
            </a:r>
          </a:p>
          <a:p>
            <a:pPr lvl="1"/>
            <a:endParaRPr lang="en-US" sz="2400" dirty="0">
              <a:solidFill>
                <a:srgbClr val="002060"/>
              </a:solidFill>
            </a:endParaRPr>
          </a:p>
          <a:p>
            <a:pPr marL="1200150" lvl="2" indent="-285750">
              <a:buFont typeface="Arial" panose="020B0604020202020204" pitchFamily="34" charset="0"/>
              <a:buChar char="•"/>
            </a:pPr>
            <a:r>
              <a:rPr lang="en-US" sz="2000" i="1" dirty="0">
                <a:solidFill>
                  <a:srgbClr val="002060"/>
                </a:solidFill>
              </a:rPr>
              <a:t>*Emergency Rental (and Utility) Assistance available for these households</a:t>
            </a:r>
          </a:p>
          <a:p>
            <a:pPr lvl="1"/>
            <a:endParaRPr lang="en-US" sz="2400" dirty="0">
              <a:solidFill>
                <a:srgbClr val="002060"/>
              </a:solidFill>
            </a:endParaRPr>
          </a:p>
          <a:p>
            <a:pPr lvl="1"/>
            <a:endParaRPr lang="en-US" sz="2400" dirty="0">
              <a:solidFill>
                <a:srgbClr val="002060"/>
              </a:solidFill>
            </a:endParaRPr>
          </a:p>
        </p:txBody>
      </p:sp>
    </p:spTree>
    <p:extLst>
      <p:ext uri="{BB962C8B-B14F-4D97-AF65-F5344CB8AC3E}">
        <p14:creationId xmlns:p14="http://schemas.microsoft.com/office/powerpoint/2010/main" val="3445575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Eligibility </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4" y="1795346"/>
            <a:ext cx="10137295" cy="2923877"/>
          </a:xfrm>
          <a:prstGeom prst="rect">
            <a:avLst/>
          </a:prstGeom>
          <a:noFill/>
        </p:spPr>
        <p:txBody>
          <a:bodyPr wrap="square" rtlCol="0">
            <a:spAutoFit/>
          </a:bodyPr>
          <a:lstStyle/>
          <a:p>
            <a:pPr lvl="1"/>
            <a:endParaRPr lang="en-US" sz="2000" dirty="0">
              <a:solidFill>
                <a:srgbClr val="002060"/>
              </a:solidFill>
            </a:endParaRPr>
          </a:p>
          <a:p>
            <a:r>
              <a:rPr lang="en-US" sz="2800" b="1" dirty="0">
                <a:solidFill>
                  <a:srgbClr val="C00000"/>
                </a:solidFill>
              </a:rPr>
              <a:t>(3) Household at Risk of Termination / Service Already Off</a:t>
            </a:r>
          </a:p>
          <a:p>
            <a:pPr marL="742950" lvl="1" indent="-285750">
              <a:buFont typeface="Arial" panose="020B0604020202020204" pitchFamily="34" charset="0"/>
              <a:buChar char="•"/>
            </a:pPr>
            <a:endParaRPr lang="en-US" sz="2400" dirty="0">
              <a:solidFill>
                <a:srgbClr val="002060"/>
              </a:solidFill>
            </a:endParaRPr>
          </a:p>
          <a:p>
            <a:pPr marL="742950" lvl="1" indent="-285750">
              <a:buFont typeface="Arial" panose="020B0604020202020204" pitchFamily="34" charset="0"/>
              <a:buChar char="•"/>
            </a:pPr>
            <a:r>
              <a:rPr lang="en-US" sz="2400" dirty="0">
                <a:solidFill>
                  <a:srgbClr val="002060"/>
                </a:solidFill>
              </a:rPr>
              <a:t>Households must have existing water arrearages. </a:t>
            </a:r>
          </a:p>
          <a:p>
            <a:pPr marL="1200150" lvl="2" indent="-285750">
              <a:buFont typeface="Arial" panose="020B0604020202020204" pitchFamily="34" charset="0"/>
              <a:buChar char="•"/>
            </a:pPr>
            <a:r>
              <a:rPr lang="en-US" sz="2000" i="1" dirty="0">
                <a:solidFill>
                  <a:srgbClr val="002060"/>
                </a:solidFill>
              </a:rPr>
              <a:t>*Note: Debts may be in the landlord’s name, provided there is proof that the applicant is responsible for paying.</a:t>
            </a:r>
          </a:p>
          <a:p>
            <a:pPr lvl="1"/>
            <a:endParaRPr lang="en-US" sz="2400" dirty="0">
              <a:solidFill>
                <a:srgbClr val="002060"/>
              </a:solidFill>
            </a:endParaRPr>
          </a:p>
          <a:p>
            <a:pPr marL="742950" lvl="1" indent="-285750">
              <a:buFont typeface="Arial" panose="020B0604020202020204" pitchFamily="34" charset="0"/>
              <a:buChar char="•"/>
            </a:pPr>
            <a:r>
              <a:rPr lang="en-US" sz="2400" dirty="0">
                <a:solidFill>
                  <a:srgbClr val="002060"/>
                </a:solidFill>
              </a:rPr>
              <a:t>Termination notice not required.</a:t>
            </a:r>
            <a:endParaRPr lang="en-US" sz="2000" dirty="0">
              <a:solidFill>
                <a:srgbClr val="002060"/>
              </a:solidFill>
            </a:endParaRPr>
          </a:p>
        </p:txBody>
      </p:sp>
    </p:spTree>
    <p:extLst>
      <p:ext uri="{BB962C8B-B14F-4D97-AF65-F5344CB8AC3E}">
        <p14:creationId xmlns:p14="http://schemas.microsoft.com/office/powerpoint/2010/main" val="3687086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Eligibility </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5" y="1795346"/>
            <a:ext cx="9875520" cy="2923877"/>
          </a:xfrm>
          <a:prstGeom prst="rect">
            <a:avLst/>
          </a:prstGeom>
          <a:noFill/>
        </p:spPr>
        <p:txBody>
          <a:bodyPr wrap="square" rtlCol="0">
            <a:spAutoFit/>
          </a:bodyPr>
          <a:lstStyle/>
          <a:p>
            <a:pPr lvl="1"/>
            <a:endParaRPr lang="en-US" sz="2000" dirty="0">
              <a:solidFill>
                <a:srgbClr val="002060"/>
              </a:solidFill>
            </a:endParaRPr>
          </a:p>
          <a:p>
            <a:r>
              <a:rPr lang="en-US" sz="2800" b="1" dirty="0">
                <a:solidFill>
                  <a:srgbClr val="C00000"/>
                </a:solidFill>
              </a:rPr>
              <a:t>(4) Vendor must agree to maintain service for a minimum 90 days, even if arrearage amount exceeds available LIHWAP benefit.</a:t>
            </a:r>
          </a:p>
          <a:p>
            <a:endParaRPr lang="en-US" sz="2800" b="1" dirty="0">
              <a:solidFill>
                <a:srgbClr val="C00000"/>
              </a:solidFill>
            </a:endParaRPr>
          </a:p>
          <a:p>
            <a:pPr marL="914400" lvl="1" indent="-457200">
              <a:buFont typeface="Arial" panose="020B0604020202020204" pitchFamily="34" charset="0"/>
              <a:buChar char="•"/>
            </a:pPr>
            <a:r>
              <a:rPr lang="en-US" sz="2400" dirty="0">
                <a:solidFill>
                  <a:srgbClr val="002060"/>
                </a:solidFill>
              </a:rPr>
              <a:t>If the vendor does not agree to accept available LIHWAP benefit, no benefit will be authorized</a:t>
            </a:r>
            <a:r>
              <a:rPr lang="en-US" sz="2800" dirty="0">
                <a:solidFill>
                  <a:srgbClr val="C00000"/>
                </a:solidFill>
              </a:rPr>
              <a:t>	</a:t>
            </a:r>
          </a:p>
        </p:txBody>
      </p:sp>
    </p:spTree>
    <p:extLst>
      <p:ext uri="{BB962C8B-B14F-4D97-AF65-F5344CB8AC3E}">
        <p14:creationId xmlns:p14="http://schemas.microsoft.com/office/powerpoint/2010/main" val="3177774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Application Process</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5" y="1795346"/>
            <a:ext cx="9973796" cy="5201424"/>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rPr>
              <a:t>Applications can be submitted to the county assistance office (CAO) online, by mail, in person, or by fax.</a:t>
            </a:r>
          </a:p>
          <a:p>
            <a:pPr marL="742950" lvl="1" indent="-285750">
              <a:buFont typeface="Arial" panose="020B0604020202020204" pitchFamily="34" charset="0"/>
              <a:buChar char="•"/>
            </a:pPr>
            <a:endParaRPr lang="en-US" sz="2000" dirty="0">
              <a:solidFill>
                <a:srgbClr val="002060"/>
              </a:solidFill>
            </a:endParaRPr>
          </a:p>
          <a:p>
            <a:pPr marL="285750" indent="-285750">
              <a:buFont typeface="Arial" panose="020B0604020202020204" pitchFamily="34" charset="0"/>
              <a:buChar char="•"/>
            </a:pPr>
            <a:r>
              <a:rPr lang="en-US" sz="2400" dirty="0">
                <a:solidFill>
                  <a:srgbClr val="002060"/>
                </a:solidFill>
              </a:rPr>
              <a:t>After an application is received:</a:t>
            </a:r>
          </a:p>
          <a:p>
            <a:pPr marL="742950" lvl="1" indent="-285750">
              <a:buFont typeface="Arial" panose="020B0604020202020204" pitchFamily="34" charset="0"/>
              <a:buChar char="•"/>
            </a:pPr>
            <a:endParaRPr lang="en-US" sz="2000" dirty="0">
              <a:solidFill>
                <a:srgbClr val="002060"/>
              </a:solidFill>
            </a:endParaRPr>
          </a:p>
          <a:p>
            <a:pPr marL="1200150" lvl="2" indent="-285750">
              <a:buFont typeface="Arial" panose="020B0604020202020204" pitchFamily="34" charset="0"/>
              <a:buChar char="•"/>
            </a:pPr>
            <a:r>
              <a:rPr lang="en-US" sz="2000" dirty="0">
                <a:solidFill>
                  <a:srgbClr val="002060"/>
                </a:solidFill>
              </a:rPr>
              <a:t>The application is reviewed to determine if it is complete.</a:t>
            </a:r>
          </a:p>
          <a:p>
            <a:pPr marL="1200150" lvl="2" indent="-285750">
              <a:buFont typeface="Arial" panose="020B0604020202020204" pitchFamily="34" charset="0"/>
              <a:buChar char="•"/>
            </a:pPr>
            <a:endParaRPr lang="en-US" sz="2000" dirty="0">
              <a:solidFill>
                <a:srgbClr val="002060"/>
              </a:solidFill>
            </a:endParaRPr>
          </a:p>
          <a:p>
            <a:pPr marL="1200150" lvl="2" indent="-285750">
              <a:buFont typeface="Arial" panose="020B0604020202020204" pitchFamily="34" charset="0"/>
              <a:buChar char="•"/>
            </a:pPr>
            <a:r>
              <a:rPr lang="en-US" sz="2000" dirty="0">
                <a:solidFill>
                  <a:srgbClr val="002060"/>
                </a:solidFill>
              </a:rPr>
              <a:t>Verification is requested from the applicant, if needed.</a:t>
            </a:r>
          </a:p>
          <a:p>
            <a:pPr marL="1200150" lvl="2" indent="-285750">
              <a:buFont typeface="Arial" panose="020B0604020202020204" pitchFamily="34" charset="0"/>
              <a:buChar char="•"/>
            </a:pPr>
            <a:endParaRPr lang="en-US" sz="2000" dirty="0">
              <a:solidFill>
                <a:srgbClr val="002060"/>
              </a:solidFill>
            </a:endParaRPr>
          </a:p>
          <a:p>
            <a:pPr marL="1200150" lvl="2" indent="-285750">
              <a:buFont typeface="Arial" panose="020B0604020202020204" pitchFamily="34" charset="0"/>
              <a:buChar char="•"/>
            </a:pPr>
            <a:r>
              <a:rPr lang="en-US" sz="2000" dirty="0">
                <a:solidFill>
                  <a:srgbClr val="002060"/>
                </a:solidFill>
              </a:rPr>
              <a:t>The applicant has 15 days to provide the verification.</a:t>
            </a:r>
          </a:p>
          <a:p>
            <a:pPr marL="1200150" lvl="2" indent="-285750">
              <a:buFont typeface="Arial" panose="020B0604020202020204" pitchFamily="34" charset="0"/>
              <a:buChar char="•"/>
            </a:pPr>
            <a:endParaRPr lang="en-US" sz="2000" dirty="0">
              <a:solidFill>
                <a:srgbClr val="002060"/>
              </a:solidFill>
            </a:endParaRPr>
          </a:p>
          <a:p>
            <a:pPr marL="1200150" lvl="2" indent="-285750">
              <a:buFont typeface="Arial" panose="020B0604020202020204" pitchFamily="34" charset="0"/>
              <a:buChar char="•"/>
            </a:pPr>
            <a:r>
              <a:rPr lang="en-US" sz="2000" dirty="0">
                <a:solidFill>
                  <a:srgbClr val="002060"/>
                </a:solidFill>
              </a:rPr>
              <a:t>The application is approved or rejected within 30 days of receipt.</a:t>
            </a:r>
          </a:p>
          <a:p>
            <a:pPr marL="1200150" lvl="2" indent="-285750">
              <a:buFont typeface="Arial" panose="020B0604020202020204" pitchFamily="34" charset="0"/>
              <a:buChar char="•"/>
            </a:pPr>
            <a:endParaRPr lang="en-US" sz="2000" dirty="0">
              <a:solidFill>
                <a:srgbClr val="002060"/>
              </a:solidFill>
            </a:endParaRPr>
          </a:p>
          <a:p>
            <a:pPr marL="1200150" lvl="2" indent="-285750">
              <a:buFont typeface="Arial" panose="020B0604020202020204" pitchFamily="34" charset="0"/>
              <a:buChar char="•"/>
            </a:pPr>
            <a:r>
              <a:rPr lang="en-US" sz="2000" dirty="0">
                <a:solidFill>
                  <a:srgbClr val="002060"/>
                </a:solidFill>
              </a:rPr>
              <a:t>The applicant receives a notice explaining the eligibility decision.</a:t>
            </a:r>
          </a:p>
          <a:p>
            <a:pPr marL="1200150" lvl="2" indent="-285750">
              <a:buFont typeface="Arial" panose="020B0604020202020204" pitchFamily="34" charset="0"/>
              <a:buChar char="•"/>
            </a:pPr>
            <a:endParaRPr lang="en-US" sz="2000" dirty="0">
              <a:solidFill>
                <a:srgbClr val="002060"/>
              </a:solidFill>
            </a:endParaRPr>
          </a:p>
          <a:p>
            <a:pPr marL="1200150" lvl="2" indent="-285750">
              <a:buFont typeface="Arial" panose="020B0604020202020204" pitchFamily="34" charset="0"/>
              <a:buChar char="•"/>
            </a:pPr>
            <a:endParaRPr lang="en-US" sz="2000" dirty="0">
              <a:solidFill>
                <a:srgbClr val="002060"/>
              </a:solidFill>
            </a:endParaRPr>
          </a:p>
        </p:txBody>
      </p:sp>
    </p:spTree>
    <p:extLst>
      <p:ext uri="{BB962C8B-B14F-4D97-AF65-F5344CB8AC3E}">
        <p14:creationId xmlns:p14="http://schemas.microsoft.com/office/powerpoint/2010/main" val="1464545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Vendor Agreements</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5" y="1795346"/>
            <a:ext cx="9973796" cy="4278094"/>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rPr>
              <a:t>Emails to water vendors with the LIHWAP Vendor Agreement began being sent </a:t>
            </a:r>
            <a:r>
              <a:rPr lang="en-US" sz="2400" b="1" dirty="0">
                <a:solidFill>
                  <a:srgbClr val="002060"/>
                </a:solidFill>
              </a:rPr>
              <a:t>10/19/2021</a:t>
            </a:r>
          </a:p>
          <a:p>
            <a:pPr marL="742950" lvl="1" indent="-285750">
              <a:buFont typeface="Arial" panose="020B0604020202020204" pitchFamily="34" charset="0"/>
              <a:buChar char="•"/>
            </a:pPr>
            <a:r>
              <a:rPr lang="en-US" sz="2000" dirty="0">
                <a:solidFill>
                  <a:srgbClr val="002060"/>
                </a:solidFill>
              </a:rPr>
              <a:t>Interested water vendors can contact the LIHWAP Vendor Support Unit directly to request a copy by phone at 877-537-9517 or email </a:t>
            </a:r>
            <a:r>
              <a:rPr lang="en-US" sz="2000" b="1" dirty="0">
                <a:solidFill>
                  <a:srgbClr val="002060"/>
                </a:solidFill>
                <a:hlinkClick r:id="rId2"/>
              </a:rPr>
              <a:t>RA-LIHWAPVENDORS@pa.gov</a:t>
            </a:r>
            <a:endParaRPr lang="en-US" sz="2000" b="1" dirty="0">
              <a:solidFill>
                <a:srgbClr val="002060"/>
              </a:solidFill>
            </a:endParaRPr>
          </a:p>
          <a:p>
            <a:pPr lvl="2"/>
            <a:endParaRPr lang="en-US" sz="2000" dirty="0">
              <a:solidFill>
                <a:srgbClr val="002060"/>
              </a:solidFill>
            </a:endParaRPr>
          </a:p>
          <a:p>
            <a:pPr marL="285750" indent="-285750">
              <a:buFont typeface="Arial" panose="020B0604020202020204" pitchFamily="34" charset="0"/>
              <a:buChar char="•"/>
            </a:pPr>
            <a:r>
              <a:rPr lang="en-US" sz="2400" dirty="0">
                <a:solidFill>
                  <a:srgbClr val="002060"/>
                </a:solidFill>
              </a:rPr>
              <a:t>Key items participating vendors agree to:</a:t>
            </a:r>
          </a:p>
          <a:p>
            <a:pPr marL="742950" lvl="1" indent="-285750">
              <a:buFont typeface="Arial" panose="020B0604020202020204" pitchFamily="34" charset="0"/>
              <a:buChar char="•"/>
            </a:pPr>
            <a:r>
              <a:rPr lang="en-US" sz="2000" dirty="0">
                <a:solidFill>
                  <a:srgbClr val="002060"/>
                </a:solidFill>
              </a:rPr>
              <a:t>Provide customer’s account history and account balance to DHS</a:t>
            </a:r>
          </a:p>
          <a:p>
            <a:pPr marL="742950" lvl="1" indent="-285750">
              <a:buFont typeface="Arial" panose="020B0604020202020204" pitchFamily="34" charset="0"/>
              <a:buChar char="•"/>
            </a:pPr>
            <a:r>
              <a:rPr lang="en-US" sz="2000" dirty="0">
                <a:solidFill>
                  <a:srgbClr val="002060"/>
                </a:solidFill>
              </a:rPr>
              <a:t>Restore service within 48 hours of notification of LIHWAP approval (72 hours if digging required, 24 hours if life threatening situation)</a:t>
            </a:r>
          </a:p>
          <a:p>
            <a:pPr marL="742950" lvl="1" indent="-285750">
              <a:buFont typeface="Arial" panose="020B0604020202020204" pitchFamily="34" charset="0"/>
              <a:buChar char="•"/>
            </a:pPr>
            <a:r>
              <a:rPr lang="en-US" sz="2000" dirty="0">
                <a:solidFill>
                  <a:srgbClr val="002060"/>
                </a:solidFill>
              </a:rPr>
              <a:t>Immediately apply the LIHWAP payment to a customer’s past due bill, deposit, reconnect requirements, or arrearages to eliminate or reduce the amount owed by the customer.</a:t>
            </a:r>
          </a:p>
          <a:p>
            <a:pPr marL="742950" lvl="1" indent="-285750">
              <a:buFont typeface="Arial" panose="020B0604020202020204" pitchFamily="34" charset="0"/>
              <a:buChar char="•"/>
            </a:pPr>
            <a:r>
              <a:rPr lang="en-US" sz="2000" dirty="0">
                <a:solidFill>
                  <a:srgbClr val="002060"/>
                </a:solidFill>
              </a:rPr>
              <a:t>Retain water service for at least 90 days from acceptance of payment.</a:t>
            </a:r>
          </a:p>
        </p:txBody>
      </p:sp>
    </p:spTree>
    <p:extLst>
      <p:ext uri="{BB962C8B-B14F-4D97-AF65-F5344CB8AC3E}">
        <p14:creationId xmlns:p14="http://schemas.microsoft.com/office/powerpoint/2010/main" val="1907460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76B6E-BD1E-4842-8DFF-C61A57AB5475}"/>
              </a:ext>
            </a:extLst>
          </p:cNvPr>
          <p:cNvSpPr>
            <a:spLocks noGrp="1"/>
          </p:cNvSpPr>
          <p:nvPr>
            <p:ph type="title"/>
          </p:nvPr>
        </p:nvSpPr>
        <p:spPr>
          <a:xfrm>
            <a:off x="995259" y="287361"/>
            <a:ext cx="9314177" cy="1356360"/>
          </a:xfrm>
        </p:spPr>
        <p:txBody>
          <a:bodyPr/>
          <a:lstStyle/>
          <a:p>
            <a:r>
              <a:rPr lang="en-US" b="1" dirty="0">
                <a:solidFill>
                  <a:srgbClr val="002060"/>
                </a:solidFill>
              </a:rPr>
              <a:t>About PULP:</a:t>
            </a:r>
          </a:p>
        </p:txBody>
      </p:sp>
      <p:sp>
        <p:nvSpPr>
          <p:cNvPr id="4" name="Content Placeholder 3">
            <a:extLst>
              <a:ext uri="{FF2B5EF4-FFF2-40B4-BE49-F238E27FC236}">
                <a16:creationId xmlns:a16="http://schemas.microsoft.com/office/drawing/2014/main" id="{F63032DD-328A-413D-8149-24FA95A11583}"/>
              </a:ext>
            </a:extLst>
          </p:cNvPr>
          <p:cNvSpPr>
            <a:spLocks noGrp="1"/>
          </p:cNvSpPr>
          <p:nvPr>
            <p:ph sz="half" idx="2"/>
          </p:nvPr>
        </p:nvSpPr>
        <p:spPr>
          <a:xfrm>
            <a:off x="995260" y="1439694"/>
            <a:ext cx="9740852" cy="5194237"/>
          </a:xfrm>
        </p:spPr>
        <p:txBody>
          <a:bodyPr vert="horz" lIns="91440" tIns="45720" rIns="91440" bIns="45720" rtlCol="0" anchor="t">
            <a:noAutofit/>
          </a:bodyPr>
          <a:lstStyle/>
          <a:p>
            <a:pPr marL="45720" indent="0">
              <a:buNone/>
            </a:pPr>
            <a:r>
              <a:rPr lang="en-US" sz="3200" b="1" dirty="0">
                <a:solidFill>
                  <a:srgbClr val="002060"/>
                </a:solidFill>
                <a:ea typeface="+mn-lt"/>
                <a:cs typeface="+mn-lt"/>
              </a:rPr>
              <a:t>Mission: </a:t>
            </a:r>
          </a:p>
          <a:p>
            <a:pPr marL="45720" indent="0">
              <a:buNone/>
            </a:pPr>
            <a:r>
              <a:rPr lang="en-US" sz="2800" dirty="0">
                <a:solidFill>
                  <a:srgbClr val="002060"/>
                </a:solidFill>
                <a:ea typeface="+mn-lt"/>
                <a:cs typeface="+mn-lt"/>
              </a:rPr>
              <a:t>Assist Pennsylvania’s low income families to connect and maintain safe and affordable utility services to their home.</a:t>
            </a:r>
            <a:endParaRPr lang="en-US" sz="2800" dirty="0">
              <a:solidFill>
                <a:srgbClr val="002060"/>
              </a:solidFill>
            </a:endParaRPr>
          </a:p>
          <a:p>
            <a:r>
              <a:rPr lang="en-US" sz="2400" dirty="0">
                <a:solidFill>
                  <a:srgbClr val="002060"/>
                </a:solidFill>
                <a:ea typeface="+mn-lt"/>
                <a:cs typeface="+mn-lt"/>
              </a:rPr>
              <a:t>Legal Representation</a:t>
            </a:r>
          </a:p>
          <a:p>
            <a:r>
              <a:rPr lang="en-US" sz="2400" dirty="0">
                <a:solidFill>
                  <a:srgbClr val="002060"/>
                </a:solidFill>
                <a:ea typeface="+mn-lt"/>
                <a:cs typeface="+mn-lt"/>
              </a:rPr>
              <a:t>Policy</a:t>
            </a:r>
          </a:p>
          <a:p>
            <a:r>
              <a:rPr lang="en-US" sz="2400" dirty="0">
                <a:solidFill>
                  <a:srgbClr val="002060"/>
                </a:solidFill>
                <a:ea typeface="+mn-lt"/>
                <a:cs typeface="+mn-lt"/>
              </a:rPr>
              <a:t>Advocacy</a:t>
            </a:r>
          </a:p>
          <a:p>
            <a:r>
              <a:rPr lang="en-US" sz="2400" dirty="0">
                <a:solidFill>
                  <a:srgbClr val="002060"/>
                </a:solidFill>
                <a:ea typeface="+mn-lt"/>
                <a:cs typeface="+mn-lt"/>
              </a:rPr>
              <a:t>Education</a:t>
            </a:r>
          </a:p>
          <a:p>
            <a:r>
              <a:rPr lang="en-US" sz="2400" dirty="0">
                <a:solidFill>
                  <a:srgbClr val="002060"/>
                </a:solidFill>
                <a:ea typeface="+mn-lt"/>
                <a:cs typeface="+mn-lt"/>
              </a:rPr>
              <a:t>Outreach</a:t>
            </a:r>
          </a:p>
          <a:p>
            <a:r>
              <a:rPr lang="en-US" sz="2400" dirty="0">
                <a:solidFill>
                  <a:srgbClr val="002060"/>
                </a:solidFill>
                <a:ea typeface="+mn-lt"/>
                <a:cs typeface="+mn-lt"/>
              </a:rPr>
              <a:t>Technical Assistance</a:t>
            </a:r>
          </a:p>
        </p:txBody>
      </p:sp>
      <p:pic>
        <p:nvPicPr>
          <p:cNvPr id="5" name="Picture 6" descr="Pennsylvania Utility Law Project Logo&#10;&#10;">
            <a:extLst>
              <a:ext uri="{FF2B5EF4-FFF2-40B4-BE49-F238E27FC236}">
                <a16:creationId xmlns:a16="http://schemas.microsoft.com/office/drawing/2014/main" id="{A4D1ED22-0D66-4560-8E5E-E887947AC7FD}"/>
              </a:ext>
            </a:extLst>
          </p:cNvPr>
          <p:cNvPicPr>
            <a:picLocks noChangeAspect="1"/>
          </p:cNvPicPr>
          <p:nvPr/>
        </p:nvPicPr>
        <p:blipFill>
          <a:blip r:embed="rId2"/>
          <a:stretch>
            <a:fillRect/>
          </a:stretch>
        </p:blipFill>
        <p:spPr>
          <a:xfrm>
            <a:off x="8761977" y="3429000"/>
            <a:ext cx="3094918" cy="3094918"/>
          </a:xfrm>
          <a:prstGeom prst="rect">
            <a:avLst/>
          </a:prstGeom>
        </p:spPr>
      </p:pic>
    </p:spTree>
    <p:extLst>
      <p:ext uri="{BB962C8B-B14F-4D97-AF65-F5344CB8AC3E}">
        <p14:creationId xmlns:p14="http://schemas.microsoft.com/office/powerpoint/2010/main" val="3221930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Vendor Agreements</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5" y="1795346"/>
            <a:ext cx="9973796" cy="4832092"/>
          </a:xfrm>
          <a:prstGeom prst="rect">
            <a:avLst/>
          </a:prstGeom>
          <a:noFill/>
        </p:spPr>
        <p:txBody>
          <a:bodyPr wrap="square" rtlCol="0">
            <a:spAutoFit/>
          </a:bodyPr>
          <a:lstStyle/>
          <a:p>
            <a:pPr marL="285750" indent="-285750">
              <a:buFont typeface="Arial" panose="020B0604020202020204" pitchFamily="34" charset="0"/>
              <a:buChar char="•"/>
            </a:pPr>
            <a:r>
              <a:rPr lang="en-US" sz="2400" b="1" dirty="0">
                <a:solidFill>
                  <a:srgbClr val="002060"/>
                </a:solidFill>
              </a:rPr>
              <a:t>Key items participating Vendors agree to:</a:t>
            </a:r>
          </a:p>
          <a:p>
            <a:pPr marL="742950" lvl="1" indent="-285750">
              <a:buFont typeface="Arial" panose="020B0604020202020204" pitchFamily="34" charset="0"/>
              <a:buChar char="•"/>
            </a:pPr>
            <a:r>
              <a:rPr lang="en-US" sz="2000" dirty="0">
                <a:solidFill>
                  <a:srgbClr val="002060"/>
                </a:solidFill>
              </a:rPr>
              <a:t>Help LIHWAP customers enroll in payment agreements or other programs they may be eligible for</a:t>
            </a:r>
          </a:p>
          <a:p>
            <a:pPr marL="742950" lvl="1" indent="-285750">
              <a:buFont typeface="Arial" panose="020B0604020202020204" pitchFamily="34" charset="0"/>
              <a:buChar char="•"/>
            </a:pPr>
            <a:r>
              <a:rPr lang="en-US" sz="2000" dirty="0">
                <a:solidFill>
                  <a:srgbClr val="002060"/>
                </a:solidFill>
              </a:rPr>
              <a:t>Not discriminate against customers who receive LIHWAP assistance</a:t>
            </a:r>
          </a:p>
          <a:p>
            <a:pPr marL="742950" lvl="1" indent="-285750">
              <a:buFont typeface="Arial" panose="020B0604020202020204" pitchFamily="34" charset="0"/>
              <a:buChar char="•"/>
            </a:pPr>
            <a:r>
              <a:rPr lang="en-US" sz="2000" dirty="0">
                <a:solidFill>
                  <a:srgbClr val="002060"/>
                </a:solidFill>
              </a:rPr>
              <a:t>Not apply LIHWAP payments to account balances that have previously been written off or paid with other funds.</a:t>
            </a:r>
          </a:p>
          <a:p>
            <a:pPr marL="742950" lvl="1" indent="-285750">
              <a:buFont typeface="Arial" panose="020B0604020202020204" pitchFamily="34" charset="0"/>
              <a:buChar char="•"/>
            </a:pPr>
            <a:r>
              <a:rPr lang="en-US" sz="2000" dirty="0">
                <a:solidFill>
                  <a:srgbClr val="002060"/>
                </a:solidFill>
              </a:rPr>
              <a:t>Not apply LIHWAP payments to commercial accounts. </a:t>
            </a:r>
          </a:p>
          <a:p>
            <a:pPr marL="1200150" lvl="2" indent="-285750">
              <a:buFont typeface="Arial" panose="020B0604020202020204" pitchFamily="34" charset="0"/>
              <a:buChar char="•"/>
            </a:pPr>
            <a:endParaRPr lang="en-US" sz="2000" dirty="0">
              <a:solidFill>
                <a:srgbClr val="002060"/>
              </a:solidFill>
            </a:endParaRPr>
          </a:p>
          <a:p>
            <a:pPr marL="285750" indent="-285750">
              <a:buFont typeface="Arial" panose="020B0604020202020204" pitchFamily="34" charset="0"/>
              <a:buChar char="•"/>
            </a:pPr>
            <a:r>
              <a:rPr lang="en-US" sz="2400" b="1" dirty="0">
                <a:solidFill>
                  <a:srgbClr val="002060"/>
                </a:solidFill>
              </a:rPr>
              <a:t>Key items DHS agrees to:</a:t>
            </a:r>
          </a:p>
          <a:p>
            <a:pPr marL="742950" lvl="1" indent="-285750">
              <a:buFont typeface="Arial" panose="020B0604020202020204" pitchFamily="34" charset="0"/>
              <a:buChar char="•"/>
            </a:pPr>
            <a:r>
              <a:rPr lang="en-US" sz="2000" dirty="0">
                <a:solidFill>
                  <a:srgbClr val="002060"/>
                </a:solidFill>
              </a:rPr>
              <a:t>Contact vendors for information about customer accounts</a:t>
            </a:r>
          </a:p>
          <a:p>
            <a:pPr marL="742950" lvl="1" indent="-285750">
              <a:buFont typeface="Arial" panose="020B0604020202020204" pitchFamily="34" charset="0"/>
              <a:buChar char="•"/>
            </a:pPr>
            <a:r>
              <a:rPr lang="en-US" sz="2000" dirty="0">
                <a:solidFill>
                  <a:srgbClr val="002060"/>
                </a:solidFill>
              </a:rPr>
              <a:t>Send payments to vendors on behalf of the eligible households via Commonwealth of Pennsylvania Treasury checks or via direct deposit</a:t>
            </a:r>
          </a:p>
          <a:p>
            <a:pPr marL="742950" lvl="1" indent="-285750">
              <a:buFont typeface="Arial" panose="020B0604020202020204" pitchFamily="34" charset="0"/>
              <a:buChar char="•"/>
            </a:pPr>
            <a:r>
              <a:rPr lang="en-US" sz="2000" dirty="0">
                <a:solidFill>
                  <a:srgbClr val="002060"/>
                </a:solidFill>
              </a:rPr>
              <a:t>Send lists of customers who receive a LIHWAP grant to the vendor.</a:t>
            </a:r>
          </a:p>
          <a:p>
            <a:pPr marL="742950" lvl="1" indent="-285750">
              <a:buFont typeface="Arial" panose="020B0604020202020204" pitchFamily="34" charset="0"/>
              <a:buChar char="•"/>
            </a:pPr>
            <a:r>
              <a:rPr lang="en-US" sz="2000" dirty="0">
                <a:solidFill>
                  <a:srgbClr val="002060"/>
                </a:solidFill>
              </a:rPr>
              <a:t>Notify customer and vendors of the customer’s eligibility and total benefit amount.</a:t>
            </a:r>
          </a:p>
          <a:p>
            <a:pPr marL="1200150" lvl="2" indent="-285750">
              <a:buFont typeface="Arial" panose="020B0604020202020204" pitchFamily="34" charset="0"/>
              <a:buChar char="•"/>
            </a:pPr>
            <a:endParaRPr lang="en-US" sz="2000" dirty="0">
              <a:solidFill>
                <a:srgbClr val="002060"/>
              </a:solidFill>
            </a:endParaRPr>
          </a:p>
        </p:txBody>
      </p:sp>
    </p:spTree>
    <p:extLst>
      <p:ext uri="{BB962C8B-B14F-4D97-AF65-F5344CB8AC3E}">
        <p14:creationId xmlns:p14="http://schemas.microsoft.com/office/powerpoint/2010/main" val="1208450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Vendor Payments</a:t>
            </a:r>
          </a:p>
        </p:txBody>
      </p:sp>
      <p:sp>
        <p:nvSpPr>
          <p:cNvPr id="3" name="TextBox 2">
            <a:extLst>
              <a:ext uri="{FF2B5EF4-FFF2-40B4-BE49-F238E27FC236}">
                <a16:creationId xmlns:a16="http://schemas.microsoft.com/office/drawing/2014/main" id="{BB872874-C63A-4B4E-86C5-2EB545BF94BC}"/>
              </a:ext>
            </a:extLst>
          </p:cNvPr>
          <p:cNvSpPr txBox="1"/>
          <p:nvPr/>
        </p:nvSpPr>
        <p:spPr>
          <a:xfrm>
            <a:off x="774335" y="1764993"/>
            <a:ext cx="9973796" cy="4585871"/>
          </a:xfrm>
          <a:prstGeom prst="rect">
            <a:avLst/>
          </a:prstGeom>
          <a:noFill/>
        </p:spPr>
        <p:txBody>
          <a:bodyPr wrap="square" rtlCol="0">
            <a:spAutoFit/>
          </a:bodyPr>
          <a:lstStyle/>
          <a:p>
            <a:pPr marL="742950" lvl="1" indent="-285750">
              <a:buFont typeface="Arial" panose="020B0604020202020204" pitchFamily="34" charset="0"/>
              <a:buChar char="•"/>
            </a:pPr>
            <a:r>
              <a:rPr lang="en-US" sz="1800" dirty="0">
                <a:solidFill>
                  <a:srgbClr val="002060"/>
                </a:solidFill>
                <a:effectLst/>
                <a:latin typeface="+mj-lt"/>
                <a:ea typeface="Calibri" panose="020F0502020204030204" pitchFamily="34" charset="0"/>
              </a:rPr>
              <a:t>The vendor can chose to receive a paper check or funds direct deposited by EFT (Electronic Funds Transfer)</a:t>
            </a:r>
          </a:p>
          <a:p>
            <a:pPr marL="742950" lvl="1" indent="-285750">
              <a:buFont typeface="Arial" panose="020B0604020202020204" pitchFamily="34" charset="0"/>
              <a:buChar char="•"/>
            </a:pPr>
            <a:endParaRPr lang="en-US" dirty="0">
              <a:solidFill>
                <a:srgbClr val="002060"/>
              </a:solidFill>
              <a:latin typeface="+mj-lt"/>
              <a:ea typeface="Calibri" panose="020F0502020204030204" pitchFamily="34" charset="0"/>
            </a:endParaRPr>
          </a:p>
          <a:p>
            <a:pPr marL="742950" lvl="1" indent="-285750">
              <a:buFont typeface="Arial" panose="020B0604020202020204" pitchFamily="34" charset="0"/>
              <a:buChar char="•"/>
            </a:pPr>
            <a:r>
              <a:rPr lang="en-US" sz="1800" dirty="0">
                <a:solidFill>
                  <a:srgbClr val="002060"/>
                </a:solidFill>
                <a:effectLst/>
                <a:latin typeface="+mj-lt"/>
                <a:ea typeface="Calibri" panose="020F0502020204030204" pitchFamily="34" charset="0"/>
              </a:rPr>
              <a:t>Payments are processed on a weekly cycle. The payment cycle is Friday through Thursday.</a:t>
            </a:r>
          </a:p>
          <a:p>
            <a:pPr marL="742950" lvl="1" indent="-285750">
              <a:buFont typeface="Arial" panose="020B0604020202020204" pitchFamily="34" charset="0"/>
              <a:buChar char="•"/>
            </a:pPr>
            <a:endParaRPr lang="en-US" sz="2000" dirty="0">
              <a:solidFill>
                <a:srgbClr val="002060"/>
              </a:solidFill>
              <a:latin typeface="+mj-lt"/>
            </a:endParaRPr>
          </a:p>
          <a:p>
            <a:pPr marL="742950" lvl="1" indent="-285750">
              <a:buFont typeface="Arial" panose="020B0604020202020204" pitchFamily="34" charset="0"/>
              <a:buChar char="•"/>
            </a:pPr>
            <a:r>
              <a:rPr lang="en-US" sz="2000" dirty="0">
                <a:solidFill>
                  <a:srgbClr val="002060"/>
                </a:solidFill>
                <a:latin typeface="+mj-lt"/>
              </a:rPr>
              <a:t>Treasury begins processing the payments the Friday after the payment cycle, the process takes 8 working days.</a:t>
            </a:r>
          </a:p>
          <a:p>
            <a:pPr marL="800100" lvl="1" indent="-342900">
              <a:buFont typeface="Arial" panose="020B0604020202020204" pitchFamily="34" charset="0"/>
              <a:buChar char="•"/>
            </a:pPr>
            <a:endParaRPr lang="en-US" sz="2000" dirty="0">
              <a:solidFill>
                <a:srgbClr val="002060"/>
              </a:solidFill>
              <a:latin typeface="+mj-lt"/>
            </a:endParaRPr>
          </a:p>
          <a:p>
            <a:pPr marL="800100" lvl="1" indent="-342900">
              <a:buFont typeface="Arial" panose="020B0604020202020204" pitchFamily="34" charset="0"/>
              <a:buChar char="•"/>
            </a:pPr>
            <a:r>
              <a:rPr lang="en-US" sz="2000" dirty="0">
                <a:solidFill>
                  <a:srgbClr val="002060"/>
                </a:solidFill>
                <a:latin typeface="+mj-lt"/>
              </a:rPr>
              <a:t>All payments for the same vendor are written in one check, issued for the total amount of the payment to that vendor for all the clients within the weekly batch.  </a:t>
            </a:r>
          </a:p>
          <a:p>
            <a:pPr marL="800100" lvl="1" indent="-342900">
              <a:buFont typeface="Arial" panose="020B0604020202020204" pitchFamily="34" charset="0"/>
              <a:buChar char="•"/>
            </a:pPr>
            <a:endParaRPr lang="en-US" sz="2000" dirty="0">
              <a:solidFill>
                <a:srgbClr val="002060"/>
              </a:solidFill>
              <a:latin typeface="+mj-lt"/>
            </a:endParaRPr>
          </a:p>
          <a:p>
            <a:pPr marL="800100" lvl="1" indent="-342900">
              <a:buFont typeface="Arial" panose="020B0604020202020204" pitchFamily="34" charset="0"/>
              <a:buChar char="•"/>
            </a:pPr>
            <a:r>
              <a:rPr lang="en-US" sz="2000" dirty="0">
                <a:solidFill>
                  <a:srgbClr val="002060"/>
                </a:solidFill>
                <a:latin typeface="+mj-lt"/>
              </a:rPr>
              <a:t>A remittance advice (RA) "voucher" listing the clients for whom the payment is being made and individual client payment amount is printed for mailing or placed on the electronic site for access by the vendors. </a:t>
            </a:r>
          </a:p>
          <a:p>
            <a:pPr lvl="1"/>
            <a:endParaRPr lang="en-US" sz="2000" dirty="0">
              <a:solidFill>
                <a:srgbClr val="002060"/>
              </a:solidFill>
              <a:latin typeface="+mj-lt"/>
            </a:endParaRPr>
          </a:p>
        </p:txBody>
      </p:sp>
    </p:spTree>
    <p:extLst>
      <p:ext uri="{BB962C8B-B14F-4D97-AF65-F5344CB8AC3E}">
        <p14:creationId xmlns:p14="http://schemas.microsoft.com/office/powerpoint/2010/main" val="4269951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Outreach and Training</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5" y="1795346"/>
            <a:ext cx="9973796" cy="3170099"/>
          </a:xfrm>
          <a:prstGeom prst="rect">
            <a:avLst/>
          </a:prstGeom>
          <a:noFill/>
        </p:spPr>
        <p:txBody>
          <a:bodyPr wrap="square" rtlCol="0">
            <a:spAutoFit/>
          </a:bodyPr>
          <a:lstStyle/>
          <a:p>
            <a:pPr marL="742950" lvl="1" indent="-285750">
              <a:buFont typeface="Arial" panose="020B0604020202020204" pitchFamily="34" charset="0"/>
              <a:buChar char="•"/>
            </a:pPr>
            <a:endParaRPr lang="en-US" sz="2000" dirty="0">
              <a:solidFill>
                <a:srgbClr val="002060"/>
              </a:solidFill>
            </a:endParaRPr>
          </a:p>
          <a:p>
            <a:pPr marL="800100" lvl="1" indent="-342900">
              <a:buFont typeface="Arial" panose="020B0604020202020204" pitchFamily="34" charset="0"/>
              <a:buChar char="•"/>
            </a:pPr>
            <a:r>
              <a:rPr lang="en-US" sz="2000" dirty="0">
                <a:solidFill>
                  <a:srgbClr val="002060"/>
                </a:solidFill>
              </a:rPr>
              <a:t>DHS will have flyers posted in CAOs and available for distribution to promote LIHWAP</a:t>
            </a:r>
          </a:p>
          <a:p>
            <a:pPr marL="800100" lvl="1" indent="-342900">
              <a:buFont typeface="Arial" panose="020B0604020202020204" pitchFamily="34" charset="0"/>
              <a:buChar char="•"/>
            </a:pPr>
            <a:endParaRPr lang="en-US" sz="2000" dirty="0">
              <a:solidFill>
                <a:srgbClr val="002060"/>
              </a:solidFill>
            </a:endParaRPr>
          </a:p>
          <a:p>
            <a:pPr marL="800100" lvl="1" indent="-342900">
              <a:buFont typeface="Arial" panose="020B0604020202020204" pitchFamily="34" charset="0"/>
              <a:buChar char="•"/>
            </a:pPr>
            <a:r>
              <a:rPr lang="en-US" sz="2000" dirty="0">
                <a:solidFill>
                  <a:srgbClr val="002060"/>
                </a:solidFill>
              </a:rPr>
              <a:t>DHS will issue press releases and other media promotion </a:t>
            </a:r>
          </a:p>
          <a:p>
            <a:pPr marL="800100" lvl="1" indent="-342900">
              <a:buFont typeface="Arial" panose="020B0604020202020204" pitchFamily="34" charset="0"/>
              <a:buChar char="•"/>
            </a:pPr>
            <a:endParaRPr lang="en-US" sz="2000" dirty="0">
              <a:solidFill>
                <a:srgbClr val="002060"/>
              </a:solidFill>
            </a:endParaRPr>
          </a:p>
          <a:p>
            <a:pPr marL="800100" lvl="1" indent="-342900">
              <a:buFont typeface="Arial" panose="020B0604020202020204" pitchFamily="34" charset="0"/>
              <a:buChar char="•"/>
            </a:pPr>
            <a:r>
              <a:rPr lang="en-US" sz="2000" dirty="0">
                <a:solidFill>
                  <a:srgbClr val="002060"/>
                </a:solidFill>
              </a:rPr>
              <a:t>Applicants of other low-income programs will be informed of ability to apply for LIHWAP</a:t>
            </a:r>
          </a:p>
          <a:p>
            <a:pPr marL="800100" lvl="1" indent="-342900">
              <a:buFont typeface="Arial" panose="020B0604020202020204" pitchFamily="34" charset="0"/>
              <a:buChar char="•"/>
            </a:pPr>
            <a:endParaRPr lang="en-US" sz="2000" dirty="0">
              <a:solidFill>
                <a:srgbClr val="002060"/>
              </a:solidFill>
            </a:endParaRPr>
          </a:p>
          <a:p>
            <a:pPr marL="800100" lvl="1" indent="-342900">
              <a:buFont typeface="Arial" panose="020B0604020202020204" pitchFamily="34" charset="0"/>
              <a:buChar char="•"/>
            </a:pPr>
            <a:r>
              <a:rPr lang="en-US" sz="2000" dirty="0">
                <a:solidFill>
                  <a:srgbClr val="002060"/>
                </a:solidFill>
              </a:rPr>
              <a:t>Vendors are encouraged to notify their customers in danger of termination or with arrearages of LIHWAP</a:t>
            </a:r>
          </a:p>
        </p:txBody>
      </p:sp>
    </p:spTree>
    <p:extLst>
      <p:ext uri="{BB962C8B-B14F-4D97-AF65-F5344CB8AC3E}">
        <p14:creationId xmlns:p14="http://schemas.microsoft.com/office/powerpoint/2010/main" val="2801292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Appeals</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5" y="1795346"/>
            <a:ext cx="9973796" cy="4647426"/>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002060"/>
                </a:solidFill>
              </a:rPr>
              <a:t>Applicants have the right to file an appeal and request a hearing about a decision or failure to act that affects LIHWAP eligibility or benefit amount. </a:t>
            </a:r>
          </a:p>
          <a:p>
            <a:endParaRPr lang="en-US" sz="600" dirty="0">
              <a:solidFill>
                <a:srgbClr val="002060"/>
              </a:solidFill>
            </a:endParaRPr>
          </a:p>
          <a:p>
            <a:pPr marL="800100" lvl="1" indent="-342900">
              <a:buFont typeface="Arial" panose="020B0604020202020204" pitchFamily="34" charset="0"/>
              <a:buChar char="•"/>
            </a:pPr>
            <a:r>
              <a:rPr lang="en-US" dirty="0">
                <a:solidFill>
                  <a:srgbClr val="002060"/>
                </a:solidFill>
              </a:rPr>
              <a:t>Applicants are informed of their right to appeal when they complete their application.</a:t>
            </a:r>
          </a:p>
          <a:p>
            <a:pPr marL="800100" lvl="1" indent="-342900">
              <a:buFont typeface="Arial" panose="020B0604020202020204" pitchFamily="34" charset="0"/>
              <a:buChar char="•"/>
            </a:pPr>
            <a:r>
              <a:rPr lang="en-US" dirty="0">
                <a:solidFill>
                  <a:srgbClr val="002060"/>
                </a:solidFill>
              </a:rPr>
              <a:t>Information about an applicant’s right to appeal is also included in the letter to applicants advising of whether their application was accepted or denied.</a:t>
            </a:r>
          </a:p>
          <a:p>
            <a:pPr marL="800100" lvl="1" indent="-342900">
              <a:buFont typeface="Arial" panose="020B0604020202020204" pitchFamily="34" charset="0"/>
              <a:buChar char="•"/>
            </a:pPr>
            <a:r>
              <a:rPr lang="en-US" dirty="0">
                <a:solidFill>
                  <a:srgbClr val="002060"/>
                </a:solidFill>
              </a:rPr>
              <a:t>Appeals must be filed within 30 days of the date of written notice of a CAO decision / action by: </a:t>
            </a:r>
          </a:p>
          <a:p>
            <a:pPr marL="1257300" lvl="2" indent="-342900">
              <a:buFont typeface="Arial" panose="020B0604020202020204" pitchFamily="34" charset="0"/>
              <a:buChar char="•"/>
            </a:pPr>
            <a:r>
              <a:rPr lang="en-US" dirty="0">
                <a:solidFill>
                  <a:srgbClr val="002060"/>
                </a:solidFill>
              </a:rPr>
              <a:t>completing and signing the appeal section of any notice,</a:t>
            </a:r>
          </a:p>
          <a:p>
            <a:pPr marL="1257300" lvl="2" indent="-342900">
              <a:buFont typeface="Arial" panose="020B0604020202020204" pitchFamily="34" charset="0"/>
              <a:buChar char="•"/>
            </a:pPr>
            <a:r>
              <a:rPr lang="en-US" dirty="0">
                <a:solidFill>
                  <a:srgbClr val="002060"/>
                </a:solidFill>
              </a:rPr>
              <a:t>sending a written or faxed request to the CAO, </a:t>
            </a:r>
          </a:p>
          <a:p>
            <a:pPr marL="1257300" lvl="2" indent="-342900">
              <a:buFont typeface="Arial" panose="020B0604020202020204" pitchFamily="34" charset="0"/>
              <a:buChar char="•"/>
            </a:pPr>
            <a:r>
              <a:rPr lang="en-US" dirty="0">
                <a:solidFill>
                  <a:srgbClr val="002060"/>
                </a:solidFill>
              </a:rPr>
              <a:t>telling the CAO and following up with a written request within 3 days, or </a:t>
            </a:r>
          </a:p>
          <a:p>
            <a:pPr marL="1257300" lvl="2" indent="-342900">
              <a:buFont typeface="Arial" panose="020B0604020202020204" pitchFamily="34" charset="0"/>
              <a:buChar char="•"/>
            </a:pPr>
            <a:r>
              <a:rPr lang="en-US" dirty="0">
                <a:solidFill>
                  <a:srgbClr val="002060"/>
                </a:solidFill>
              </a:rPr>
              <a:t>sending a written request to the agency or CAO that made the determination.</a:t>
            </a:r>
          </a:p>
          <a:p>
            <a:pPr marL="800100" lvl="1" indent="-342900">
              <a:buFont typeface="Arial" panose="020B0604020202020204" pitchFamily="34" charset="0"/>
              <a:buChar char="•"/>
            </a:pPr>
            <a:r>
              <a:rPr lang="en-US" i="1" dirty="0">
                <a:solidFill>
                  <a:srgbClr val="002060"/>
                </a:solidFill>
              </a:rPr>
              <a:t>Note: Appeals will not prevail if LIHWAP closes because of a lack of funds before the CAO issues benefits or if the applicant submits an application after the program ends. </a:t>
            </a:r>
          </a:p>
          <a:p>
            <a:endParaRPr lang="en-US" sz="600" dirty="0">
              <a:solidFill>
                <a:srgbClr val="002060"/>
              </a:solidFill>
            </a:endParaRPr>
          </a:p>
          <a:p>
            <a:endParaRPr lang="en-US" sz="600" dirty="0">
              <a:solidFill>
                <a:srgbClr val="002060"/>
              </a:solidFill>
            </a:endParaRPr>
          </a:p>
          <a:p>
            <a:pPr marL="342900" indent="-342900">
              <a:buFont typeface="Arial" panose="020B0604020202020204" pitchFamily="34" charset="0"/>
              <a:buChar char="•"/>
            </a:pPr>
            <a:r>
              <a:rPr lang="en-US" sz="2000" dirty="0">
                <a:solidFill>
                  <a:srgbClr val="002060"/>
                </a:solidFill>
              </a:rPr>
              <a:t>Applicants may be able to “cure” a denial by submitting required documentation, without going through the appeals process.</a:t>
            </a:r>
          </a:p>
          <a:p>
            <a:pPr lvl="2"/>
            <a:endParaRPr lang="en-US" i="1" dirty="0">
              <a:solidFill>
                <a:srgbClr val="002060"/>
              </a:solidFill>
            </a:endParaRPr>
          </a:p>
        </p:txBody>
      </p:sp>
    </p:spTree>
    <p:extLst>
      <p:ext uri="{BB962C8B-B14F-4D97-AF65-F5344CB8AC3E}">
        <p14:creationId xmlns:p14="http://schemas.microsoft.com/office/powerpoint/2010/main" val="18006142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44A4D-CF26-4B71-985B-60EDD308D94D}"/>
              </a:ext>
            </a:extLst>
          </p:cNvPr>
          <p:cNvSpPr>
            <a:spLocks noGrp="1"/>
          </p:cNvSpPr>
          <p:nvPr>
            <p:ph type="title"/>
          </p:nvPr>
        </p:nvSpPr>
        <p:spPr/>
        <p:txBody>
          <a:bodyPr/>
          <a:lstStyle/>
          <a:p>
            <a:r>
              <a:rPr lang="en-US" sz="5400" b="1" dirty="0">
                <a:solidFill>
                  <a:srgbClr val="002060"/>
                </a:solidFill>
              </a:rPr>
              <a:t>Other Available Utility Assistance Programs</a:t>
            </a:r>
          </a:p>
        </p:txBody>
      </p:sp>
      <p:sp>
        <p:nvSpPr>
          <p:cNvPr id="3" name="Text Placeholder 2">
            <a:extLst>
              <a:ext uri="{FF2B5EF4-FFF2-40B4-BE49-F238E27FC236}">
                <a16:creationId xmlns:a16="http://schemas.microsoft.com/office/drawing/2014/main" id="{D5CBE55C-263D-49EC-806C-3E1A6C2246A9}"/>
              </a:ext>
            </a:extLst>
          </p:cNvPr>
          <p:cNvSpPr>
            <a:spLocks noGrp="1"/>
          </p:cNvSpPr>
          <p:nvPr>
            <p:ph type="body" idx="1"/>
          </p:nvPr>
        </p:nvSpPr>
        <p:spPr/>
        <p:txBody>
          <a:bodyPr/>
          <a:lstStyle/>
          <a:p>
            <a:r>
              <a:rPr lang="en-US" sz="2000" dirty="0">
                <a:solidFill>
                  <a:srgbClr val="002060"/>
                </a:solidFill>
              </a:rPr>
              <a:t>Federal Programs – ERAP, HAF, LIHEAP, WAP, Clean and Tune</a:t>
            </a:r>
          </a:p>
          <a:p>
            <a:r>
              <a:rPr lang="en-US" sz="2000" dirty="0">
                <a:solidFill>
                  <a:srgbClr val="002060"/>
                </a:solidFill>
              </a:rPr>
              <a:t>Utility Programs – CAP, LIURP, Hardship Funds</a:t>
            </a:r>
          </a:p>
          <a:p>
            <a:endParaRPr lang="en-US" dirty="0"/>
          </a:p>
        </p:txBody>
      </p:sp>
      <p:sp>
        <p:nvSpPr>
          <p:cNvPr id="4" name="Content Placeholder 3">
            <a:extLst>
              <a:ext uri="{FF2B5EF4-FFF2-40B4-BE49-F238E27FC236}">
                <a16:creationId xmlns:a16="http://schemas.microsoft.com/office/drawing/2014/main" id="{3CB3A5FD-9235-4D1E-9D27-A49D8F5FD2A3}"/>
              </a:ext>
            </a:extLst>
          </p:cNvPr>
          <p:cNvSpPr txBox="1">
            <a:spLocks/>
          </p:cNvSpPr>
          <p:nvPr/>
        </p:nvSpPr>
        <p:spPr>
          <a:xfrm>
            <a:off x="433917" y="1602377"/>
            <a:ext cx="11417087" cy="5031554"/>
          </a:xfrm>
          <a:prstGeom prst="rect">
            <a:avLst/>
          </a:prstGeom>
        </p:spPr>
        <p:txBody>
          <a:bodyPr vert="horz" lIns="91440" tIns="45720" rIns="91440" bIns="45720" rtlCol="0" anchor="t">
            <a:no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a:lstStyle>
          <a:p>
            <a:pPr marL="45720" indent="0">
              <a:buFont typeface="Corbel" pitchFamily="34" charset="0"/>
              <a:buNone/>
            </a:pPr>
            <a:endParaRPr lang="en-US" sz="2400" dirty="0"/>
          </a:p>
        </p:txBody>
      </p:sp>
    </p:spTree>
    <p:extLst>
      <p:ext uri="{BB962C8B-B14F-4D97-AF65-F5344CB8AC3E}">
        <p14:creationId xmlns:p14="http://schemas.microsoft.com/office/powerpoint/2010/main" val="31784509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D59B-9C1C-4C55-A365-1C87AE8409D5}"/>
              </a:ext>
            </a:extLst>
          </p:cNvPr>
          <p:cNvSpPr>
            <a:spLocks noGrp="1"/>
          </p:cNvSpPr>
          <p:nvPr>
            <p:ph type="title"/>
          </p:nvPr>
        </p:nvSpPr>
        <p:spPr/>
        <p:txBody>
          <a:bodyPr/>
          <a:lstStyle/>
          <a:p>
            <a:r>
              <a:rPr lang="en-US" b="1" dirty="0">
                <a:solidFill>
                  <a:srgbClr val="002060"/>
                </a:solidFill>
              </a:rPr>
              <a:t>Emergency Rental [&amp; Utility] Assistance</a:t>
            </a:r>
          </a:p>
        </p:txBody>
      </p:sp>
      <p:sp>
        <p:nvSpPr>
          <p:cNvPr id="3" name="Content Placeholder 2">
            <a:extLst>
              <a:ext uri="{FF2B5EF4-FFF2-40B4-BE49-F238E27FC236}">
                <a16:creationId xmlns:a16="http://schemas.microsoft.com/office/drawing/2014/main" id="{7CDA04A6-0975-4C42-91FE-86F5D928166C}"/>
              </a:ext>
            </a:extLst>
          </p:cNvPr>
          <p:cNvSpPr>
            <a:spLocks noGrp="1"/>
          </p:cNvSpPr>
          <p:nvPr>
            <p:ph idx="1"/>
          </p:nvPr>
        </p:nvSpPr>
        <p:spPr>
          <a:xfrm>
            <a:off x="1143000" y="1729409"/>
            <a:ext cx="9872871" cy="4682541"/>
          </a:xfrm>
        </p:spPr>
        <p:txBody>
          <a:bodyPr>
            <a:normAutofit fontScale="85000" lnSpcReduction="10000"/>
          </a:bodyPr>
          <a:lstStyle/>
          <a:p>
            <a:r>
              <a:rPr lang="en-US" b="1" dirty="0">
                <a:solidFill>
                  <a:srgbClr val="002060"/>
                </a:solidFill>
              </a:rPr>
              <a:t>PA received $847.7M through Consolidated Appropriations Act &amp; American Rescue Plan Act</a:t>
            </a:r>
          </a:p>
          <a:p>
            <a:r>
              <a:rPr lang="en-US" b="1" dirty="0">
                <a:solidFill>
                  <a:srgbClr val="002060"/>
                </a:solidFill>
              </a:rPr>
              <a:t>Eligibility</a:t>
            </a:r>
          </a:p>
          <a:p>
            <a:pPr lvl="1"/>
            <a:r>
              <a:rPr lang="en-US" dirty="0">
                <a:solidFill>
                  <a:srgbClr val="002060"/>
                </a:solidFill>
              </a:rPr>
              <a:t>80% Area Median Income – Priority for 50% AMI – based on 2020 income or at time of application</a:t>
            </a:r>
          </a:p>
          <a:p>
            <a:pPr lvl="1"/>
            <a:r>
              <a:rPr lang="en-US" dirty="0">
                <a:solidFill>
                  <a:srgbClr val="002060"/>
                </a:solidFill>
              </a:rPr>
              <a:t>Reduction in income, incurred substantial costs, or experienced financial hardship due to COVID-19</a:t>
            </a:r>
          </a:p>
          <a:p>
            <a:pPr lvl="1"/>
            <a:r>
              <a:rPr lang="en-US" dirty="0">
                <a:solidFill>
                  <a:srgbClr val="002060"/>
                </a:solidFill>
              </a:rPr>
              <a:t>Risk of housing instability / homelessness</a:t>
            </a:r>
          </a:p>
          <a:p>
            <a:r>
              <a:rPr lang="en-US" b="1" dirty="0">
                <a:solidFill>
                  <a:srgbClr val="002060"/>
                </a:solidFill>
              </a:rPr>
              <a:t>Benefits</a:t>
            </a:r>
          </a:p>
          <a:p>
            <a:pPr lvl="1"/>
            <a:r>
              <a:rPr lang="en-US" dirty="0">
                <a:solidFill>
                  <a:srgbClr val="002060"/>
                </a:solidFill>
              </a:rPr>
              <a:t>Up to 12 mo. rent arrears, plus up to 3 mo. future rent.  Additional rent may be provided after 3 months.</a:t>
            </a:r>
          </a:p>
          <a:p>
            <a:pPr lvl="1"/>
            <a:r>
              <a:rPr lang="en-US" dirty="0">
                <a:solidFill>
                  <a:srgbClr val="002060"/>
                </a:solidFill>
              </a:rPr>
              <a:t>Up to 12 mo. utility and home energy costs and arrears</a:t>
            </a:r>
          </a:p>
          <a:p>
            <a:pPr lvl="2"/>
            <a:r>
              <a:rPr lang="en-US" i="1" dirty="0">
                <a:solidFill>
                  <a:srgbClr val="002060"/>
                </a:solidFill>
              </a:rPr>
              <a:t>Electricity, gas, water, sewer, trash, and deliverable fuels (oil/propane/wood/coal)</a:t>
            </a:r>
          </a:p>
          <a:p>
            <a:pPr lvl="1"/>
            <a:r>
              <a:rPr lang="en-US" dirty="0">
                <a:solidFill>
                  <a:srgbClr val="002060"/>
                </a:solidFill>
              </a:rPr>
              <a:t>Other housing related expenses incurred directly or indirectly due to COVID-19</a:t>
            </a:r>
          </a:p>
          <a:p>
            <a:pPr lvl="1"/>
            <a:r>
              <a:rPr lang="en-US" dirty="0">
                <a:solidFill>
                  <a:srgbClr val="002060"/>
                </a:solidFill>
              </a:rPr>
              <a:t>Housing stability services</a:t>
            </a:r>
          </a:p>
          <a:p>
            <a:r>
              <a:rPr lang="en-US" b="1" dirty="0">
                <a:solidFill>
                  <a:srgbClr val="002060"/>
                </a:solidFill>
              </a:rPr>
              <a:t>Applications available through Compass:</a:t>
            </a:r>
          </a:p>
          <a:p>
            <a:pPr marL="457200" lvl="2" indent="0">
              <a:buNone/>
            </a:pPr>
            <a:r>
              <a:rPr lang="en-US" dirty="0">
                <a:solidFill>
                  <a:srgbClr val="002060"/>
                </a:solidFill>
                <a:hlinkClick r:id="rId2">
                  <a:extLst>
                    <a:ext uri="{A12FA001-AC4F-418D-AE19-62706E023703}">
                      <ahyp:hlinkClr xmlns:ahyp="http://schemas.microsoft.com/office/drawing/2018/hyperlinkcolor" val="tx"/>
                    </a:ext>
                  </a:extLst>
                </a:hlinkClick>
              </a:rPr>
              <a:t>https://www.dhs.pa.gov/coronavirus/Pages/Emergency-Rental-Assistance-Program.aspx</a:t>
            </a:r>
            <a:r>
              <a:rPr lang="en-US" dirty="0">
                <a:solidFill>
                  <a:srgbClr val="002060"/>
                </a:solidFill>
              </a:rPr>
              <a:t> </a:t>
            </a:r>
          </a:p>
          <a:p>
            <a:pPr lvl="1"/>
            <a:r>
              <a:rPr lang="en-US" dirty="0">
                <a:solidFill>
                  <a:srgbClr val="002060"/>
                </a:solidFill>
              </a:rPr>
              <a:t>For counties not using COMPASS, the website will automatically direct applicants to their local ERAP agency</a:t>
            </a:r>
            <a:endParaRPr lang="en-US" dirty="0"/>
          </a:p>
        </p:txBody>
      </p:sp>
    </p:spTree>
    <p:extLst>
      <p:ext uri="{BB962C8B-B14F-4D97-AF65-F5344CB8AC3E}">
        <p14:creationId xmlns:p14="http://schemas.microsoft.com/office/powerpoint/2010/main" val="2455290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BC3DD-7EFA-406A-B34A-BE77A0F0FDC6}"/>
              </a:ext>
            </a:extLst>
          </p:cNvPr>
          <p:cNvSpPr>
            <a:spLocks noGrp="1"/>
          </p:cNvSpPr>
          <p:nvPr>
            <p:ph type="title"/>
          </p:nvPr>
        </p:nvSpPr>
        <p:spPr/>
        <p:txBody>
          <a:bodyPr/>
          <a:lstStyle/>
          <a:p>
            <a:r>
              <a:rPr lang="en-US" b="1" dirty="0">
                <a:solidFill>
                  <a:srgbClr val="002060"/>
                </a:solidFill>
              </a:rPr>
              <a:t>Homeowner Assistance Fund</a:t>
            </a:r>
          </a:p>
        </p:txBody>
      </p:sp>
      <p:sp>
        <p:nvSpPr>
          <p:cNvPr id="4" name="Content Placeholder 3">
            <a:extLst>
              <a:ext uri="{FF2B5EF4-FFF2-40B4-BE49-F238E27FC236}">
                <a16:creationId xmlns:a16="http://schemas.microsoft.com/office/drawing/2014/main" id="{9B4B2F12-82D6-4838-9368-0E627DA83D02}"/>
              </a:ext>
            </a:extLst>
          </p:cNvPr>
          <p:cNvSpPr>
            <a:spLocks noGrp="1"/>
          </p:cNvSpPr>
          <p:nvPr>
            <p:ph idx="1"/>
          </p:nvPr>
        </p:nvSpPr>
        <p:spPr/>
        <p:txBody>
          <a:bodyPr/>
          <a:lstStyle/>
          <a:p>
            <a:r>
              <a:rPr lang="en-US" dirty="0">
                <a:solidFill>
                  <a:srgbClr val="002060"/>
                </a:solidFill>
              </a:rPr>
              <a:t>Funded by the federal government through the American Rescue Act Plan </a:t>
            </a:r>
          </a:p>
          <a:p>
            <a:pPr lvl="1"/>
            <a:r>
              <a:rPr lang="en-US" dirty="0">
                <a:solidFill>
                  <a:srgbClr val="002060"/>
                </a:solidFill>
              </a:rPr>
              <a:t>Approximately </a:t>
            </a:r>
            <a:r>
              <a:rPr lang="en-US" b="1" dirty="0">
                <a:solidFill>
                  <a:srgbClr val="002060"/>
                </a:solidFill>
              </a:rPr>
              <a:t>$350 million </a:t>
            </a:r>
            <a:r>
              <a:rPr lang="en-US" dirty="0">
                <a:solidFill>
                  <a:srgbClr val="002060"/>
                </a:solidFill>
              </a:rPr>
              <a:t>appropriated to PA.</a:t>
            </a:r>
          </a:p>
          <a:p>
            <a:r>
              <a:rPr lang="en-US" dirty="0">
                <a:solidFill>
                  <a:srgbClr val="002060"/>
                </a:solidFill>
              </a:rPr>
              <a:t>Administered by the Pennsylvania Housing Finance Agency (PHFA)</a:t>
            </a:r>
          </a:p>
          <a:p>
            <a:r>
              <a:rPr lang="en-US" b="1" dirty="0">
                <a:solidFill>
                  <a:srgbClr val="002060"/>
                </a:solidFill>
              </a:rPr>
              <a:t>Proposed State Plan Pending Approval by US Treasury Department</a:t>
            </a:r>
          </a:p>
          <a:p>
            <a:pPr lvl="1"/>
            <a:r>
              <a:rPr lang="en-US" dirty="0">
                <a:solidFill>
                  <a:srgbClr val="002060"/>
                </a:solidFill>
              </a:rPr>
              <a:t>Includes limited utility relief for energy and water/wastewater.  Must apply for other relief first.  Process for applications unclear at this time.</a:t>
            </a:r>
          </a:p>
          <a:p>
            <a:r>
              <a:rPr lang="en-US" dirty="0">
                <a:solidFill>
                  <a:srgbClr val="002060"/>
                </a:solidFill>
              </a:rPr>
              <a:t>Program likely to open in winter/spring 2022.</a:t>
            </a:r>
          </a:p>
          <a:p>
            <a:r>
              <a:rPr lang="en-US" dirty="0">
                <a:solidFill>
                  <a:srgbClr val="002060"/>
                </a:solidFill>
              </a:rPr>
              <a:t>Limited pilot program in the works, but pilot will </a:t>
            </a:r>
            <a:r>
              <a:rPr lang="en-US" u="sng" dirty="0">
                <a:solidFill>
                  <a:srgbClr val="002060"/>
                </a:solidFill>
              </a:rPr>
              <a:t>not</a:t>
            </a:r>
            <a:r>
              <a:rPr lang="en-US" dirty="0">
                <a:solidFill>
                  <a:srgbClr val="002060"/>
                </a:solidFill>
              </a:rPr>
              <a:t> include utility assistance.</a:t>
            </a:r>
          </a:p>
        </p:txBody>
      </p:sp>
    </p:spTree>
    <p:extLst>
      <p:ext uri="{BB962C8B-B14F-4D97-AF65-F5344CB8AC3E}">
        <p14:creationId xmlns:p14="http://schemas.microsoft.com/office/powerpoint/2010/main" val="10480993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D59B-9C1C-4C55-A365-1C87AE8409D5}"/>
              </a:ext>
            </a:extLst>
          </p:cNvPr>
          <p:cNvSpPr>
            <a:spLocks noGrp="1"/>
          </p:cNvSpPr>
          <p:nvPr>
            <p:ph type="title"/>
          </p:nvPr>
        </p:nvSpPr>
        <p:spPr/>
        <p:txBody>
          <a:bodyPr/>
          <a:lstStyle/>
          <a:p>
            <a:r>
              <a:rPr lang="en-US" b="1" dirty="0">
                <a:solidFill>
                  <a:srgbClr val="002060"/>
                </a:solidFill>
              </a:rPr>
              <a:t>LIHEAP: 2021/2022 Program Year</a:t>
            </a:r>
          </a:p>
        </p:txBody>
      </p:sp>
      <p:sp>
        <p:nvSpPr>
          <p:cNvPr id="3" name="Content Placeholder 2">
            <a:extLst>
              <a:ext uri="{FF2B5EF4-FFF2-40B4-BE49-F238E27FC236}">
                <a16:creationId xmlns:a16="http://schemas.microsoft.com/office/drawing/2014/main" id="{7CDA04A6-0975-4C42-91FE-86F5D928166C}"/>
              </a:ext>
            </a:extLst>
          </p:cNvPr>
          <p:cNvSpPr>
            <a:spLocks noGrp="1"/>
          </p:cNvSpPr>
          <p:nvPr>
            <p:ph idx="1"/>
          </p:nvPr>
        </p:nvSpPr>
        <p:spPr>
          <a:xfrm>
            <a:off x="1143000" y="1719470"/>
            <a:ext cx="9872871" cy="4692480"/>
          </a:xfrm>
        </p:spPr>
        <p:txBody>
          <a:bodyPr>
            <a:normAutofit fontScale="85000" lnSpcReduction="20000"/>
          </a:bodyPr>
          <a:lstStyle/>
          <a:p>
            <a:pPr marL="45720" indent="0">
              <a:buNone/>
            </a:pPr>
            <a:r>
              <a:rPr lang="en-US" dirty="0">
                <a:solidFill>
                  <a:srgbClr val="002060"/>
                </a:solidFill>
              </a:rPr>
              <a:t>Longstanding federally funded program, administered by DHS.</a:t>
            </a:r>
          </a:p>
          <a:p>
            <a:pPr marL="45720" indent="0">
              <a:buNone/>
            </a:pPr>
            <a:r>
              <a:rPr lang="en-US" b="1" dirty="0">
                <a:solidFill>
                  <a:srgbClr val="002060"/>
                </a:solidFill>
              </a:rPr>
              <a:t>Open October 18, 2021 through May 6, 2022</a:t>
            </a:r>
          </a:p>
          <a:p>
            <a:r>
              <a:rPr lang="en-US" i="1" dirty="0">
                <a:solidFill>
                  <a:srgbClr val="002060"/>
                </a:solidFill>
              </a:rPr>
              <a:t>Cash Grant</a:t>
            </a:r>
          </a:p>
          <a:p>
            <a:pPr lvl="1"/>
            <a:r>
              <a:rPr lang="en-US" dirty="0">
                <a:solidFill>
                  <a:srgbClr val="002060"/>
                </a:solidFill>
              </a:rPr>
              <a:t>Minimum $500 / Maximum $1500</a:t>
            </a:r>
          </a:p>
          <a:p>
            <a:pPr lvl="1"/>
            <a:r>
              <a:rPr lang="en-US" dirty="0">
                <a:solidFill>
                  <a:srgbClr val="002060"/>
                </a:solidFill>
              </a:rPr>
              <a:t>Eligibility: </a:t>
            </a:r>
          </a:p>
          <a:p>
            <a:pPr lvl="2"/>
            <a:r>
              <a:rPr lang="en-US" dirty="0">
                <a:solidFill>
                  <a:srgbClr val="002060"/>
                </a:solidFill>
              </a:rPr>
              <a:t>Income at/below 150% FPL</a:t>
            </a:r>
          </a:p>
          <a:p>
            <a:pPr lvl="2"/>
            <a:r>
              <a:rPr lang="en-US" dirty="0">
                <a:solidFill>
                  <a:srgbClr val="002060"/>
                </a:solidFill>
              </a:rPr>
              <a:t>Pennsylvania resident</a:t>
            </a:r>
          </a:p>
          <a:p>
            <a:pPr lvl="2"/>
            <a:r>
              <a:rPr lang="en-US" dirty="0">
                <a:solidFill>
                  <a:srgbClr val="002060"/>
                </a:solidFill>
              </a:rPr>
              <a:t>Home heating responsibility</a:t>
            </a:r>
          </a:p>
          <a:p>
            <a:r>
              <a:rPr lang="en-US" i="1" dirty="0">
                <a:solidFill>
                  <a:srgbClr val="002060"/>
                </a:solidFill>
              </a:rPr>
              <a:t>Crisis Grant</a:t>
            </a:r>
          </a:p>
          <a:p>
            <a:pPr lvl="1"/>
            <a:r>
              <a:rPr lang="en-US" dirty="0">
                <a:solidFill>
                  <a:srgbClr val="002060"/>
                </a:solidFill>
              </a:rPr>
              <a:t>Minimum $25 / Maximum $1200</a:t>
            </a:r>
          </a:p>
          <a:p>
            <a:pPr lvl="1"/>
            <a:r>
              <a:rPr lang="en-US" dirty="0">
                <a:solidFill>
                  <a:srgbClr val="002060"/>
                </a:solidFill>
              </a:rPr>
              <a:t>Eligibility same as Cash Grant, PLUS Imminent Home Heating Emergency</a:t>
            </a:r>
          </a:p>
          <a:p>
            <a:r>
              <a:rPr lang="en-US" i="1" dirty="0">
                <a:solidFill>
                  <a:srgbClr val="002060"/>
                </a:solidFill>
              </a:rPr>
              <a:t>Crisis Interface </a:t>
            </a:r>
          </a:p>
          <a:p>
            <a:pPr lvl="1"/>
            <a:r>
              <a:rPr lang="en-US" dirty="0">
                <a:solidFill>
                  <a:srgbClr val="002060"/>
                </a:solidFill>
              </a:rPr>
              <a:t>Repair/replace broken or inoperable heating system or replace/repair service line.</a:t>
            </a:r>
          </a:p>
          <a:p>
            <a:pPr lvl="1"/>
            <a:r>
              <a:rPr lang="en-US" dirty="0">
                <a:solidFill>
                  <a:srgbClr val="002060"/>
                </a:solidFill>
              </a:rPr>
              <a:t>Primary heating system must be operational within the last 2 years.</a:t>
            </a:r>
          </a:p>
          <a:p>
            <a:pPr marL="45720" indent="0">
              <a:buNone/>
            </a:pPr>
            <a:r>
              <a:rPr lang="en-US" b="1" dirty="0">
                <a:solidFill>
                  <a:srgbClr val="002060"/>
                </a:solidFill>
              </a:rPr>
              <a:t>Download our annual LIHEAP Webinar (and access other resources) here: </a:t>
            </a:r>
            <a:r>
              <a:rPr lang="en-US" b="1" dirty="0">
                <a:solidFill>
                  <a:srgbClr val="C00000"/>
                </a:solidFill>
                <a:hlinkClick r:id="rId3">
                  <a:extLst>
                    <a:ext uri="{A12FA001-AC4F-418D-AE19-62706E023703}">
                      <ahyp:hlinkClr xmlns:ahyp="http://schemas.microsoft.com/office/drawing/2018/hyperlinkcolor" val="tx"/>
                    </a:ext>
                  </a:extLst>
                </a:hlinkClick>
              </a:rPr>
              <a:t>https://www.rhls.org/utilities/pulp/links-to-utility-resources/</a:t>
            </a:r>
            <a:r>
              <a:rPr lang="en-US" b="1" dirty="0">
                <a:solidFill>
                  <a:srgbClr val="C00000"/>
                </a:solidFill>
              </a:rPr>
              <a:t> </a:t>
            </a:r>
          </a:p>
          <a:p>
            <a:pPr marL="45720" indent="0">
              <a:buNone/>
            </a:pPr>
            <a:endParaRPr lang="en-US" sz="2600" dirty="0">
              <a:solidFill>
                <a:schemeClr val="accent1">
                  <a:lumMod val="50000"/>
                </a:schemeClr>
              </a:solidFill>
            </a:endParaRPr>
          </a:p>
          <a:p>
            <a:pPr marL="45720" indent="0">
              <a:buNone/>
            </a:pPr>
            <a:endParaRPr lang="en-US" b="1" dirty="0">
              <a:solidFill>
                <a:schemeClr val="accent1">
                  <a:lumMod val="50000"/>
                </a:schemeClr>
              </a:solidFill>
            </a:endParaRPr>
          </a:p>
        </p:txBody>
      </p:sp>
    </p:spTree>
    <p:extLst>
      <p:ext uri="{BB962C8B-B14F-4D97-AF65-F5344CB8AC3E}">
        <p14:creationId xmlns:p14="http://schemas.microsoft.com/office/powerpoint/2010/main" val="3408636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D59B-9C1C-4C55-A365-1C87AE8409D5}"/>
              </a:ext>
            </a:extLst>
          </p:cNvPr>
          <p:cNvSpPr>
            <a:spLocks noGrp="1"/>
          </p:cNvSpPr>
          <p:nvPr>
            <p:ph type="title"/>
          </p:nvPr>
        </p:nvSpPr>
        <p:spPr/>
        <p:txBody>
          <a:bodyPr/>
          <a:lstStyle/>
          <a:p>
            <a:r>
              <a:rPr lang="en-US" b="1" dirty="0">
                <a:solidFill>
                  <a:srgbClr val="002060"/>
                </a:solidFill>
              </a:rPr>
              <a:t>Weatherization Assistance Program </a:t>
            </a:r>
          </a:p>
        </p:txBody>
      </p:sp>
      <p:sp>
        <p:nvSpPr>
          <p:cNvPr id="3" name="Content Placeholder 2">
            <a:extLst>
              <a:ext uri="{FF2B5EF4-FFF2-40B4-BE49-F238E27FC236}">
                <a16:creationId xmlns:a16="http://schemas.microsoft.com/office/drawing/2014/main" id="{7CDA04A6-0975-4C42-91FE-86F5D928166C}"/>
              </a:ext>
            </a:extLst>
          </p:cNvPr>
          <p:cNvSpPr>
            <a:spLocks noGrp="1"/>
          </p:cNvSpPr>
          <p:nvPr>
            <p:ph idx="1"/>
          </p:nvPr>
        </p:nvSpPr>
        <p:spPr>
          <a:xfrm>
            <a:off x="1143000" y="1719470"/>
            <a:ext cx="9872871" cy="4692480"/>
          </a:xfrm>
        </p:spPr>
        <p:txBody>
          <a:bodyPr>
            <a:normAutofit fontScale="92500" lnSpcReduction="10000"/>
          </a:bodyPr>
          <a:lstStyle/>
          <a:p>
            <a:r>
              <a:rPr lang="en-US" b="1" dirty="0">
                <a:solidFill>
                  <a:srgbClr val="002060"/>
                </a:solidFill>
              </a:rPr>
              <a:t>Funded by the Department of Energy</a:t>
            </a:r>
          </a:p>
          <a:p>
            <a:r>
              <a:rPr lang="en-US" b="1" dirty="0">
                <a:solidFill>
                  <a:srgbClr val="002060"/>
                </a:solidFill>
              </a:rPr>
              <a:t>Administered in PA by the </a:t>
            </a:r>
            <a:r>
              <a:rPr lang="en-US" b="1" dirty="0" err="1">
                <a:solidFill>
                  <a:srgbClr val="002060"/>
                </a:solidFill>
              </a:rPr>
              <a:t>Dep’t</a:t>
            </a:r>
            <a:r>
              <a:rPr lang="en-US" b="1" dirty="0">
                <a:solidFill>
                  <a:srgbClr val="002060"/>
                </a:solidFill>
              </a:rPr>
              <a:t> of Community and Economic Development</a:t>
            </a:r>
          </a:p>
          <a:p>
            <a:pPr lvl="1"/>
            <a:r>
              <a:rPr lang="en-US" dirty="0">
                <a:solidFill>
                  <a:srgbClr val="002060"/>
                </a:solidFill>
              </a:rPr>
              <a:t>Local administration by Weatherization Assistance Providers</a:t>
            </a:r>
          </a:p>
          <a:p>
            <a:r>
              <a:rPr lang="en-US" b="1" dirty="0">
                <a:solidFill>
                  <a:srgbClr val="002060"/>
                </a:solidFill>
              </a:rPr>
              <a:t>Eligibility: </a:t>
            </a:r>
          </a:p>
          <a:p>
            <a:pPr lvl="1"/>
            <a:r>
              <a:rPr lang="en-US" dirty="0">
                <a:solidFill>
                  <a:srgbClr val="002060"/>
                </a:solidFill>
              </a:rPr>
              <a:t>Household income at or below 200% FPL</a:t>
            </a:r>
          </a:p>
          <a:p>
            <a:pPr lvl="1"/>
            <a:r>
              <a:rPr lang="en-US" dirty="0">
                <a:solidFill>
                  <a:srgbClr val="002060"/>
                </a:solidFill>
              </a:rPr>
              <a:t>High priority for households with high energy usage and those with members who are elderly, disabled, or families with children.</a:t>
            </a:r>
          </a:p>
          <a:p>
            <a:pPr lvl="1"/>
            <a:r>
              <a:rPr lang="en-US" dirty="0">
                <a:solidFill>
                  <a:srgbClr val="002060"/>
                </a:solidFill>
              </a:rPr>
              <a:t>Renters must obtain landlord approval to participate</a:t>
            </a:r>
          </a:p>
          <a:p>
            <a:r>
              <a:rPr lang="en-US" b="1" dirty="0">
                <a:solidFill>
                  <a:srgbClr val="002060"/>
                </a:solidFill>
              </a:rPr>
              <a:t>Benefits: </a:t>
            </a:r>
          </a:p>
          <a:p>
            <a:pPr lvl="1"/>
            <a:r>
              <a:rPr lang="en-US" dirty="0">
                <a:solidFill>
                  <a:srgbClr val="002060"/>
                </a:solidFill>
              </a:rPr>
              <a:t>Comprehensive energy efficiency, conservation, and weatherization measures</a:t>
            </a:r>
          </a:p>
          <a:p>
            <a:pPr lvl="1"/>
            <a:r>
              <a:rPr lang="en-US" dirty="0">
                <a:solidFill>
                  <a:srgbClr val="002060"/>
                </a:solidFill>
              </a:rPr>
              <a:t>May include minor health and safety repairs</a:t>
            </a:r>
          </a:p>
          <a:p>
            <a:pPr marL="45720" indent="0">
              <a:buNone/>
            </a:pPr>
            <a:r>
              <a:rPr lang="en-US" b="1" dirty="0">
                <a:solidFill>
                  <a:srgbClr val="002060"/>
                </a:solidFill>
              </a:rPr>
              <a:t>More Information Here: </a:t>
            </a:r>
          </a:p>
          <a:p>
            <a:pPr marL="45720" indent="0">
              <a:buNone/>
            </a:pPr>
            <a:r>
              <a:rPr lang="en-US" dirty="0">
                <a:solidFill>
                  <a:schemeClr val="accent1">
                    <a:lumMod val="50000"/>
                  </a:schemeClr>
                </a:solidFill>
                <a:hlinkClick r:id="rId2">
                  <a:extLst>
                    <a:ext uri="{A12FA001-AC4F-418D-AE19-62706E023703}">
                      <ahyp:hlinkClr xmlns:ahyp="http://schemas.microsoft.com/office/drawing/2018/hyperlinkcolor" val="tx"/>
                    </a:ext>
                  </a:extLst>
                </a:hlinkClick>
              </a:rPr>
              <a:t>https://dced.pa.gov/programs/weatherization-assistance-program-wap/</a:t>
            </a:r>
            <a:r>
              <a:rPr lang="en-US" dirty="0">
                <a:solidFill>
                  <a:schemeClr val="accent1">
                    <a:lumMod val="50000"/>
                  </a:schemeClr>
                </a:solidFill>
              </a:rPr>
              <a:t> </a:t>
            </a:r>
          </a:p>
        </p:txBody>
      </p:sp>
    </p:spTree>
    <p:extLst>
      <p:ext uri="{BB962C8B-B14F-4D97-AF65-F5344CB8AC3E}">
        <p14:creationId xmlns:p14="http://schemas.microsoft.com/office/powerpoint/2010/main" val="3483156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D59B-9C1C-4C55-A365-1C87AE8409D5}"/>
              </a:ext>
            </a:extLst>
          </p:cNvPr>
          <p:cNvSpPr>
            <a:spLocks noGrp="1"/>
          </p:cNvSpPr>
          <p:nvPr>
            <p:ph type="title"/>
          </p:nvPr>
        </p:nvSpPr>
        <p:spPr/>
        <p:txBody>
          <a:bodyPr/>
          <a:lstStyle/>
          <a:p>
            <a:r>
              <a:rPr lang="en-US" b="1" dirty="0">
                <a:solidFill>
                  <a:srgbClr val="002060"/>
                </a:solidFill>
              </a:rPr>
              <a:t>Clean and Tune Pilot Program</a:t>
            </a:r>
          </a:p>
        </p:txBody>
      </p:sp>
      <p:sp>
        <p:nvSpPr>
          <p:cNvPr id="3" name="Content Placeholder 2">
            <a:extLst>
              <a:ext uri="{FF2B5EF4-FFF2-40B4-BE49-F238E27FC236}">
                <a16:creationId xmlns:a16="http://schemas.microsoft.com/office/drawing/2014/main" id="{7CDA04A6-0975-4C42-91FE-86F5D928166C}"/>
              </a:ext>
            </a:extLst>
          </p:cNvPr>
          <p:cNvSpPr>
            <a:spLocks noGrp="1"/>
          </p:cNvSpPr>
          <p:nvPr>
            <p:ph idx="1"/>
          </p:nvPr>
        </p:nvSpPr>
        <p:spPr>
          <a:xfrm>
            <a:off x="1143000" y="1719470"/>
            <a:ext cx="9872871" cy="4692480"/>
          </a:xfrm>
        </p:spPr>
        <p:txBody>
          <a:bodyPr>
            <a:normAutofit fontScale="85000" lnSpcReduction="10000"/>
          </a:bodyPr>
          <a:lstStyle/>
          <a:p>
            <a:r>
              <a:rPr lang="en-US" b="1" dirty="0">
                <a:solidFill>
                  <a:srgbClr val="002060"/>
                </a:solidFill>
              </a:rPr>
              <a:t>The Pa. </a:t>
            </a:r>
            <a:r>
              <a:rPr lang="en-US" b="1" dirty="0" err="1">
                <a:solidFill>
                  <a:srgbClr val="002060"/>
                </a:solidFill>
              </a:rPr>
              <a:t>Dep’t</a:t>
            </a:r>
            <a:r>
              <a:rPr lang="en-US" b="1" dirty="0">
                <a:solidFill>
                  <a:srgbClr val="002060"/>
                </a:solidFill>
              </a:rPr>
              <a:t> of Community and Economic Development launched a pilot Clean and Tune Program on September 1 with funds available through the American Rescue Plan Act.</a:t>
            </a:r>
          </a:p>
          <a:p>
            <a:r>
              <a:rPr lang="en-US" b="1" dirty="0">
                <a:solidFill>
                  <a:srgbClr val="002060"/>
                </a:solidFill>
              </a:rPr>
              <a:t>$20 million in assistance available for furnace clean / tune-up, and to provide enhanced weatherization assistance to low income households.</a:t>
            </a:r>
          </a:p>
          <a:p>
            <a:r>
              <a:rPr lang="en-US" b="1" dirty="0">
                <a:solidFill>
                  <a:srgbClr val="002060"/>
                </a:solidFill>
              </a:rPr>
              <a:t>Administered by the local Weatherization Assistance Program providers</a:t>
            </a:r>
          </a:p>
          <a:p>
            <a:r>
              <a:rPr lang="en-US" b="1" dirty="0">
                <a:solidFill>
                  <a:srgbClr val="002060"/>
                </a:solidFill>
              </a:rPr>
              <a:t>Possible services include:</a:t>
            </a:r>
          </a:p>
          <a:p>
            <a:pPr lvl="1"/>
            <a:r>
              <a:rPr lang="en-US" dirty="0">
                <a:solidFill>
                  <a:srgbClr val="002060"/>
                </a:solidFill>
              </a:rPr>
              <a:t>Clean burners, combustion chamber, and heat exchanger surface when accessible </a:t>
            </a:r>
          </a:p>
          <a:p>
            <a:pPr lvl="1"/>
            <a:r>
              <a:rPr lang="en-US" dirty="0">
                <a:solidFill>
                  <a:srgbClr val="002060"/>
                </a:solidFill>
              </a:rPr>
              <a:t>Clean and inspect burner orifices and ignition system</a:t>
            </a:r>
          </a:p>
          <a:p>
            <a:pPr lvl="1"/>
            <a:r>
              <a:rPr lang="en-US" dirty="0">
                <a:solidFill>
                  <a:srgbClr val="002060"/>
                </a:solidFill>
              </a:rPr>
              <a:t>Check for proper venting and for adequate combustion air (per code)</a:t>
            </a:r>
          </a:p>
          <a:p>
            <a:pPr lvl="1"/>
            <a:r>
              <a:rPr lang="en-US" dirty="0">
                <a:solidFill>
                  <a:srgbClr val="002060"/>
                </a:solidFill>
              </a:rPr>
              <a:t>Check and test safety controls </a:t>
            </a:r>
          </a:p>
          <a:p>
            <a:pPr lvl="1"/>
            <a:r>
              <a:rPr lang="en-US" dirty="0">
                <a:solidFill>
                  <a:srgbClr val="002060"/>
                </a:solidFill>
              </a:rPr>
              <a:t>Inspect filter, replace standard 1” and 2” filters and/or clean washable filters can provide extra filters as an optional service</a:t>
            </a:r>
          </a:p>
          <a:p>
            <a:pPr lvl="1"/>
            <a:r>
              <a:rPr lang="en-US" dirty="0">
                <a:solidFill>
                  <a:srgbClr val="002060"/>
                </a:solidFill>
              </a:rPr>
              <a:t>Run equipment through complete sequence of operation and make adjustments, as necessary </a:t>
            </a:r>
          </a:p>
          <a:p>
            <a:pPr lvl="1"/>
            <a:r>
              <a:rPr lang="en-US" dirty="0">
                <a:solidFill>
                  <a:srgbClr val="002060"/>
                </a:solidFill>
              </a:rPr>
              <a:t>Clean and inspect chimneys</a:t>
            </a:r>
          </a:p>
          <a:p>
            <a:pPr lvl="1"/>
            <a:r>
              <a:rPr lang="en-US" dirty="0">
                <a:solidFill>
                  <a:srgbClr val="002060"/>
                </a:solidFill>
              </a:rPr>
              <a:t>Replacement of thermostats with programmable option</a:t>
            </a:r>
            <a:endParaRPr lang="en-US" b="1" dirty="0">
              <a:solidFill>
                <a:srgbClr val="002060"/>
              </a:solidFill>
            </a:endParaRPr>
          </a:p>
        </p:txBody>
      </p:sp>
    </p:spTree>
    <p:extLst>
      <p:ext uri="{BB962C8B-B14F-4D97-AF65-F5344CB8AC3E}">
        <p14:creationId xmlns:p14="http://schemas.microsoft.com/office/powerpoint/2010/main" val="534950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1AC77-7A39-4909-800F-752E4DF30597}"/>
              </a:ext>
            </a:extLst>
          </p:cNvPr>
          <p:cNvSpPr>
            <a:spLocks noGrp="1"/>
          </p:cNvSpPr>
          <p:nvPr>
            <p:ph type="title"/>
          </p:nvPr>
        </p:nvSpPr>
        <p:spPr>
          <a:xfrm>
            <a:off x="261937" y="192881"/>
            <a:ext cx="11649550" cy="1356360"/>
          </a:xfrm>
        </p:spPr>
        <p:txBody>
          <a:bodyPr/>
          <a:lstStyle/>
          <a:p>
            <a:pPr algn="ctr"/>
            <a:r>
              <a:rPr lang="en-US" b="1" dirty="0">
                <a:solidFill>
                  <a:srgbClr val="002060"/>
                </a:solidFill>
                <a:ea typeface="+mj-lt"/>
                <a:cs typeface="+mj-lt"/>
              </a:rPr>
              <a:t>The Importance of Utility Access</a:t>
            </a:r>
            <a:endParaRPr lang="en-US" b="1" dirty="0">
              <a:solidFill>
                <a:srgbClr val="002060"/>
              </a:solidFill>
            </a:endParaRPr>
          </a:p>
        </p:txBody>
      </p:sp>
      <p:sp>
        <p:nvSpPr>
          <p:cNvPr id="3" name="TextBox 1">
            <a:extLst>
              <a:ext uri="{FF2B5EF4-FFF2-40B4-BE49-F238E27FC236}">
                <a16:creationId xmlns:a16="http://schemas.microsoft.com/office/drawing/2014/main" id="{A5DF330C-EB49-407F-9B76-61DFD7476954}"/>
              </a:ext>
            </a:extLst>
          </p:cNvPr>
          <p:cNvSpPr txBox="1"/>
          <p:nvPr/>
        </p:nvSpPr>
        <p:spPr>
          <a:xfrm>
            <a:off x="260879" y="6280149"/>
            <a:ext cx="11641136" cy="33855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a:t>Image Description: A group of utility services, like electricity and heat, surrounding and connecting to a happy and healthy home.</a:t>
            </a:r>
          </a:p>
        </p:txBody>
      </p:sp>
      <p:pic>
        <p:nvPicPr>
          <p:cNvPr id="4" name="Picture 4" descr="Diagram showing a group of utility services, like electricity and heat, surrounding and connecting to a happy and healthy home.&#10;&#10;">
            <a:extLst>
              <a:ext uri="{FF2B5EF4-FFF2-40B4-BE49-F238E27FC236}">
                <a16:creationId xmlns:a16="http://schemas.microsoft.com/office/drawing/2014/main" id="{D7BAD6C7-CF6E-49FD-B5D4-17312784273E}"/>
              </a:ext>
            </a:extLst>
          </p:cNvPr>
          <p:cNvPicPr>
            <a:picLocks noChangeAspect="1"/>
          </p:cNvPicPr>
          <p:nvPr/>
        </p:nvPicPr>
        <p:blipFill>
          <a:blip r:embed="rId3"/>
          <a:stretch>
            <a:fillRect/>
          </a:stretch>
        </p:blipFill>
        <p:spPr>
          <a:xfrm>
            <a:off x="1747838" y="1359694"/>
            <a:ext cx="8684417" cy="4912517"/>
          </a:xfrm>
          <a:prstGeom prst="rect">
            <a:avLst/>
          </a:prstGeom>
        </p:spPr>
      </p:pic>
    </p:spTree>
    <p:extLst>
      <p:ext uri="{BB962C8B-B14F-4D97-AF65-F5344CB8AC3E}">
        <p14:creationId xmlns:p14="http://schemas.microsoft.com/office/powerpoint/2010/main" val="8763096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F43A3-CB39-499E-8327-5C5A468D06EC}"/>
              </a:ext>
            </a:extLst>
          </p:cNvPr>
          <p:cNvSpPr>
            <a:spLocks noGrp="1"/>
          </p:cNvSpPr>
          <p:nvPr>
            <p:ph type="title"/>
          </p:nvPr>
        </p:nvSpPr>
        <p:spPr/>
        <p:txBody>
          <a:bodyPr/>
          <a:lstStyle/>
          <a:p>
            <a:r>
              <a:rPr lang="en-US" b="1" dirty="0">
                <a:solidFill>
                  <a:srgbClr val="002060"/>
                </a:solidFill>
              </a:rPr>
              <a:t>Customer Assistance Programs</a:t>
            </a:r>
          </a:p>
        </p:txBody>
      </p:sp>
      <p:sp>
        <p:nvSpPr>
          <p:cNvPr id="3" name="Content Placeholder 2">
            <a:extLst>
              <a:ext uri="{FF2B5EF4-FFF2-40B4-BE49-F238E27FC236}">
                <a16:creationId xmlns:a16="http://schemas.microsoft.com/office/drawing/2014/main" id="{FAF1F81A-5C19-402F-8A07-683D4C22F381}"/>
              </a:ext>
            </a:extLst>
          </p:cNvPr>
          <p:cNvSpPr>
            <a:spLocks noGrp="1"/>
          </p:cNvSpPr>
          <p:nvPr>
            <p:ph idx="1"/>
          </p:nvPr>
        </p:nvSpPr>
        <p:spPr>
          <a:xfrm>
            <a:off x="1143000" y="2057399"/>
            <a:ext cx="9872871" cy="4332249"/>
          </a:xfrm>
        </p:spPr>
        <p:txBody>
          <a:bodyPr>
            <a:normAutofit/>
          </a:bodyPr>
          <a:lstStyle/>
          <a:p>
            <a:pPr algn="l" rtl="0" fontAlgn="base"/>
            <a:r>
              <a:rPr lang="en-US" b="1" i="0" u="none" strike="noStrike" dirty="0">
                <a:solidFill>
                  <a:srgbClr val="002060"/>
                </a:solidFill>
                <a:effectLst/>
                <a:latin typeface="+mj-lt"/>
              </a:rPr>
              <a:t>Bill Discounts</a:t>
            </a:r>
            <a:r>
              <a:rPr lang="en-US" b="0" i="0" dirty="0">
                <a:solidFill>
                  <a:srgbClr val="002060"/>
                </a:solidFill>
                <a:effectLst/>
                <a:latin typeface="+mj-lt"/>
              </a:rPr>
              <a:t>​</a:t>
            </a:r>
          </a:p>
          <a:p>
            <a:pPr lvl="1" fontAlgn="base">
              <a:buFont typeface="Arial" panose="020B0604020202020204" pitchFamily="34" charset="0"/>
              <a:buChar char="•"/>
            </a:pPr>
            <a:r>
              <a:rPr lang="en-US" b="0" i="0" u="none" strike="noStrike" dirty="0">
                <a:solidFill>
                  <a:srgbClr val="002060"/>
                </a:solidFill>
                <a:effectLst/>
                <a:latin typeface="+mj-lt"/>
              </a:rPr>
              <a:t>Types of Discounts:</a:t>
            </a:r>
            <a:r>
              <a:rPr lang="en-US" b="0" i="0" dirty="0">
                <a:solidFill>
                  <a:srgbClr val="002060"/>
                </a:solidFill>
                <a:effectLst/>
                <a:latin typeface="+mj-lt"/>
              </a:rPr>
              <a:t>​</a:t>
            </a:r>
          </a:p>
          <a:p>
            <a:pPr lvl="2" fontAlgn="base">
              <a:buFont typeface="Arial" panose="020B0604020202020204" pitchFamily="34" charset="0"/>
              <a:buChar char="•"/>
            </a:pPr>
            <a:r>
              <a:rPr lang="en-US" b="0" i="0" u="none" strike="noStrike" dirty="0">
                <a:solidFill>
                  <a:srgbClr val="002060"/>
                </a:solidFill>
                <a:effectLst/>
                <a:latin typeface="+mj-lt"/>
              </a:rPr>
              <a:t>Total Bill Discount</a:t>
            </a:r>
            <a:r>
              <a:rPr lang="en-US" b="0" i="0" dirty="0">
                <a:solidFill>
                  <a:srgbClr val="002060"/>
                </a:solidFill>
                <a:effectLst/>
                <a:latin typeface="+mj-lt"/>
              </a:rPr>
              <a:t>​</a:t>
            </a:r>
          </a:p>
          <a:p>
            <a:pPr lvl="2" fontAlgn="base">
              <a:buFont typeface="Arial" panose="020B0604020202020204" pitchFamily="34" charset="0"/>
              <a:buChar char="•"/>
            </a:pPr>
            <a:r>
              <a:rPr lang="en-US" b="0" i="0" u="none" strike="noStrike" dirty="0">
                <a:solidFill>
                  <a:srgbClr val="002060"/>
                </a:solidFill>
                <a:effectLst/>
                <a:latin typeface="+mj-lt"/>
              </a:rPr>
              <a:t>Fixed Charge Discount</a:t>
            </a:r>
            <a:r>
              <a:rPr lang="en-US" b="0" i="0" dirty="0">
                <a:solidFill>
                  <a:srgbClr val="002060"/>
                </a:solidFill>
                <a:effectLst/>
                <a:latin typeface="+mj-lt"/>
              </a:rPr>
              <a:t>​</a:t>
            </a:r>
          </a:p>
          <a:p>
            <a:pPr lvl="2" fontAlgn="base">
              <a:buFont typeface="Arial" panose="020B0604020202020204" pitchFamily="34" charset="0"/>
              <a:buChar char="•"/>
            </a:pPr>
            <a:r>
              <a:rPr lang="en-US" b="0" i="0" u="none" strike="noStrike" dirty="0">
                <a:solidFill>
                  <a:srgbClr val="002060"/>
                </a:solidFill>
                <a:effectLst/>
                <a:latin typeface="+mj-lt"/>
              </a:rPr>
              <a:t>Volumetric Charge Discount</a:t>
            </a:r>
            <a:r>
              <a:rPr lang="en-US" b="0" i="0" dirty="0">
                <a:solidFill>
                  <a:srgbClr val="002060"/>
                </a:solidFill>
                <a:effectLst/>
                <a:latin typeface="+mj-lt"/>
              </a:rPr>
              <a:t>​</a:t>
            </a:r>
          </a:p>
          <a:p>
            <a:pPr lvl="2" fontAlgn="base">
              <a:buFont typeface="Arial" panose="020B0604020202020204" pitchFamily="34" charset="0"/>
              <a:buChar char="•"/>
            </a:pPr>
            <a:r>
              <a:rPr lang="en-US" b="0" i="0" u="none" strike="noStrike" dirty="0">
                <a:solidFill>
                  <a:srgbClr val="002060"/>
                </a:solidFill>
                <a:effectLst/>
                <a:latin typeface="+mj-lt"/>
              </a:rPr>
              <a:t>Percentage of Income Payment</a:t>
            </a:r>
            <a:r>
              <a:rPr lang="en-US" b="0" i="0" dirty="0">
                <a:solidFill>
                  <a:srgbClr val="002060"/>
                </a:solidFill>
                <a:effectLst/>
                <a:latin typeface="+mj-lt"/>
              </a:rPr>
              <a:t>​</a:t>
            </a:r>
          </a:p>
          <a:p>
            <a:pPr lvl="2" fontAlgn="base">
              <a:buFont typeface="Arial" panose="020B0604020202020204" pitchFamily="34" charset="0"/>
              <a:buChar char="•"/>
            </a:pPr>
            <a:r>
              <a:rPr lang="en-US" b="0" i="0" u="none" strike="noStrike" dirty="0">
                <a:solidFill>
                  <a:srgbClr val="002060"/>
                </a:solidFill>
                <a:effectLst/>
                <a:latin typeface="+mj-lt"/>
              </a:rPr>
              <a:t>Cash Grant Structure</a:t>
            </a:r>
            <a:r>
              <a:rPr lang="en-US" b="0" i="0" dirty="0">
                <a:solidFill>
                  <a:srgbClr val="002060"/>
                </a:solidFill>
                <a:effectLst/>
                <a:latin typeface="+mj-lt"/>
              </a:rPr>
              <a:t>​</a:t>
            </a:r>
          </a:p>
          <a:p>
            <a:pPr algn="l" rtl="0" fontAlgn="base">
              <a:buFont typeface="Arial" panose="020B0604020202020204" pitchFamily="34" charset="0"/>
              <a:buChar char="•"/>
            </a:pPr>
            <a:r>
              <a:rPr lang="en-US" b="1" i="0" u="none" strike="noStrike" dirty="0">
                <a:solidFill>
                  <a:srgbClr val="002060"/>
                </a:solidFill>
                <a:effectLst/>
                <a:latin typeface="+mj-lt"/>
              </a:rPr>
              <a:t>Arrearage Management</a:t>
            </a:r>
            <a:r>
              <a:rPr lang="en-US" b="0" i="0" dirty="0">
                <a:solidFill>
                  <a:srgbClr val="002060"/>
                </a:solidFill>
                <a:effectLst/>
                <a:latin typeface="+mj-lt"/>
              </a:rPr>
              <a:t>​</a:t>
            </a:r>
          </a:p>
          <a:p>
            <a:pPr lvl="1" fontAlgn="base">
              <a:buFont typeface="Arial" panose="020B0604020202020204" pitchFamily="34" charset="0"/>
              <a:buChar char="•"/>
            </a:pPr>
            <a:r>
              <a:rPr lang="en-US" b="0" i="0" u="none" strike="noStrike" dirty="0">
                <a:solidFill>
                  <a:srgbClr val="002060"/>
                </a:solidFill>
                <a:effectLst/>
                <a:latin typeface="+mj-lt"/>
              </a:rPr>
              <a:t>Frozen Debt at Time of Enrollment</a:t>
            </a:r>
            <a:r>
              <a:rPr lang="en-US" b="0" i="0" dirty="0">
                <a:solidFill>
                  <a:srgbClr val="002060"/>
                </a:solidFill>
                <a:effectLst/>
                <a:latin typeface="+mj-lt"/>
              </a:rPr>
              <a:t>​</a:t>
            </a:r>
          </a:p>
          <a:p>
            <a:pPr lvl="1" fontAlgn="base">
              <a:buFont typeface="Arial" panose="020B0604020202020204" pitchFamily="34" charset="0"/>
              <a:buChar char="•"/>
            </a:pPr>
            <a:r>
              <a:rPr lang="en-US" b="0" i="0" u="none" strike="noStrike" dirty="0">
                <a:solidFill>
                  <a:srgbClr val="002060"/>
                </a:solidFill>
                <a:effectLst/>
                <a:latin typeface="+mj-lt"/>
              </a:rPr>
              <a:t>Arrears frozen and forgiven over time</a:t>
            </a:r>
            <a:r>
              <a:rPr lang="en-US" b="0" i="0" dirty="0">
                <a:solidFill>
                  <a:srgbClr val="002060"/>
                </a:solidFill>
                <a:effectLst/>
                <a:latin typeface="+mj-lt"/>
              </a:rPr>
              <a:t>​</a:t>
            </a:r>
          </a:p>
          <a:p>
            <a:pPr lvl="1" fontAlgn="base">
              <a:buFont typeface="Arial" panose="020B0604020202020204" pitchFamily="34" charset="0"/>
              <a:buChar char="•"/>
            </a:pPr>
            <a:r>
              <a:rPr lang="en-US" b="0" i="0" u="none" strike="noStrike" dirty="0">
                <a:solidFill>
                  <a:srgbClr val="002060"/>
                </a:solidFill>
                <a:effectLst/>
                <a:latin typeface="+mj-lt"/>
              </a:rPr>
              <a:t>Typically 1/36</a:t>
            </a:r>
            <a:r>
              <a:rPr lang="en-US" b="0" i="0" u="none" strike="noStrike" baseline="30000" dirty="0">
                <a:solidFill>
                  <a:srgbClr val="002060"/>
                </a:solidFill>
                <a:effectLst/>
                <a:latin typeface="+mj-lt"/>
              </a:rPr>
              <a:t>th</a:t>
            </a:r>
            <a:r>
              <a:rPr lang="en-US" b="0" i="0" u="none" strike="noStrike" dirty="0">
                <a:solidFill>
                  <a:srgbClr val="002060"/>
                </a:solidFill>
                <a:effectLst/>
                <a:latin typeface="+mj-lt"/>
              </a:rPr>
              <a:t> of arrearage forgiven for each in full payment</a:t>
            </a:r>
            <a:r>
              <a:rPr lang="en-US" b="0" i="0" dirty="0">
                <a:solidFill>
                  <a:srgbClr val="002060"/>
                </a:solidFill>
                <a:effectLst/>
                <a:latin typeface="+mj-lt"/>
              </a:rPr>
              <a:t>​</a:t>
            </a:r>
          </a:p>
          <a:p>
            <a:pPr marL="45720" indent="0">
              <a:buNone/>
            </a:pPr>
            <a:endParaRPr lang="en-US" dirty="0"/>
          </a:p>
        </p:txBody>
      </p:sp>
    </p:spTree>
    <p:extLst>
      <p:ext uri="{BB962C8B-B14F-4D97-AF65-F5344CB8AC3E}">
        <p14:creationId xmlns:p14="http://schemas.microsoft.com/office/powerpoint/2010/main" val="19202818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F43A3-CB39-499E-8327-5C5A468D06EC}"/>
              </a:ext>
            </a:extLst>
          </p:cNvPr>
          <p:cNvSpPr>
            <a:spLocks noGrp="1"/>
          </p:cNvSpPr>
          <p:nvPr>
            <p:ph type="title"/>
          </p:nvPr>
        </p:nvSpPr>
        <p:spPr/>
        <p:txBody>
          <a:bodyPr/>
          <a:lstStyle/>
          <a:p>
            <a:r>
              <a:rPr lang="en-US" b="1" dirty="0">
                <a:solidFill>
                  <a:srgbClr val="002060"/>
                </a:solidFill>
              </a:rPr>
              <a:t>Hardship Fund Programs</a:t>
            </a:r>
          </a:p>
        </p:txBody>
      </p:sp>
      <p:sp>
        <p:nvSpPr>
          <p:cNvPr id="3" name="Content Placeholder 2">
            <a:extLst>
              <a:ext uri="{FF2B5EF4-FFF2-40B4-BE49-F238E27FC236}">
                <a16:creationId xmlns:a16="http://schemas.microsoft.com/office/drawing/2014/main" id="{FAF1F81A-5C19-402F-8A07-683D4C22F381}"/>
              </a:ext>
            </a:extLst>
          </p:cNvPr>
          <p:cNvSpPr>
            <a:spLocks noGrp="1"/>
          </p:cNvSpPr>
          <p:nvPr>
            <p:ph idx="1"/>
          </p:nvPr>
        </p:nvSpPr>
        <p:spPr>
          <a:xfrm>
            <a:off x="1143000" y="2057399"/>
            <a:ext cx="9872871" cy="4332249"/>
          </a:xfrm>
        </p:spPr>
        <p:txBody>
          <a:bodyPr>
            <a:normAutofit/>
          </a:bodyPr>
          <a:lstStyle/>
          <a:p>
            <a:pPr algn="l" rtl="0" fontAlgn="base"/>
            <a:r>
              <a:rPr lang="en-US" b="1" i="0" u="none" strike="noStrike" dirty="0">
                <a:solidFill>
                  <a:srgbClr val="002060"/>
                </a:solidFill>
                <a:effectLst/>
                <a:latin typeface="+mj-lt"/>
              </a:rPr>
              <a:t>Grant Assistance </a:t>
            </a:r>
          </a:p>
          <a:p>
            <a:pPr algn="l" rtl="0" fontAlgn="base"/>
            <a:r>
              <a:rPr lang="en-US" b="1" dirty="0">
                <a:solidFill>
                  <a:srgbClr val="002060"/>
                </a:solidFill>
                <a:latin typeface="+mj-lt"/>
              </a:rPr>
              <a:t>Typical Terms (Varies by Utility)</a:t>
            </a:r>
          </a:p>
          <a:p>
            <a:pPr lvl="1" fontAlgn="base"/>
            <a:r>
              <a:rPr lang="en-US" dirty="0">
                <a:solidFill>
                  <a:srgbClr val="002060"/>
                </a:solidFill>
                <a:latin typeface="+mj-lt"/>
              </a:rPr>
              <a:t>Income at/below 200% FPL </a:t>
            </a:r>
          </a:p>
          <a:p>
            <a:pPr lvl="2" fontAlgn="base"/>
            <a:r>
              <a:rPr lang="en-US" dirty="0">
                <a:solidFill>
                  <a:srgbClr val="002060"/>
                </a:solidFill>
                <a:latin typeface="+mj-lt"/>
              </a:rPr>
              <a:t>Some utilities increased income threshold temporarily during pandemic</a:t>
            </a:r>
          </a:p>
          <a:p>
            <a:pPr lvl="1" fontAlgn="base"/>
            <a:r>
              <a:rPr lang="en-US" i="0" dirty="0">
                <a:solidFill>
                  <a:srgbClr val="002060"/>
                </a:solidFill>
                <a:effectLst/>
                <a:latin typeface="+mj-lt"/>
              </a:rPr>
              <a:t>Grant amounts vary from $300 to $5oo maximum</a:t>
            </a:r>
          </a:p>
          <a:p>
            <a:pPr lvl="1" fontAlgn="base"/>
            <a:r>
              <a:rPr lang="en-US" i="0" dirty="0">
                <a:solidFill>
                  <a:srgbClr val="002060"/>
                </a:solidFill>
                <a:effectLst/>
                <a:latin typeface="+mj-lt"/>
              </a:rPr>
              <a:t>Must generally be enough to stop termination, </a:t>
            </a:r>
            <a:r>
              <a:rPr lang="en-US" dirty="0">
                <a:solidFill>
                  <a:srgbClr val="002060"/>
                </a:solidFill>
                <a:latin typeface="+mj-lt"/>
              </a:rPr>
              <a:t>alone or with other resources.</a:t>
            </a:r>
          </a:p>
          <a:p>
            <a:pPr lvl="2" fontAlgn="base"/>
            <a:r>
              <a:rPr lang="en-US" dirty="0">
                <a:solidFill>
                  <a:srgbClr val="002060"/>
                </a:solidFill>
                <a:latin typeface="+mj-lt"/>
              </a:rPr>
              <a:t>Advocacy Tip: </a:t>
            </a:r>
          </a:p>
          <a:p>
            <a:pPr lvl="3" fontAlgn="base"/>
            <a:r>
              <a:rPr lang="en-US" dirty="0">
                <a:solidFill>
                  <a:srgbClr val="002060"/>
                </a:solidFill>
                <a:latin typeface="+mj-lt"/>
              </a:rPr>
              <a:t>Combine with other programs, or request payment arrangement for remaining debt.</a:t>
            </a:r>
          </a:p>
          <a:p>
            <a:pPr lvl="3" fontAlgn="base"/>
            <a:r>
              <a:rPr lang="en-US" dirty="0">
                <a:solidFill>
                  <a:srgbClr val="002060"/>
                </a:solidFill>
                <a:latin typeface="+mj-lt"/>
              </a:rPr>
              <a:t>Always ask if utility will accept to prevent termination!</a:t>
            </a:r>
          </a:p>
          <a:p>
            <a:pPr lvl="1" fontAlgn="base"/>
            <a:r>
              <a:rPr lang="en-US" i="0" dirty="0">
                <a:solidFill>
                  <a:srgbClr val="002060"/>
                </a:solidFill>
                <a:effectLst/>
                <a:latin typeface="+mj-lt"/>
              </a:rPr>
              <a:t>Often requires “sincere effort to pay” or “good faith payment” </a:t>
            </a:r>
          </a:p>
          <a:p>
            <a:pPr lvl="2" fontAlgn="base"/>
            <a:r>
              <a:rPr lang="en-US" dirty="0">
                <a:solidFill>
                  <a:srgbClr val="002060"/>
                </a:solidFill>
                <a:latin typeface="+mj-lt"/>
              </a:rPr>
              <a:t>This can create barrier for those most in need, without access to family / friends</a:t>
            </a:r>
          </a:p>
          <a:p>
            <a:pPr lvl="2" fontAlgn="base"/>
            <a:r>
              <a:rPr lang="en-US" dirty="0">
                <a:solidFill>
                  <a:srgbClr val="002060"/>
                </a:solidFill>
                <a:latin typeface="+mj-lt"/>
              </a:rPr>
              <a:t>Utilities may waive this requirement in certain circumstances</a:t>
            </a:r>
          </a:p>
          <a:p>
            <a:pPr marL="45720" indent="0">
              <a:buNone/>
            </a:pPr>
            <a:endParaRPr lang="en-US" dirty="0"/>
          </a:p>
        </p:txBody>
      </p:sp>
    </p:spTree>
    <p:extLst>
      <p:ext uri="{BB962C8B-B14F-4D97-AF65-F5344CB8AC3E}">
        <p14:creationId xmlns:p14="http://schemas.microsoft.com/office/powerpoint/2010/main" val="26778017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49F55-C573-4B3D-86E5-5186EBC37960}"/>
              </a:ext>
            </a:extLst>
          </p:cNvPr>
          <p:cNvSpPr>
            <a:spLocks noGrp="1"/>
          </p:cNvSpPr>
          <p:nvPr>
            <p:ph type="title"/>
          </p:nvPr>
        </p:nvSpPr>
        <p:spPr/>
        <p:txBody>
          <a:bodyPr/>
          <a:lstStyle/>
          <a:p>
            <a:r>
              <a:rPr lang="en-US" b="1" dirty="0">
                <a:solidFill>
                  <a:srgbClr val="002060"/>
                </a:solidFill>
              </a:rPr>
              <a:t>Low Income Usage Reduction Program</a:t>
            </a:r>
          </a:p>
        </p:txBody>
      </p:sp>
      <p:sp>
        <p:nvSpPr>
          <p:cNvPr id="3" name="Content Placeholder 2">
            <a:extLst>
              <a:ext uri="{FF2B5EF4-FFF2-40B4-BE49-F238E27FC236}">
                <a16:creationId xmlns:a16="http://schemas.microsoft.com/office/drawing/2014/main" id="{56F27C06-CEF6-4D97-BEBC-03AE048E6765}"/>
              </a:ext>
            </a:extLst>
          </p:cNvPr>
          <p:cNvSpPr>
            <a:spLocks noGrp="1"/>
          </p:cNvSpPr>
          <p:nvPr>
            <p:ph idx="1"/>
          </p:nvPr>
        </p:nvSpPr>
        <p:spPr/>
        <p:txBody>
          <a:bodyPr>
            <a:normAutofit fontScale="85000" lnSpcReduction="20000"/>
          </a:bodyPr>
          <a:lstStyle/>
          <a:p>
            <a:pPr marL="45720" marR="0" lvl="0" indent="0" algn="l" defTabSz="914400" rtl="0" eaLnBrk="1" fontAlgn="auto" latinLnBrk="0" hangingPunct="1">
              <a:lnSpc>
                <a:spcPct val="90000"/>
              </a:lnSpc>
              <a:spcBef>
                <a:spcPts val="250"/>
              </a:spcBef>
              <a:spcAft>
                <a:spcPts val="250"/>
              </a:spcAft>
              <a:buClr>
                <a:srgbClr val="4A66AC"/>
              </a:buClr>
              <a:buSzTx/>
              <a:buFont typeface="Wingdings 2" pitchFamily="18" charset="2"/>
              <a:buNone/>
              <a:tabLst/>
              <a:defRPr/>
            </a:pPr>
            <a:r>
              <a:rPr kumimoji="0" lang="en-US" sz="2800" b="1" i="0" u="none" strike="noStrike" kern="1200" cap="none" spc="0" normalizeH="0" baseline="0" noProof="0" dirty="0">
                <a:ln>
                  <a:noFill/>
                </a:ln>
                <a:solidFill>
                  <a:srgbClr val="002060"/>
                </a:solidFill>
                <a:effectLst/>
                <a:uLnTx/>
                <a:uFillTx/>
                <a:latin typeface="+mn-lt"/>
                <a:ea typeface="+mn-ea"/>
                <a:cs typeface="+mn-cs"/>
              </a:rPr>
              <a:t>FREE energy efficiency measures for gas and electric utility customers.</a:t>
            </a:r>
          </a:p>
          <a:p>
            <a:pPr marL="45720" marR="0" lvl="0" indent="0" algn="l" defTabSz="914400" rtl="0" eaLnBrk="1" fontAlgn="auto" latinLnBrk="0" hangingPunct="1">
              <a:lnSpc>
                <a:spcPct val="90000"/>
              </a:lnSpc>
              <a:spcBef>
                <a:spcPts val="250"/>
              </a:spcBef>
              <a:spcAft>
                <a:spcPts val="250"/>
              </a:spcAft>
              <a:buClr>
                <a:srgbClr val="4A66AC"/>
              </a:buClr>
              <a:buSzTx/>
              <a:buFont typeface="Wingdings 2" pitchFamily="18" charset="2"/>
              <a:buNone/>
              <a:tabLst/>
              <a:defRPr/>
            </a:pPr>
            <a:endParaRPr kumimoji="0" lang="en-US" sz="700" b="1" i="0" u="none" strike="noStrike" kern="1200" cap="none" spc="0" normalizeH="0" baseline="0" noProof="0" dirty="0">
              <a:ln>
                <a:noFill/>
              </a:ln>
              <a:solidFill>
                <a:srgbClr val="002060"/>
              </a:solidFill>
              <a:effectLst/>
              <a:uLnTx/>
              <a:uFillTx/>
              <a:latin typeface="+mn-lt"/>
              <a:ea typeface="+mn-ea"/>
              <a:cs typeface="+mn-cs"/>
            </a:endParaRPr>
          </a:p>
          <a:p>
            <a:pPr>
              <a:spcBef>
                <a:spcPts val="250"/>
              </a:spcBef>
              <a:spcAft>
                <a:spcPts val="250"/>
              </a:spcAft>
              <a:buClr>
                <a:srgbClr val="4A66AC"/>
              </a:buClr>
              <a:buSzTx/>
              <a:defRPr/>
            </a:pPr>
            <a:r>
              <a:rPr kumimoji="0" lang="en-US" sz="2400" b="1" i="0" u="none" strike="noStrike" kern="1200" cap="none" spc="0" normalizeH="0" baseline="0" noProof="0" dirty="0">
                <a:ln>
                  <a:noFill/>
                </a:ln>
                <a:solidFill>
                  <a:srgbClr val="002060"/>
                </a:solidFill>
                <a:effectLst/>
                <a:uLnTx/>
                <a:uFillTx/>
                <a:latin typeface="+mn-lt"/>
                <a:ea typeface="+mn-ea"/>
                <a:cs typeface="+mn-cs"/>
              </a:rPr>
              <a:t>Eligibility: </a:t>
            </a:r>
          </a:p>
          <a:p>
            <a:pPr lvl="1">
              <a:spcBef>
                <a:spcPts val="250"/>
              </a:spcBef>
              <a:spcAft>
                <a:spcPts val="250"/>
              </a:spcAft>
              <a:buClr>
                <a:srgbClr val="4A66AC"/>
              </a:buClr>
              <a:buSzTx/>
              <a:defRPr/>
            </a:pPr>
            <a:r>
              <a:rPr kumimoji="0" lang="en-US" sz="2400" i="0" u="none" strike="noStrike" kern="1200" cap="none" spc="0" normalizeH="0" baseline="0" noProof="0" dirty="0">
                <a:ln>
                  <a:noFill/>
                </a:ln>
                <a:solidFill>
                  <a:srgbClr val="002060"/>
                </a:solidFill>
                <a:effectLst/>
                <a:uLnTx/>
                <a:uFillTx/>
                <a:latin typeface="+mn-lt"/>
                <a:ea typeface="+mn-ea"/>
                <a:cs typeface="+mn-cs"/>
              </a:rPr>
              <a:t>Income at</a:t>
            </a:r>
            <a:r>
              <a:rPr lang="en-US" sz="2400" dirty="0">
                <a:solidFill>
                  <a:srgbClr val="002060"/>
                </a:solidFill>
              </a:rPr>
              <a:t>/below 200% FPL</a:t>
            </a:r>
          </a:p>
          <a:p>
            <a:pPr lvl="1">
              <a:spcBef>
                <a:spcPts val="250"/>
              </a:spcBef>
              <a:spcAft>
                <a:spcPts val="250"/>
              </a:spcAft>
              <a:buClr>
                <a:srgbClr val="4A66AC"/>
              </a:buClr>
              <a:buSzTx/>
              <a:defRPr/>
            </a:pPr>
            <a:r>
              <a:rPr kumimoji="0" lang="en-US" sz="2400" i="0" u="none" strike="noStrike" kern="1200" cap="none" spc="0" normalizeH="0" baseline="0" noProof="0" dirty="0">
                <a:ln>
                  <a:noFill/>
                </a:ln>
                <a:solidFill>
                  <a:srgbClr val="002060"/>
                </a:solidFill>
                <a:effectLst/>
                <a:uLnTx/>
                <a:uFillTx/>
                <a:latin typeface="+mn-lt"/>
                <a:ea typeface="+mn-ea"/>
                <a:cs typeface="+mn-cs"/>
              </a:rPr>
              <a:t>High average usage</a:t>
            </a:r>
          </a:p>
          <a:p>
            <a:pPr lvl="1">
              <a:spcBef>
                <a:spcPts val="250"/>
              </a:spcBef>
              <a:spcAft>
                <a:spcPts val="250"/>
              </a:spcAft>
              <a:buClr>
                <a:srgbClr val="4A66AC"/>
              </a:buClr>
              <a:buSzTx/>
              <a:defRPr/>
            </a:pPr>
            <a:r>
              <a:rPr kumimoji="0" lang="en-US" sz="2400" i="0" u="none" strike="noStrike" kern="1200" cap="none" spc="0" normalizeH="0" baseline="0" noProof="0" dirty="0">
                <a:ln>
                  <a:noFill/>
                </a:ln>
                <a:solidFill>
                  <a:srgbClr val="002060"/>
                </a:solidFill>
                <a:effectLst/>
                <a:uLnTx/>
                <a:uFillTx/>
                <a:latin typeface="+mn-lt"/>
                <a:ea typeface="+mn-ea"/>
                <a:cs typeface="+mn-cs"/>
              </a:rPr>
              <a:t>Landlord permission (for renters)</a:t>
            </a:r>
          </a:p>
          <a:p>
            <a:pPr marL="274320" lvl="1" indent="0">
              <a:spcBef>
                <a:spcPts val="250"/>
              </a:spcBef>
              <a:spcAft>
                <a:spcPts val="250"/>
              </a:spcAft>
              <a:buClr>
                <a:srgbClr val="4A66AC"/>
              </a:buClr>
              <a:buSzTx/>
              <a:buNone/>
              <a:defRPr/>
            </a:pPr>
            <a:endParaRPr kumimoji="0" lang="en-US" sz="700" i="0" u="none" strike="noStrike" kern="1200" cap="none" spc="0" normalizeH="0" baseline="0" noProof="0" dirty="0">
              <a:ln>
                <a:noFill/>
              </a:ln>
              <a:solidFill>
                <a:srgbClr val="002060"/>
              </a:solidFill>
              <a:effectLst/>
              <a:uLnTx/>
              <a:uFillTx/>
              <a:latin typeface="+mn-lt"/>
              <a:ea typeface="+mn-ea"/>
              <a:cs typeface="+mn-cs"/>
            </a:endParaRPr>
          </a:p>
          <a:p>
            <a:pPr>
              <a:spcBef>
                <a:spcPts val="250"/>
              </a:spcBef>
              <a:spcAft>
                <a:spcPts val="250"/>
              </a:spcAft>
              <a:buClr>
                <a:srgbClr val="4A66AC"/>
              </a:buClr>
              <a:buSzTx/>
              <a:defRPr/>
            </a:pPr>
            <a:r>
              <a:rPr lang="en-US" sz="2600" b="1" dirty="0">
                <a:solidFill>
                  <a:srgbClr val="002060"/>
                </a:solidFill>
              </a:rPr>
              <a:t>Apply: </a:t>
            </a:r>
          </a:p>
          <a:p>
            <a:pPr marL="45720" indent="0">
              <a:spcBef>
                <a:spcPts val="250"/>
              </a:spcBef>
              <a:spcAft>
                <a:spcPts val="250"/>
              </a:spcAft>
              <a:buClr>
                <a:srgbClr val="4A66AC"/>
              </a:buClr>
              <a:buSzTx/>
              <a:buNone/>
              <a:defRPr/>
            </a:pPr>
            <a:endParaRPr lang="en-US" sz="600" b="1" dirty="0">
              <a:solidFill>
                <a:srgbClr val="002060"/>
              </a:solidFill>
            </a:endParaRPr>
          </a:p>
          <a:p>
            <a:pPr lvl="1">
              <a:spcBef>
                <a:spcPts val="250"/>
              </a:spcBef>
              <a:spcAft>
                <a:spcPts val="250"/>
              </a:spcAft>
              <a:buClr>
                <a:srgbClr val="4A66AC"/>
              </a:buClr>
              <a:buSzTx/>
              <a:defRPr/>
            </a:pPr>
            <a:r>
              <a:rPr lang="en-US" b="1" dirty="0">
                <a:solidFill>
                  <a:srgbClr val="002060"/>
                </a:solidFill>
              </a:rPr>
              <a:t>PPL Electric (WRAP): </a:t>
            </a:r>
            <a:r>
              <a:rPr lang="en-US" b="1" dirty="0">
                <a:solidFill>
                  <a:schemeClr val="accent1">
                    <a:lumMod val="50000"/>
                  </a:schemeClr>
                </a:solidFill>
                <a:hlinkClick r:id="rId2">
                  <a:extLst>
                    <a:ext uri="{A12FA001-AC4F-418D-AE19-62706E023703}">
                      <ahyp:hlinkClr xmlns:ahyp="http://schemas.microsoft.com/office/drawing/2018/hyperlinkcolor" val="tx"/>
                    </a:ext>
                  </a:extLst>
                </a:hlinkClick>
              </a:rPr>
              <a:t>https://www.pplelectric.com/my-account/payments/need-help-paying-your-bill/winter-relief-assistance-program</a:t>
            </a:r>
            <a:r>
              <a:rPr lang="en-US" b="1" dirty="0">
                <a:solidFill>
                  <a:schemeClr val="accent1">
                    <a:lumMod val="50000"/>
                  </a:schemeClr>
                </a:solidFill>
              </a:rPr>
              <a:t> </a:t>
            </a:r>
          </a:p>
          <a:p>
            <a:pPr marL="274320" lvl="1" indent="0">
              <a:spcBef>
                <a:spcPts val="250"/>
              </a:spcBef>
              <a:spcAft>
                <a:spcPts val="250"/>
              </a:spcAft>
              <a:buClr>
                <a:srgbClr val="4A66AC"/>
              </a:buClr>
              <a:buSzTx/>
              <a:buNone/>
              <a:defRPr/>
            </a:pPr>
            <a:endParaRPr lang="en-US" sz="700" b="1" dirty="0">
              <a:solidFill>
                <a:schemeClr val="accent1">
                  <a:lumMod val="50000"/>
                </a:schemeClr>
              </a:solidFill>
            </a:endParaRPr>
          </a:p>
          <a:p>
            <a:pPr lvl="1">
              <a:spcBef>
                <a:spcPts val="250"/>
              </a:spcBef>
              <a:spcAft>
                <a:spcPts val="250"/>
              </a:spcAft>
              <a:buClr>
                <a:srgbClr val="4A66AC"/>
              </a:buClr>
              <a:buSzTx/>
              <a:defRPr/>
            </a:pPr>
            <a:r>
              <a:rPr lang="en-US" b="1" dirty="0">
                <a:solidFill>
                  <a:srgbClr val="002060"/>
                </a:solidFill>
              </a:rPr>
              <a:t>UGI Electric / UGI Gas: </a:t>
            </a:r>
            <a:r>
              <a:rPr lang="en-US" b="1" dirty="0">
                <a:solidFill>
                  <a:schemeClr val="accent1">
                    <a:lumMod val="50000"/>
                  </a:schemeClr>
                </a:solidFill>
                <a:hlinkClick r:id="rId3">
                  <a:extLst>
                    <a:ext uri="{A12FA001-AC4F-418D-AE19-62706E023703}">
                      <ahyp:hlinkClr xmlns:ahyp="http://schemas.microsoft.com/office/drawing/2018/hyperlinkcolor" val="tx"/>
                    </a:ext>
                  </a:extLst>
                </a:hlinkClick>
              </a:rPr>
              <a:t>https://www.ugi.com/assistance-programs/LIURP/</a:t>
            </a:r>
            <a:r>
              <a:rPr lang="en-US" b="1" dirty="0">
                <a:solidFill>
                  <a:schemeClr val="accent1">
                    <a:lumMod val="50000"/>
                  </a:schemeClr>
                </a:solidFill>
              </a:rPr>
              <a:t> </a:t>
            </a:r>
          </a:p>
          <a:p>
            <a:pPr lvl="1">
              <a:spcBef>
                <a:spcPts val="250"/>
              </a:spcBef>
              <a:spcAft>
                <a:spcPts val="250"/>
              </a:spcAft>
              <a:buClr>
                <a:srgbClr val="4A66AC"/>
              </a:buClr>
              <a:buSzTx/>
              <a:defRPr/>
            </a:pPr>
            <a:endParaRPr lang="en-US" sz="700" b="1" dirty="0">
              <a:solidFill>
                <a:schemeClr val="accent1">
                  <a:lumMod val="50000"/>
                </a:schemeClr>
              </a:solidFill>
            </a:endParaRPr>
          </a:p>
          <a:p>
            <a:pPr lvl="1">
              <a:spcBef>
                <a:spcPts val="250"/>
              </a:spcBef>
              <a:spcAft>
                <a:spcPts val="250"/>
              </a:spcAft>
              <a:buClr>
                <a:srgbClr val="4A66AC"/>
              </a:buClr>
              <a:buSzTx/>
              <a:defRPr/>
            </a:pPr>
            <a:r>
              <a:rPr lang="en-US" b="1" dirty="0">
                <a:solidFill>
                  <a:srgbClr val="002060"/>
                </a:solidFill>
              </a:rPr>
              <a:t>FirstEnergy (WARM): </a:t>
            </a:r>
            <a:r>
              <a:rPr lang="en-US" b="1" dirty="0">
                <a:solidFill>
                  <a:schemeClr val="accent1">
                    <a:lumMod val="50000"/>
                  </a:schemeClr>
                </a:solidFill>
                <a:hlinkClick r:id="rId4">
                  <a:extLst>
                    <a:ext uri="{A12FA001-AC4F-418D-AE19-62706E023703}">
                      <ahyp:hlinkClr xmlns:ahyp="http://schemas.microsoft.com/office/drawing/2018/hyperlinkcolor" val="tx"/>
                    </a:ext>
                  </a:extLst>
                </a:hlinkClick>
              </a:rPr>
              <a:t>https://www.firstenergycorp.com/save_energy/save_energy_pennsylvania/west_penn_power/for_your_home/warm-application.html</a:t>
            </a:r>
            <a:r>
              <a:rPr lang="en-US" b="1" dirty="0">
                <a:solidFill>
                  <a:schemeClr val="accent1">
                    <a:lumMod val="50000"/>
                  </a:schemeClr>
                </a:solidFill>
              </a:rPr>
              <a:t> </a:t>
            </a:r>
          </a:p>
        </p:txBody>
      </p:sp>
    </p:spTree>
    <p:extLst>
      <p:ext uri="{BB962C8B-B14F-4D97-AF65-F5344CB8AC3E}">
        <p14:creationId xmlns:p14="http://schemas.microsoft.com/office/powerpoint/2010/main" val="10346586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44A4D-CF26-4B71-985B-60EDD308D94D}"/>
              </a:ext>
            </a:extLst>
          </p:cNvPr>
          <p:cNvSpPr>
            <a:spLocks noGrp="1"/>
          </p:cNvSpPr>
          <p:nvPr>
            <p:ph type="title"/>
          </p:nvPr>
        </p:nvSpPr>
        <p:spPr/>
        <p:txBody>
          <a:bodyPr/>
          <a:lstStyle/>
          <a:p>
            <a:r>
              <a:rPr lang="en-US" sz="6000" b="1" dirty="0">
                <a:solidFill>
                  <a:srgbClr val="002060"/>
                </a:solidFill>
                <a:latin typeface="Helvetica" panose="020B0604020202020204" pitchFamily="34" charset="0"/>
                <a:cs typeface="Helvetica" panose="020B0604020202020204" pitchFamily="34" charset="0"/>
              </a:rPr>
              <a:t>Resources</a:t>
            </a:r>
          </a:p>
        </p:txBody>
      </p:sp>
      <p:sp>
        <p:nvSpPr>
          <p:cNvPr id="4" name="Content Placeholder 3">
            <a:extLst>
              <a:ext uri="{FF2B5EF4-FFF2-40B4-BE49-F238E27FC236}">
                <a16:creationId xmlns:a16="http://schemas.microsoft.com/office/drawing/2014/main" id="{3CB3A5FD-9235-4D1E-9D27-A49D8F5FD2A3}"/>
              </a:ext>
            </a:extLst>
          </p:cNvPr>
          <p:cNvSpPr txBox="1">
            <a:spLocks/>
          </p:cNvSpPr>
          <p:nvPr/>
        </p:nvSpPr>
        <p:spPr>
          <a:xfrm>
            <a:off x="433917" y="1602377"/>
            <a:ext cx="11417087" cy="5031554"/>
          </a:xfrm>
          <a:prstGeom prst="rect">
            <a:avLst/>
          </a:prstGeom>
        </p:spPr>
        <p:txBody>
          <a:bodyPr vert="horz" lIns="91440" tIns="45720" rIns="91440" bIns="45720" rtlCol="0" anchor="t">
            <a:no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a:lstStyle>
          <a:p>
            <a:pPr marL="45720" indent="0">
              <a:buFont typeface="Corbel" pitchFamily="34" charset="0"/>
              <a:buNone/>
            </a:pPr>
            <a:endParaRPr lang="en-US" sz="2400" dirty="0"/>
          </a:p>
        </p:txBody>
      </p:sp>
    </p:spTree>
    <p:extLst>
      <p:ext uri="{BB962C8B-B14F-4D97-AF65-F5344CB8AC3E}">
        <p14:creationId xmlns:p14="http://schemas.microsoft.com/office/powerpoint/2010/main" val="7439378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87E8B-E158-4C3D-9F81-A0284D3A6669}"/>
              </a:ext>
            </a:extLst>
          </p:cNvPr>
          <p:cNvSpPr>
            <a:spLocks noGrp="1"/>
          </p:cNvSpPr>
          <p:nvPr>
            <p:ph type="title"/>
          </p:nvPr>
        </p:nvSpPr>
        <p:spPr/>
        <p:txBody>
          <a:bodyPr/>
          <a:lstStyle/>
          <a:p>
            <a:r>
              <a:rPr lang="en-US" b="1" dirty="0">
                <a:solidFill>
                  <a:srgbClr val="002060"/>
                </a:solidFill>
              </a:rPr>
              <a:t>Helpful Resources</a:t>
            </a:r>
          </a:p>
        </p:txBody>
      </p:sp>
      <p:sp>
        <p:nvSpPr>
          <p:cNvPr id="3" name="Content Placeholder 2">
            <a:extLst>
              <a:ext uri="{FF2B5EF4-FFF2-40B4-BE49-F238E27FC236}">
                <a16:creationId xmlns:a16="http://schemas.microsoft.com/office/drawing/2014/main" id="{37D9137C-7062-458F-A890-65AC0A6954F3}"/>
              </a:ext>
            </a:extLst>
          </p:cNvPr>
          <p:cNvSpPr>
            <a:spLocks noGrp="1"/>
          </p:cNvSpPr>
          <p:nvPr>
            <p:ph idx="1"/>
          </p:nvPr>
        </p:nvSpPr>
        <p:spPr>
          <a:xfrm>
            <a:off x="1143000" y="1739348"/>
            <a:ext cx="9872871" cy="4356652"/>
          </a:xfrm>
        </p:spPr>
        <p:txBody>
          <a:bodyPr>
            <a:normAutofit/>
          </a:bodyPr>
          <a:lstStyle/>
          <a:p>
            <a:pPr>
              <a:lnSpc>
                <a:spcPct val="90000"/>
              </a:lnSpc>
              <a:defRPr sz="1800">
                <a:solidFill>
                  <a:srgbClr val="000000"/>
                </a:solidFill>
              </a:defRPr>
            </a:pPr>
            <a:r>
              <a:rPr lang="en-US" sz="2000" b="1" dirty="0">
                <a:solidFill>
                  <a:srgbClr val="002060"/>
                </a:solidFill>
              </a:rPr>
              <a:t>Client-Facing Resources and One-Pagers: </a:t>
            </a:r>
          </a:p>
          <a:p>
            <a:pPr lvl="1">
              <a:defRPr sz="1800">
                <a:solidFill>
                  <a:srgbClr val="000000"/>
                </a:solidFill>
              </a:defRPr>
            </a:pPr>
            <a:r>
              <a:rPr lang="en-US" sz="1800" b="1" dirty="0">
                <a:solidFill>
                  <a:schemeClr val="accent1">
                    <a:lumMod val="50000"/>
                  </a:schemeClr>
                </a:solidFill>
                <a:hlinkClick r:id="rId2">
                  <a:extLst>
                    <a:ext uri="{A12FA001-AC4F-418D-AE19-62706E023703}">
                      <ahyp:hlinkClr xmlns:ahyp="http://schemas.microsoft.com/office/drawing/2018/hyperlinkcolor" val="tx"/>
                    </a:ext>
                  </a:extLst>
                </a:hlinkClick>
              </a:rPr>
              <a:t>https://www.rhls.org/utilities/pulp/links-to-utility-resources/</a:t>
            </a:r>
            <a:endParaRPr lang="en-US" sz="1800" b="1" dirty="0">
              <a:solidFill>
                <a:schemeClr val="accent1">
                  <a:lumMod val="50000"/>
                </a:schemeClr>
              </a:solidFill>
            </a:endParaRPr>
          </a:p>
          <a:p>
            <a:pPr>
              <a:lnSpc>
                <a:spcPct val="90000"/>
              </a:lnSpc>
              <a:defRPr sz="1800">
                <a:solidFill>
                  <a:srgbClr val="000000"/>
                </a:solidFill>
              </a:defRPr>
            </a:pPr>
            <a:r>
              <a:rPr lang="en-US" sz="2000" b="1" dirty="0">
                <a:solidFill>
                  <a:srgbClr val="002060"/>
                </a:solidFill>
              </a:rPr>
              <a:t>Pennsylvania Utility Law Project (PULP)</a:t>
            </a:r>
            <a:endParaRPr lang="en-US" sz="1600" dirty="0">
              <a:solidFill>
                <a:srgbClr val="F59E00"/>
              </a:solidFill>
              <a:hlinkClick r:id="rId3">
                <a:extLst>
                  <a:ext uri="{A12FA001-AC4F-418D-AE19-62706E023703}">
                    <ahyp:hlinkClr xmlns:ahyp="http://schemas.microsoft.com/office/drawing/2018/hyperlinkcolor" val="tx"/>
                  </a:ext>
                </a:extLst>
              </a:hlinkClick>
            </a:endParaRPr>
          </a:p>
          <a:p>
            <a:pPr marL="571500" lvl="1" indent="-342900">
              <a:buFont typeface="Arial" panose="020B0604020202020204" pitchFamily="34" charset="0"/>
              <a:buChar char="•"/>
              <a:defRPr sz="1800">
                <a:solidFill>
                  <a:srgbClr val="000000"/>
                </a:solidFill>
              </a:defRPr>
            </a:pPr>
            <a:r>
              <a:rPr lang="en-US" sz="1800" b="1" dirty="0">
                <a:solidFill>
                  <a:schemeClr val="accent1">
                    <a:lumMod val="50000"/>
                  </a:schemeClr>
                </a:solidFill>
                <a:hlinkClick r:id="rId3">
                  <a:extLst>
                    <a:ext uri="{A12FA001-AC4F-418D-AE19-62706E023703}">
                      <ahyp:hlinkClr xmlns:ahyp="http://schemas.microsoft.com/office/drawing/2018/hyperlinkcolor" val="tx"/>
                    </a:ext>
                  </a:extLst>
                </a:hlinkClick>
              </a:rPr>
              <a:t>pulp@palegalaid.net</a:t>
            </a:r>
            <a:endParaRPr lang="en-US" sz="1800" b="1" dirty="0">
              <a:solidFill>
                <a:schemeClr val="accent1">
                  <a:lumMod val="50000"/>
                </a:schemeClr>
              </a:solidFill>
            </a:endParaRPr>
          </a:p>
          <a:p>
            <a:pPr marL="571500" lvl="1" indent="-342900">
              <a:buFont typeface="Arial" panose="020B0604020202020204" pitchFamily="34" charset="0"/>
              <a:buChar char="•"/>
              <a:defRPr sz="1800">
                <a:solidFill>
                  <a:srgbClr val="000000"/>
                </a:solidFill>
              </a:defRPr>
            </a:pPr>
            <a:r>
              <a:rPr lang="en-US" sz="1800" b="1" dirty="0">
                <a:solidFill>
                  <a:srgbClr val="002060"/>
                </a:solidFill>
              </a:rPr>
              <a:t>717-236-9486 – Advocate Questions</a:t>
            </a:r>
          </a:p>
          <a:p>
            <a:pPr marL="571500" lvl="1" indent="-342900">
              <a:buFont typeface="Arial" panose="020B0604020202020204" pitchFamily="34" charset="0"/>
              <a:buChar char="•"/>
              <a:defRPr sz="1800">
                <a:solidFill>
                  <a:srgbClr val="000000"/>
                </a:solidFill>
              </a:defRPr>
            </a:pPr>
            <a:r>
              <a:rPr lang="en-US" sz="1800" b="1" dirty="0">
                <a:solidFill>
                  <a:srgbClr val="002060"/>
                </a:solidFill>
              </a:rPr>
              <a:t>844-645-2500 – Emergency Utility Hotline</a:t>
            </a:r>
          </a:p>
          <a:p>
            <a:pPr>
              <a:lnSpc>
                <a:spcPct val="90000"/>
              </a:lnSpc>
              <a:defRPr sz="1800">
                <a:solidFill>
                  <a:srgbClr val="000000"/>
                </a:solidFill>
              </a:defRPr>
            </a:pPr>
            <a:r>
              <a:rPr lang="en-US" sz="2000" b="1" dirty="0">
                <a:solidFill>
                  <a:srgbClr val="002060"/>
                </a:solidFill>
              </a:rPr>
              <a:t>Pennsylvania Office of Consumer Advocate</a:t>
            </a:r>
          </a:p>
          <a:p>
            <a:pPr lvl="1">
              <a:defRPr sz="1800">
                <a:solidFill>
                  <a:srgbClr val="000000"/>
                </a:solidFill>
              </a:defRPr>
            </a:pPr>
            <a:r>
              <a:rPr lang="en-US" sz="1800" b="1" dirty="0">
                <a:solidFill>
                  <a:schemeClr val="accent1">
                    <a:lumMod val="50000"/>
                  </a:schemeClr>
                </a:solidFill>
                <a:latin typeface="+mj-lt"/>
                <a:hlinkClick r:id="rId4">
                  <a:extLst>
                    <a:ext uri="{A12FA001-AC4F-418D-AE19-62706E023703}">
                      <ahyp:hlinkClr xmlns:ahyp="http://schemas.microsoft.com/office/drawing/2018/hyperlinkcolor" val="tx"/>
                    </a:ext>
                  </a:extLst>
                </a:hlinkClick>
              </a:rPr>
              <a:t>https://www.oca.pa.gov/</a:t>
            </a:r>
            <a:endParaRPr lang="en-US" sz="1800" b="1" dirty="0">
              <a:solidFill>
                <a:schemeClr val="accent1">
                  <a:lumMod val="50000"/>
                </a:schemeClr>
              </a:solidFill>
              <a:latin typeface="+mj-lt"/>
            </a:endParaRPr>
          </a:p>
          <a:p>
            <a:pPr lvl="1">
              <a:defRPr sz="1800">
                <a:solidFill>
                  <a:srgbClr val="000000"/>
                </a:solidFill>
              </a:defRPr>
            </a:pPr>
            <a:r>
              <a:rPr lang="en-US" sz="1800" b="1" dirty="0">
                <a:solidFill>
                  <a:schemeClr val="accent1">
                    <a:lumMod val="50000"/>
                  </a:schemeClr>
                </a:solidFill>
                <a:latin typeface="+mj-lt"/>
                <a:hlinkClick r:id="rId5">
                  <a:extLst>
                    <a:ext uri="{A12FA001-AC4F-418D-AE19-62706E023703}">
                      <ahyp:hlinkClr xmlns:ahyp="http://schemas.microsoft.com/office/drawing/2018/hyperlinkcolor" val="tx"/>
                    </a:ext>
                  </a:extLst>
                </a:hlinkClick>
              </a:rPr>
              <a:t>consumer@paoca.org</a:t>
            </a:r>
            <a:r>
              <a:rPr lang="en-US" sz="1800" b="1" dirty="0">
                <a:solidFill>
                  <a:schemeClr val="accent1">
                    <a:lumMod val="50000"/>
                  </a:schemeClr>
                </a:solidFill>
                <a:latin typeface="+mj-lt"/>
              </a:rPr>
              <a:t> </a:t>
            </a:r>
          </a:p>
          <a:p>
            <a:pPr lvl="1">
              <a:defRPr sz="1800">
                <a:solidFill>
                  <a:srgbClr val="000000"/>
                </a:solidFill>
              </a:defRPr>
            </a:pPr>
            <a:r>
              <a:rPr lang="en-US" b="1" i="0" dirty="0">
                <a:solidFill>
                  <a:srgbClr val="002060"/>
                </a:solidFill>
                <a:effectLst/>
                <a:latin typeface="+mj-lt"/>
              </a:rPr>
              <a:t>800-684-6560 // 717-783-5048</a:t>
            </a:r>
            <a:endParaRPr lang="en-US" sz="1800" b="1" dirty="0">
              <a:solidFill>
                <a:srgbClr val="002060"/>
              </a:solidFill>
              <a:latin typeface="+mj-lt"/>
            </a:endParaRPr>
          </a:p>
          <a:p>
            <a:pPr>
              <a:lnSpc>
                <a:spcPct val="90000"/>
              </a:lnSpc>
              <a:defRPr sz="1800">
                <a:solidFill>
                  <a:srgbClr val="000000"/>
                </a:solidFill>
              </a:defRPr>
            </a:pPr>
            <a:r>
              <a:rPr lang="en-US" sz="2000" b="1" dirty="0">
                <a:solidFill>
                  <a:srgbClr val="002060"/>
                </a:solidFill>
              </a:rPr>
              <a:t>Pennsylvania Legal Aid Network – Local Programs</a:t>
            </a:r>
          </a:p>
          <a:p>
            <a:pPr lvl="1">
              <a:defRPr sz="1800">
                <a:solidFill>
                  <a:srgbClr val="000000"/>
                </a:solidFill>
              </a:defRPr>
            </a:pPr>
            <a:r>
              <a:rPr lang="en-US" sz="1800" b="1" dirty="0">
                <a:solidFill>
                  <a:schemeClr val="accent1">
                    <a:lumMod val="50000"/>
                  </a:schemeClr>
                </a:solidFill>
                <a:hlinkClick r:id="rId6">
                  <a:extLst>
                    <a:ext uri="{A12FA001-AC4F-418D-AE19-62706E023703}">
                      <ahyp:hlinkClr xmlns:ahyp="http://schemas.microsoft.com/office/drawing/2018/hyperlinkcolor" val="tx"/>
                    </a:ext>
                  </a:extLst>
                </a:hlinkClick>
              </a:rPr>
              <a:t>https://palegalaid.net/find-legal-help</a:t>
            </a:r>
            <a:r>
              <a:rPr lang="en-US" sz="1800" b="1" dirty="0">
                <a:solidFill>
                  <a:schemeClr val="accent1">
                    <a:lumMod val="50000"/>
                  </a:schemeClr>
                </a:solidFill>
              </a:rPr>
              <a:t> </a:t>
            </a:r>
            <a:endParaRPr lang="en-US" sz="2000" dirty="0"/>
          </a:p>
          <a:p>
            <a:endParaRPr lang="en-US" dirty="0"/>
          </a:p>
        </p:txBody>
      </p:sp>
    </p:spTree>
    <p:extLst>
      <p:ext uri="{BB962C8B-B14F-4D97-AF65-F5344CB8AC3E}">
        <p14:creationId xmlns:p14="http://schemas.microsoft.com/office/powerpoint/2010/main" val="19511082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87E8B-E158-4C3D-9F81-A0284D3A6669}"/>
              </a:ext>
            </a:extLst>
          </p:cNvPr>
          <p:cNvSpPr>
            <a:spLocks noGrp="1"/>
          </p:cNvSpPr>
          <p:nvPr>
            <p:ph type="title"/>
          </p:nvPr>
        </p:nvSpPr>
        <p:spPr/>
        <p:txBody>
          <a:bodyPr/>
          <a:lstStyle/>
          <a:p>
            <a:r>
              <a:rPr lang="en-US" b="1" dirty="0">
                <a:solidFill>
                  <a:srgbClr val="002060"/>
                </a:solidFill>
              </a:rPr>
              <a:t>Helpful Resources</a:t>
            </a:r>
          </a:p>
        </p:txBody>
      </p:sp>
      <p:sp>
        <p:nvSpPr>
          <p:cNvPr id="3" name="Content Placeholder 2">
            <a:extLst>
              <a:ext uri="{FF2B5EF4-FFF2-40B4-BE49-F238E27FC236}">
                <a16:creationId xmlns:a16="http://schemas.microsoft.com/office/drawing/2014/main" id="{37D9137C-7062-458F-A890-65AC0A6954F3}"/>
              </a:ext>
            </a:extLst>
          </p:cNvPr>
          <p:cNvSpPr>
            <a:spLocks noGrp="1"/>
          </p:cNvSpPr>
          <p:nvPr>
            <p:ph idx="1"/>
          </p:nvPr>
        </p:nvSpPr>
        <p:spPr>
          <a:xfrm>
            <a:off x="1143000" y="1739348"/>
            <a:ext cx="9872871" cy="4356652"/>
          </a:xfrm>
        </p:spPr>
        <p:txBody>
          <a:bodyPr>
            <a:normAutofit/>
          </a:bodyPr>
          <a:lstStyle/>
          <a:p>
            <a:r>
              <a:rPr lang="en-US" b="1" dirty="0">
                <a:solidFill>
                  <a:srgbClr val="002060"/>
                </a:solidFill>
              </a:rPr>
              <a:t>DHS LIHWAP Website:</a:t>
            </a:r>
          </a:p>
          <a:p>
            <a:pPr lvl="1"/>
            <a:r>
              <a:rPr lang="en-US" b="1" dirty="0">
                <a:solidFill>
                  <a:schemeClr val="accent1">
                    <a:lumMod val="50000"/>
                  </a:schemeClr>
                </a:solidFill>
                <a:hlinkClick r:id="rId2">
                  <a:extLst>
                    <a:ext uri="{A12FA001-AC4F-418D-AE19-62706E023703}">
                      <ahyp:hlinkClr xmlns:ahyp="http://schemas.microsoft.com/office/drawing/2018/hyperlinkcolor" val="tx"/>
                    </a:ext>
                  </a:extLst>
                </a:hlinkClick>
              </a:rPr>
              <a:t>https://www.dhs.pa.gov/Services/Assistance/Pages/LIHWAP.aspx</a:t>
            </a:r>
            <a:r>
              <a:rPr lang="en-US" b="1" dirty="0">
                <a:solidFill>
                  <a:schemeClr val="accent1">
                    <a:lumMod val="50000"/>
                  </a:schemeClr>
                </a:solidFill>
              </a:rPr>
              <a:t> </a:t>
            </a:r>
          </a:p>
          <a:p>
            <a:pPr lvl="1"/>
            <a:endParaRPr lang="en-US" b="1" dirty="0">
              <a:solidFill>
                <a:schemeClr val="accent1">
                  <a:lumMod val="50000"/>
                </a:schemeClr>
              </a:solidFill>
            </a:endParaRPr>
          </a:p>
          <a:p>
            <a:r>
              <a:rPr lang="en-US" b="1" dirty="0">
                <a:solidFill>
                  <a:srgbClr val="002060"/>
                </a:solidFill>
              </a:rPr>
              <a:t>LIHWAP Vendor Support Unit (for water providers only)</a:t>
            </a:r>
          </a:p>
          <a:p>
            <a:pPr lvl="1"/>
            <a:r>
              <a:rPr lang="en-US" sz="2000" b="1" dirty="0">
                <a:solidFill>
                  <a:srgbClr val="002060"/>
                </a:solidFill>
              </a:rPr>
              <a:t>877-537-9517 </a:t>
            </a:r>
          </a:p>
          <a:p>
            <a:pPr lvl="1"/>
            <a:r>
              <a:rPr lang="en-US" sz="2000" b="1" dirty="0">
                <a:solidFill>
                  <a:schemeClr val="accent1">
                    <a:lumMod val="50000"/>
                  </a:schemeClr>
                </a:solidFill>
                <a:hlinkClick r:id="rId3">
                  <a:extLst>
                    <a:ext uri="{A12FA001-AC4F-418D-AE19-62706E023703}">
                      <ahyp:hlinkClr xmlns:ahyp="http://schemas.microsoft.com/office/drawing/2018/hyperlinkcolor" val="tx"/>
                    </a:ext>
                  </a:extLst>
                </a:hlinkClick>
              </a:rPr>
              <a:t>RA-LIHWAPVENDORS@pa.gov</a:t>
            </a:r>
            <a:endParaRPr lang="en-US" sz="2000" b="1" dirty="0">
              <a:solidFill>
                <a:schemeClr val="accent1">
                  <a:lumMod val="50000"/>
                </a:schemeClr>
              </a:solidFill>
            </a:endParaRPr>
          </a:p>
          <a:p>
            <a:pPr lvl="1"/>
            <a:endParaRPr lang="en-US" b="1" dirty="0">
              <a:solidFill>
                <a:srgbClr val="002060"/>
              </a:solidFill>
            </a:endParaRPr>
          </a:p>
          <a:p>
            <a:pPr lvl="1"/>
            <a:endParaRPr lang="en-US" b="1" dirty="0">
              <a:solidFill>
                <a:schemeClr val="accent1">
                  <a:lumMod val="50000"/>
                </a:schemeClr>
              </a:solidFill>
            </a:endParaRPr>
          </a:p>
        </p:txBody>
      </p:sp>
    </p:spTree>
    <p:extLst>
      <p:ext uri="{BB962C8B-B14F-4D97-AF65-F5344CB8AC3E}">
        <p14:creationId xmlns:p14="http://schemas.microsoft.com/office/powerpoint/2010/main" val="30386831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29E7461E-D3EF-467C-90B0-A07159CA6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a:extLst>
              <a:ext uri="{FF2B5EF4-FFF2-40B4-BE49-F238E27FC236}">
                <a16:creationId xmlns:a16="http://schemas.microsoft.com/office/drawing/2014/main" id="{6187544F-2A96-4442-9598-104754EE6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cxnSp>
        <p:nvCxnSpPr>
          <p:cNvPr id="43" name="Straight Connector 42">
            <a:extLst>
              <a:ext uri="{FF2B5EF4-FFF2-40B4-BE49-F238E27FC236}">
                <a16:creationId xmlns:a16="http://schemas.microsoft.com/office/drawing/2014/main" id="{9288961F-689B-486C-86C4-49DA3F389C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45" name="Rectangle 44">
            <a:extLst>
              <a:ext uri="{FF2B5EF4-FFF2-40B4-BE49-F238E27FC236}">
                <a16:creationId xmlns:a16="http://schemas.microsoft.com/office/drawing/2014/main" id="{0E2A42E5-92EC-4404-93C4-E129D9F84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47" name="Rectangle 46">
            <a:extLst>
              <a:ext uri="{FF2B5EF4-FFF2-40B4-BE49-F238E27FC236}">
                <a16:creationId xmlns:a16="http://schemas.microsoft.com/office/drawing/2014/main" id="{6AD1008E-ADE3-480B-BE00-EE35E5DE7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cxnSp>
        <p:nvCxnSpPr>
          <p:cNvPr id="49" name="Straight Connector 48">
            <a:extLst>
              <a:ext uri="{FF2B5EF4-FFF2-40B4-BE49-F238E27FC236}">
                <a16:creationId xmlns:a16="http://schemas.microsoft.com/office/drawing/2014/main" id="{2C4ABAC2-DD1F-42F1-A5B1-CFFE8C95CE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323114"/>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D115F52-FCCA-47F9-B826-BFAF936D3C9F}"/>
              </a:ext>
            </a:extLst>
          </p:cNvPr>
          <p:cNvSpPr>
            <a:spLocks noGrp="1"/>
          </p:cNvSpPr>
          <p:nvPr>
            <p:ph type="title"/>
          </p:nvPr>
        </p:nvSpPr>
        <p:spPr>
          <a:xfrm>
            <a:off x="1109980" y="3895344"/>
            <a:ext cx="9966960" cy="1490472"/>
          </a:xfrm>
        </p:spPr>
        <p:txBody>
          <a:bodyPr vert="horz" lIns="91440" tIns="45720" rIns="91440" bIns="45720" rtlCol="0" anchor="b">
            <a:normAutofit/>
          </a:bodyPr>
          <a:lstStyle/>
          <a:p>
            <a:pPr algn="ctr">
              <a:lnSpc>
                <a:spcPct val="85000"/>
              </a:lnSpc>
            </a:pPr>
            <a:r>
              <a:rPr lang="en-US" sz="6600" b="1" cap="all" dirty="0">
                <a:solidFill>
                  <a:srgbClr val="002060"/>
                </a:solidFill>
              </a:rPr>
              <a:t>Questions?</a:t>
            </a:r>
          </a:p>
        </p:txBody>
      </p:sp>
    </p:spTree>
    <p:extLst>
      <p:ext uri="{BB962C8B-B14F-4D97-AF65-F5344CB8AC3E}">
        <p14:creationId xmlns:p14="http://schemas.microsoft.com/office/powerpoint/2010/main" val="10841169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29E7461E-D3EF-467C-90B0-A07159CA6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4" name="Text Placeholder 3">
            <a:extLst>
              <a:ext uri="{FF2B5EF4-FFF2-40B4-BE49-F238E27FC236}">
                <a16:creationId xmlns:a16="http://schemas.microsoft.com/office/drawing/2014/main" id="{EBF1025C-E2FF-497E-8187-9CAF047BBEC9}"/>
              </a:ext>
            </a:extLst>
          </p:cNvPr>
          <p:cNvSpPr>
            <a:spLocks noGrp="1"/>
          </p:cNvSpPr>
          <p:nvPr>
            <p:ph type="body" sz="half" idx="2"/>
          </p:nvPr>
        </p:nvSpPr>
        <p:spPr>
          <a:xfrm>
            <a:off x="3753854" y="1187116"/>
            <a:ext cx="7996186" cy="4949077"/>
          </a:xfrm>
        </p:spPr>
        <p:txBody>
          <a:bodyPr vert="horz" lIns="91440" tIns="45720" rIns="91440" bIns="45720" rtlCol="0" anchor="t">
            <a:normAutofit fontScale="92500" lnSpcReduction="20000"/>
          </a:bodyPr>
          <a:lstStyle/>
          <a:p>
            <a:pPr>
              <a:lnSpc>
                <a:spcPct val="90000"/>
              </a:lnSpc>
            </a:pPr>
            <a:r>
              <a:rPr lang="en-US" sz="2600" b="1" dirty="0">
                <a:solidFill>
                  <a:srgbClr val="002060"/>
                </a:solidFill>
                <a:latin typeface="Helvetica" panose="020B0604020202020204" pitchFamily="34" charset="0"/>
                <a:cs typeface="Helvetica" panose="020B0604020202020204" pitchFamily="34" charset="0"/>
              </a:rPr>
              <a:t>Elizabeth Marx</a:t>
            </a:r>
          </a:p>
          <a:p>
            <a:pPr>
              <a:lnSpc>
                <a:spcPct val="90000"/>
              </a:lnSpc>
            </a:pPr>
            <a:r>
              <a:rPr lang="en-US" sz="2600" b="1" dirty="0">
                <a:solidFill>
                  <a:srgbClr val="002060"/>
                </a:solidFill>
                <a:latin typeface="Helvetica" panose="020B0604020202020204" pitchFamily="34" charset="0"/>
                <a:cs typeface="Helvetica" panose="020B0604020202020204" pitchFamily="34" charset="0"/>
              </a:rPr>
              <a:t>Executive Director</a:t>
            </a:r>
          </a:p>
          <a:p>
            <a:pPr>
              <a:lnSpc>
                <a:spcPct val="90000"/>
              </a:lnSpc>
            </a:pPr>
            <a:r>
              <a:rPr lang="en-US" sz="2600" b="1" dirty="0">
                <a:solidFill>
                  <a:srgbClr val="002060"/>
                </a:solidFill>
                <a:latin typeface="Helvetica" panose="020B0604020202020204" pitchFamily="34" charset="0"/>
                <a:cs typeface="Helvetica" panose="020B0604020202020204" pitchFamily="34" charset="0"/>
              </a:rPr>
              <a:t>Pennsylvania Utility Law Project</a:t>
            </a:r>
          </a:p>
          <a:p>
            <a:pPr>
              <a:lnSpc>
                <a:spcPct val="90000"/>
              </a:lnSpc>
            </a:pPr>
            <a:r>
              <a:rPr lang="en-US" sz="2600" dirty="0">
                <a:solidFill>
                  <a:schemeClr val="accent1">
                    <a:lumMod val="50000"/>
                  </a:schemeClr>
                </a:solidFill>
                <a:latin typeface="Helvetica" panose="020B0604020202020204" pitchFamily="34" charset="0"/>
                <a:cs typeface="Helvetica" panose="020B0604020202020204" pitchFamily="34" charset="0"/>
                <a:hlinkClick r:id="rId3">
                  <a:extLst>
                    <a:ext uri="{A12FA001-AC4F-418D-AE19-62706E023703}">
                      <ahyp:hlinkClr xmlns:ahyp="http://schemas.microsoft.com/office/drawing/2018/hyperlinkcolor" val="tx"/>
                    </a:ext>
                  </a:extLst>
                </a:hlinkClick>
              </a:rPr>
              <a:t>emarx@pautilitylawproject.org</a:t>
            </a:r>
            <a:r>
              <a:rPr lang="en-US" sz="2600" dirty="0">
                <a:solidFill>
                  <a:schemeClr val="accent1">
                    <a:lumMod val="50000"/>
                  </a:schemeClr>
                </a:solidFill>
                <a:latin typeface="Helvetica" panose="020B0604020202020204" pitchFamily="34" charset="0"/>
                <a:cs typeface="Helvetica" panose="020B0604020202020204" pitchFamily="34" charset="0"/>
              </a:rPr>
              <a:t> </a:t>
            </a:r>
          </a:p>
          <a:p>
            <a:pPr>
              <a:lnSpc>
                <a:spcPct val="90000"/>
              </a:lnSpc>
            </a:pPr>
            <a:endParaRPr lang="en-US" sz="2600" dirty="0">
              <a:solidFill>
                <a:schemeClr val="accent1">
                  <a:lumMod val="50000"/>
                </a:schemeClr>
              </a:solidFill>
              <a:latin typeface="Helvetica" panose="020B0604020202020204" pitchFamily="34" charset="0"/>
              <a:cs typeface="Helvetica" panose="020B0604020202020204" pitchFamily="34" charset="0"/>
            </a:endParaRPr>
          </a:p>
          <a:p>
            <a:pPr>
              <a:lnSpc>
                <a:spcPct val="90000"/>
              </a:lnSpc>
            </a:pPr>
            <a:endParaRPr lang="en-US" sz="2600" b="1" dirty="0">
              <a:solidFill>
                <a:srgbClr val="002060"/>
              </a:solidFill>
              <a:latin typeface="Helvetica" panose="020B0604020202020204" pitchFamily="34" charset="0"/>
              <a:cs typeface="Helvetica" panose="020B0604020202020204" pitchFamily="34" charset="0"/>
            </a:endParaRPr>
          </a:p>
          <a:p>
            <a:pPr>
              <a:lnSpc>
                <a:spcPct val="90000"/>
              </a:lnSpc>
            </a:pPr>
            <a:endParaRPr lang="en-US" sz="2600" b="1" dirty="0">
              <a:solidFill>
                <a:srgbClr val="002060"/>
              </a:solidFill>
              <a:latin typeface="Helvetica" panose="020B0604020202020204" pitchFamily="34" charset="0"/>
              <a:cs typeface="Helvetica" panose="020B0604020202020204" pitchFamily="34" charset="0"/>
            </a:endParaRPr>
          </a:p>
          <a:p>
            <a:pPr>
              <a:lnSpc>
                <a:spcPct val="90000"/>
              </a:lnSpc>
            </a:pPr>
            <a:endParaRPr lang="en-US" sz="2600" b="1" dirty="0">
              <a:solidFill>
                <a:srgbClr val="002060"/>
              </a:solidFill>
              <a:latin typeface="Helvetica" panose="020B0604020202020204" pitchFamily="34" charset="0"/>
              <a:cs typeface="Helvetica" panose="020B0604020202020204" pitchFamily="34" charset="0"/>
            </a:endParaRPr>
          </a:p>
          <a:p>
            <a:pPr>
              <a:lnSpc>
                <a:spcPct val="90000"/>
              </a:lnSpc>
            </a:pPr>
            <a:r>
              <a:rPr lang="en-US" sz="2600" b="1" dirty="0">
                <a:solidFill>
                  <a:srgbClr val="002060"/>
                </a:solidFill>
                <a:latin typeface="Helvetica" panose="020B0604020202020204" pitchFamily="34" charset="0"/>
                <a:cs typeface="Helvetica" panose="020B0604020202020204" pitchFamily="34" charset="0"/>
              </a:rPr>
              <a:t>Brian Whorl</a:t>
            </a:r>
          </a:p>
          <a:p>
            <a:pPr>
              <a:lnSpc>
                <a:spcPct val="90000"/>
              </a:lnSpc>
            </a:pPr>
            <a:r>
              <a:rPr lang="en-US" sz="2600" b="1" dirty="0">
                <a:solidFill>
                  <a:srgbClr val="002060"/>
                </a:solidFill>
                <a:latin typeface="Helvetica" panose="020B0604020202020204" pitchFamily="34" charset="0"/>
                <a:cs typeface="Helvetica" panose="020B0604020202020204" pitchFamily="34" charset="0"/>
              </a:rPr>
              <a:t>Division Director, Federal Programs</a:t>
            </a:r>
          </a:p>
          <a:p>
            <a:pPr>
              <a:lnSpc>
                <a:spcPct val="90000"/>
              </a:lnSpc>
            </a:pPr>
            <a:r>
              <a:rPr lang="en-US" sz="2600" b="1" dirty="0">
                <a:solidFill>
                  <a:srgbClr val="002060"/>
                </a:solidFill>
                <a:latin typeface="Helvetica" panose="020B0604020202020204" pitchFamily="34" charset="0"/>
                <a:cs typeface="Helvetica" panose="020B0604020202020204" pitchFamily="34" charset="0"/>
              </a:rPr>
              <a:t>Department of Human Services</a:t>
            </a:r>
          </a:p>
          <a:p>
            <a:pPr>
              <a:lnSpc>
                <a:spcPct val="90000"/>
              </a:lnSpc>
            </a:pPr>
            <a:r>
              <a:rPr lang="en-US" sz="2600" dirty="0">
                <a:solidFill>
                  <a:schemeClr val="accent1">
                    <a:lumMod val="75000"/>
                  </a:schemeClr>
                </a:solidFill>
                <a:latin typeface="Helvetica" panose="020B0604020202020204" pitchFamily="34" charset="0"/>
                <a:cs typeface="Helvetica" panose="020B0604020202020204" pitchFamily="34" charset="0"/>
                <a:hlinkClick r:id="rId4">
                  <a:extLst>
                    <a:ext uri="{A12FA001-AC4F-418D-AE19-62706E023703}">
                      <ahyp:hlinkClr xmlns:ahyp="http://schemas.microsoft.com/office/drawing/2018/hyperlinkcolor" val="tx"/>
                    </a:ext>
                  </a:extLst>
                </a:hlinkClick>
              </a:rPr>
              <a:t>bwhorl@pa.gov</a:t>
            </a:r>
            <a:r>
              <a:rPr lang="en-US" sz="2600" dirty="0">
                <a:solidFill>
                  <a:schemeClr val="accent1">
                    <a:lumMod val="75000"/>
                  </a:schemeClr>
                </a:solidFill>
                <a:latin typeface="Helvetica" panose="020B0604020202020204" pitchFamily="34" charset="0"/>
                <a:cs typeface="Helvetica" panose="020B0604020202020204" pitchFamily="34" charset="0"/>
              </a:rPr>
              <a:t> </a:t>
            </a:r>
          </a:p>
          <a:p>
            <a:pPr>
              <a:lnSpc>
                <a:spcPct val="90000"/>
              </a:lnSpc>
            </a:pPr>
            <a:endParaRPr lang="en-US" sz="2200" dirty="0"/>
          </a:p>
        </p:txBody>
      </p:sp>
      <p:pic>
        <p:nvPicPr>
          <p:cNvPr id="7" name="Picture 6" descr="Pennsylvania Utility Law Project Logo&#10;&#10;">
            <a:extLst>
              <a:ext uri="{FF2B5EF4-FFF2-40B4-BE49-F238E27FC236}">
                <a16:creationId xmlns:a16="http://schemas.microsoft.com/office/drawing/2014/main" id="{0CBD7DF1-8EE5-4E9E-B486-86945C409000}"/>
              </a:ext>
            </a:extLst>
          </p:cNvPr>
          <p:cNvPicPr>
            <a:picLocks noChangeAspect="1"/>
          </p:cNvPicPr>
          <p:nvPr/>
        </p:nvPicPr>
        <p:blipFill>
          <a:blip r:embed="rId5"/>
          <a:stretch>
            <a:fillRect/>
          </a:stretch>
        </p:blipFill>
        <p:spPr>
          <a:xfrm>
            <a:off x="1016729" y="606280"/>
            <a:ext cx="2233820" cy="2233820"/>
          </a:xfrm>
          <a:prstGeom prst="rect">
            <a:avLst/>
          </a:prstGeom>
        </p:spPr>
      </p:pic>
      <p:pic>
        <p:nvPicPr>
          <p:cNvPr id="8" name="Picture 2" descr="Pa. Department of Human Services officially launches Pandemic EBT  assistance hotline">
            <a:extLst>
              <a:ext uri="{FF2B5EF4-FFF2-40B4-BE49-F238E27FC236}">
                <a16:creationId xmlns:a16="http://schemas.microsoft.com/office/drawing/2014/main" id="{BFB443F4-BF77-4517-9949-A2D12AA781C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93303" y="4017900"/>
            <a:ext cx="2798388" cy="1805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2093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89019B-7645-4ACD-8CAE-5590DDD5366D}"/>
              </a:ext>
            </a:extLst>
          </p:cNvPr>
          <p:cNvSpPr>
            <a:spLocks noGrp="1"/>
          </p:cNvSpPr>
          <p:nvPr>
            <p:ph idx="1"/>
          </p:nvPr>
        </p:nvSpPr>
        <p:spPr>
          <a:xfrm>
            <a:off x="933202" y="1508761"/>
            <a:ext cx="10515600" cy="5165172"/>
          </a:xfrm>
        </p:spPr>
        <p:txBody>
          <a:bodyPr>
            <a:normAutofit/>
          </a:bodyPr>
          <a:lstStyle/>
          <a:p>
            <a:pPr marL="0" indent="0">
              <a:buNone/>
            </a:pPr>
            <a:endParaRPr lang="en-US" sz="1050" dirty="0">
              <a:latin typeface="Helvetica" panose="020B0604020202020204" pitchFamily="34" charset="0"/>
              <a:cs typeface="Helvetica" panose="020B0604020202020204" pitchFamily="34" charset="0"/>
            </a:endParaRPr>
          </a:p>
          <a:p>
            <a:r>
              <a:rPr lang="en-US" sz="2000" b="1" dirty="0">
                <a:solidFill>
                  <a:srgbClr val="C00000"/>
                </a:solidFill>
                <a:latin typeface="Helvetica" panose="020B0604020202020204" pitchFamily="34" charset="0"/>
                <a:cs typeface="Helvetica" panose="020B0604020202020204" pitchFamily="34" charset="0"/>
              </a:rPr>
              <a:t>Low income households – disproportionately so in Black and Latinx communities – experienced greatest job loss, food and medicine insecurity, and accrual of debt. </a:t>
            </a:r>
          </a:p>
          <a:p>
            <a:pPr lvl="2"/>
            <a:endParaRPr lang="en-US" sz="500" b="1" dirty="0">
              <a:solidFill>
                <a:srgbClr val="002060"/>
              </a:solidFill>
              <a:latin typeface="Helvetica" panose="020B0604020202020204" pitchFamily="34" charset="0"/>
              <a:cs typeface="Helvetica" panose="020B0604020202020204" pitchFamily="34" charset="0"/>
            </a:endParaRPr>
          </a:p>
          <a:p>
            <a:pPr lvl="2"/>
            <a:r>
              <a:rPr lang="en-US" b="1" dirty="0">
                <a:solidFill>
                  <a:srgbClr val="002060"/>
                </a:solidFill>
                <a:latin typeface="Helvetica" panose="020B0604020202020204" pitchFamily="34" charset="0"/>
                <a:cs typeface="Helvetica" panose="020B0604020202020204" pitchFamily="34" charset="0"/>
              </a:rPr>
              <a:t>Increased household expenses / utility usage required to “stay home and stay safe”</a:t>
            </a:r>
          </a:p>
          <a:p>
            <a:pPr lvl="2"/>
            <a:r>
              <a:rPr lang="en-US" b="1" dirty="0">
                <a:solidFill>
                  <a:srgbClr val="002060"/>
                </a:solidFill>
                <a:latin typeface="Helvetica" panose="020B0604020202020204" pitchFamily="34" charset="0"/>
                <a:cs typeface="Helvetica" panose="020B0604020202020204" pitchFamily="34" charset="0"/>
              </a:rPr>
              <a:t>No paid leave / No ability to work from home</a:t>
            </a:r>
          </a:p>
          <a:p>
            <a:pPr lvl="2"/>
            <a:r>
              <a:rPr lang="en-US" b="1" dirty="0">
                <a:solidFill>
                  <a:srgbClr val="002060"/>
                </a:solidFill>
                <a:latin typeface="Helvetica" panose="020B0604020202020204" pitchFamily="34" charset="0"/>
                <a:cs typeface="Helvetica" panose="020B0604020202020204" pitchFamily="34" charset="0"/>
              </a:rPr>
              <a:t>School-age children at home</a:t>
            </a:r>
          </a:p>
          <a:p>
            <a:pPr lvl="2"/>
            <a:r>
              <a:rPr lang="en-US" b="1" dirty="0">
                <a:solidFill>
                  <a:srgbClr val="002060"/>
                </a:solidFill>
                <a:latin typeface="Helvetica" panose="020B0604020202020204" pitchFamily="34" charset="0"/>
                <a:cs typeface="Helvetica" panose="020B0604020202020204" pitchFamily="34" charset="0"/>
              </a:rPr>
              <a:t>Reliance on single wage earner and/or fixed income</a:t>
            </a:r>
          </a:p>
          <a:p>
            <a:pPr lvl="2"/>
            <a:r>
              <a:rPr lang="en-US" b="1" dirty="0">
                <a:solidFill>
                  <a:srgbClr val="002060"/>
                </a:solidFill>
                <a:latin typeface="Helvetica" panose="020B0604020202020204" pitchFamily="34" charset="0"/>
                <a:cs typeface="Helvetica" panose="020B0604020202020204" pitchFamily="34" charset="0"/>
              </a:rPr>
              <a:t>Lack of employer-paid healthcare</a:t>
            </a:r>
          </a:p>
          <a:p>
            <a:r>
              <a:rPr lang="en-US" sz="2000" b="1" dirty="0">
                <a:solidFill>
                  <a:srgbClr val="C00000"/>
                </a:solidFill>
                <a:latin typeface="Helvetica" panose="020B0604020202020204" pitchFamily="34" charset="0"/>
                <a:cs typeface="Helvetica" panose="020B0604020202020204" pitchFamily="34" charset="0"/>
              </a:rPr>
              <a:t>These same households are also at a higher risk of exposure to COVID-19 and have experienced greater hospitalization rates and death.</a:t>
            </a:r>
          </a:p>
          <a:p>
            <a:pPr lvl="2"/>
            <a:endParaRPr lang="en-US" sz="500" b="1" dirty="0">
              <a:solidFill>
                <a:srgbClr val="002060"/>
              </a:solidFill>
              <a:latin typeface="Helvetica" panose="020B0604020202020204" pitchFamily="34" charset="0"/>
              <a:cs typeface="Helvetica" panose="020B0604020202020204" pitchFamily="34" charset="0"/>
            </a:endParaRPr>
          </a:p>
          <a:p>
            <a:pPr lvl="2"/>
            <a:r>
              <a:rPr lang="en-US" b="1" dirty="0">
                <a:solidFill>
                  <a:srgbClr val="002060"/>
                </a:solidFill>
                <a:latin typeface="Helvetica" panose="020B0604020202020204" pitchFamily="34" charset="0"/>
                <a:cs typeface="Helvetica" panose="020B0604020202020204" pitchFamily="34" charset="0"/>
              </a:rPr>
              <a:t>Substandard housing conditions</a:t>
            </a:r>
          </a:p>
          <a:p>
            <a:pPr lvl="2"/>
            <a:r>
              <a:rPr lang="en-US" b="1" dirty="0">
                <a:solidFill>
                  <a:srgbClr val="002060"/>
                </a:solidFill>
                <a:latin typeface="Helvetica" panose="020B0604020202020204" pitchFamily="34" charset="0"/>
                <a:cs typeface="Helvetica" panose="020B0604020202020204" pitchFamily="34" charset="0"/>
              </a:rPr>
              <a:t>Greater reliance on service-industry jobs and other public facing / “frontline” jobs (cleaning, transportation, hospitality, </a:t>
            </a:r>
            <a:r>
              <a:rPr lang="en-US" b="1" dirty="0" err="1">
                <a:solidFill>
                  <a:srgbClr val="002060"/>
                </a:solidFill>
                <a:latin typeface="Helvetica" panose="020B0604020202020204" pitchFamily="34" charset="0"/>
                <a:cs typeface="Helvetica" panose="020B0604020202020204" pitchFamily="34" charset="0"/>
              </a:rPr>
              <a:t>etc</a:t>
            </a:r>
            <a:r>
              <a:rPr lang="en-US" b="1" dirty="0">
                <a:solidFill>
                  <a:srgbClr val="002060"/>
                </a:solidFill>
                <a:latin typeface="Helvetica" panose="020B0604020202020204" pitchFamily="34" charset="0"/>
                <a:cs typeface="Helvetica" panose="020B0604020202020204" pitchFamily="34" charset="0"/>
              </a:rPr>
              <a:t>)</a:t>
            </a:r>
          </a:p>
          <a:p>
            <a:pPr lvl="2"/>
            <a:r>
              <a:rPr lang="en-US" b="1" dirty="0">
                <a:solidFill>
                  <a:srgbClr val="002060"/>
                </a:solidFill>
                <a:latin typeface="Helvetica" panose="020B0604020202020204" pitchFamily="34" charset="0"/>
                <a:cs typeface="Helvetica" panose="020B0604020202020204" pitchFamily="34" charset="0"/>
              </a:rPr>
              <a:t>More likely to live in close quarters with others.</a:t>
            </a:r>
          </a:p>
        </p:txBody>
      </p:sp>
      <p:sp>
        <p:nvSpPr>
          <p:cNvPr id="5" name="Title 4">
            <a:extLst>
              <a:ext uri="{FF2B5EF4-FFF2-40B4-BE49-F238E27FC236}">
                <a16:creationId xmlns:a16="http://schemas.microsoft.com/office/drawing/2014/main" id="{7A0ABBF3-BF3E-4D3E-A160-5A089DFCE703}"/>
              </a:ext>
            </a:extLst>
          </p:cNvPr>
          <p:cNvSpPr>
            <a:spLocks noGrp="1"/>
          </p:cNvSpPr>
          <p:nvPr>
            <p:ph type="title"/>
          </p:nvPr>
        </p:nvSpPr>
        <p:spPr>
          <a:xfrm>
            <a:off x="743198" y="502285"/>
            <a:ext cx="10851776" cy="1325563"/>
          </a:xfrm>
        </p:spPr>
        <p:txBody>
          <a:bodyPr/>
          <a:lstStyle/>
          <a:p>
            <a:r>
              <a:rPr lang="en-US" b="1" dirty="0">
                <a:solidFill>
                  <a:srgbClr val="002060"/>
                </a:solidFill>
                <a:latin typeface="Helvetica" panose="020B0604020202020204" pitchFamily="34" charset="0"/>
                <a:cs typeface="Helvetica" panose="020B0604020202020204" pitchFamily="34" charset="0"/>
              </a:rPr>
              <a:t>Utility Unaffordability During COVID-19</a:t>
            </a:r>
          </a:p>
        </p:txBody>
      </p:sp>
    </p:spTree>
    <p:extLst>
      <p:ext uri="{BB962C8B-B14F-4D97-AF65-F5344CB8AC3E}">
        <p14:creationId xmlns:p14="http://schemas.microsoft.com/office/powerpoint/2010/main" val="497039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89019B-7645-4ACD-8CAE-5590DDD5366D}"/>
              </a:ext>
            </a:extLst>
          </p:cNvPr>
          <p:cNvSpPr>
            <a:spLocks noGrp="1"/>
          </p:cNvSpPr>
          <p:nvPr>
            <p:ph idx="1"/>
          </p:nvPr>
        </p:nvSpPr>
        <p:spPr>
          <a:xfrm>
            <a:off x="933202" y="1789043"/>
            <a:ext cx="10774704" cy="4611757"/>
          </a:xfrm>
        </p:spPr>
        <p:txBody>
          <a:bodyPr>
            <a:normAutofit/>
          </a:bodyPr>
          <a:lstStyle/>
          <a:p>
            <a:pPr marL="57150" lvl="1" indent="0">
              <a:buNone/>
            </a:pPr>
            <a:r>
              <a:rPr lang="en-US" sz="2800" b="1" dirty="0">
                <a:solidFill>
                  <a:srgbClr val="C00000"/>
                </a:solidFill>
                <a:latin typeface="Helvetica" panose="020B0604020202020204" pitchFamily="34" charset="0"/>
                <a:cs typeface="Helvetica" panose="020B0604020202020204" pitchFamily="34" charset="0"/>
              </a:rPr>
              <a:t>Low income households pay as much as 20% of income on water / wastewater / stormwater.</a:t>
            </a:r>
            <a:endParaRPr lang="en-US" sz="800" b="1" dirty="0">
              <a:solidFill>
                <a:srgbClr val="C00000"/>
              </a:solidFill>
              <a:latin typeface="Helvetica" panose="020B0604020202020204" pitchFamily="34" charset="0"/>
              <a:cs typeface="Helvetica" panose="020B0604020202020204" pitchFamily="34" charset="0"/>
            </a:endParaRPr>
          </a:p>
          <a:p>
            <a:pPr lvl="2"/>
            <a:r>
              <a:rPr lang="en-US" sz="2000" dirty="0">
                <a:solidFill>
                  <a:srgbClr val="002060"/>
                </a:solidFill>
                <a:latin typeface="Helvetica" panose="020B0604020202020204" pitchFamily="34" charset="0"/>
                <a:cs typeface="Helvetica" panose="020B0604020202020204" pitchFamily="34" charset="0"/>
              </a:rPr>
              <a:t>No current standardized statewide or national affordability standards for water / wastewater / stormwater.</a:t>
            </a:r>
          </a:p>
          <a:p>
            <a:pPr marL="57150" lvl="2" indent="0">
              <a:buNone/>
            </a:pPr>
            <a:r>
              <a:rPr lang="en-US" sz="2800" b="1" dirty="0">
                <a:solidFill>
                  <a:srgbClr val="C00000"/>
                </a:solidFill>
                <a:latin typeface="Helvetica" panose="020B0604020202020204" pitchFamily="34" charset="0"/>
                <a:cs typeface="Helvetica" panose="020B0604020202020204" pitchFamily="34" charset="0"/>
              </a:rPr>
              <a:t>Poverty experts generally agree that combined water / wastewater burden should not exceed 4% of income.</a:t>
            </a:r>
            <a:r>
              <a:rPr lang="en-US" sz="2800" b="1" u="sng" dirty="0">
                <a:solidFill>
                  <a:srgbClr val="C00000"/>
                </a:solidFill>
                <a:latin typeface="Helvetica" panose="020B0604020202020204" pitchFamily="34" charset="0"/>
                <a:cs typeface="Helvetica" panose="020B0604020202020204" pitchFamily="34" charset="0"/>
              </a:rPr>
              <a:t> </a:t>
            </a:r>
          </a:p>
          <a:p>
            <a:pPr lvl="2"/>
            <a:r>
              <a:rPr lang="en-US" sz="2000" dirty="0">
                <a:solidFill>
                  <a:srgbClr val="002060"/>
                </a:solidFill>
                <a:latin typeface="Helvetica" panose="020B0604020202020204" pitchFamily="34" charset="0"/>
                <a:cs typeface="Helvetica" panose="020B0604020202020204" pitchFamily="34" charset="0"/>
              </a:rPr>
              <a:t>EPA has a </a:t>
            </a:r>
            <a:r>
              <a:rPr lang="en-US" sz="2000" b="1" u="sng" dirty="0">
                <a:solidFill>
                  <a:srgbClr val="002060"/>
                </a:solidFill>
                <a:latin typeface="Helvetica" panose="020B0604020202020204" pitchFamily="34" charset="0"/>
                <a:cs typeface="Helvetica" panose="020B0604020202020204" pitchFamily="34" charset="0"/>
              </a:rPr>
              <a:t>systemwide</a:t>
            </a:r>
            <a:r>
              <a:rPr lang="en-US" sz="2000" dirty="0">
                <a:solidFill>
                  <a:srgbClr val="002060"/>
                </a:solidFill>
                <a:latin typeface="Helvetica" panose="020B0604020202020204" pitchFamily="34" charset="0"/>
                <a:cs typeface="Helvetica" panose="020B0604020202020204" pitchFamily="34" charset="0"/>
              </a:rPr>
              <a:t> affordability standard – </a:t>
            </a:r>
            <a:r>
              <a:rPr lang="en-US" sz="2000" b="1" dirty="0">
                <a:solidFill>
                  <a:srgbClr val="002060"/>
                </a:solidFill>
                <a:latin typeface="Helvetica" panose="020B0604020202020204" pitchFamily="34" charset="0"/>
                <a:cs typeface="Helvetica" panose="020B0604020202020204" pitchFamily="34" charset="0"/>
              </a:rPr>
              <a:t>2.5%</a:t>
            </a:r>
            <a:r>
              <a:rPr lang="en-US" sz="2000" dirty="0">
                <a:solidFill>
                  <a:srgbClr val="002060"/>
                </a:solidFill>
                <a:latin typeface="Helvetica" panose="020B0604020202020204" pitchFamily="34" charset="0"/>
                <a:cs typeface="Helvetica" panose="020B0604020202020204" pitchFamily="34" charset="0"/>
              </a:rPr>
              <a:t> for water; </a:t>
            </a:r>
            <a:r>
              <a:rPr lang="en-US" sz="2000" b="1" dirty="0">
                <a:solidFill>
                  <a:srgbClr val="002060"/>
                </a:solidFill>
                <a:latin typeface="Helvetica" panose="020B0604020202020204" pitchFamily="34" charset="0"/>
                <a:cs typeface="Helvetica" panose="020B0604020202020204" pitchFamily="34" charset="0"/>
              </a:rPr>
              <a:t>4.5%</a:t>
            </a:r>
            <a:r>
              <a:rPr lang="en-US" sz="2000" dirty="0">
                <a:solidFill>
                  <a:srgbClr val="002060"/>
                </a:solidFill>
                <a:latin typeface="Helvetica" panose="020B0604020202020204" pitchFamily="34" charset="0"/>
                <a:cs typeface="Helvetica" panose="020B0604020202020204" pitchFamily="34" charset="0"/>
              </a:rPr>
              <a:t> for combined water/wastewater</a:t>
            </a:r>
          </a:p>
          <a:p>
            <a:pPr lvl="3"/>
            <a:r>
              <a:rPr lang="en-US" sz="1800" dirty="0">
                <a:solidFill>
                  <a:srgbClr val="002060"/>
                </a:solidFill>
                <a:latin typeface="Helvetica" panose="020B0604020202020204" pitchFamily="34" charset="0"/>
                <a:cs typeface="Helvetica" panose="020B0604020202020204" pitchFamily="34" charset="0"/>
              </a:rPr>
              <a:t>EPA’s standard relies on median household income and is designed to assess the affordability of system upgrades for small water/</a:t>
            </a:r>
            <a:r>
              <a:rPr lang="en-US" sz="1800" dirty="0" err="1">
                <a:solidFill>
                  <a:srgbClr val="002060"/>
                </a:solidFill>
                <a:latin typeface="Helvetica" panose="020B0604020202020204" pitchFamily="34" charset="0"/>
                <a:cs typeface="Helvetica" panose="020B0604020202020204" pitchFamily="34" charset="0"/>
              </a:rPr>
              <a:t>ww</a:t>
            </a:r>
            <a:r>
              <a:rPr lang="en-US" sz="1800" dirty="0">
                <a:solidFill>
                  <a:srgbClr val="002060"/>
                </a:solidFill>
                <a:latin typeface="Helvetica" panose="020B0604020202020204" pitchFamily="34" charset="0"/>
                <a:cs typeface="Helvetica" panose="020B0604020202020204" pitchFamily="34" charset="0"/>
              </a:rPr>
              <a:t> systems to comply with clean water act requirements.</a:t>
            </a:r>
          </a:p>
          <a:p>
            <a:pPr lvl="3"/>
            <a:r>
              <a:rPr lang="en-US" sz="1800" b="1" u="sng" dirty="0">
                <a:solidFill>
                  <a:srgbClr val="002060"/>
                </a:solidFill>
                <a:latin typeface="Helvetica" panose="020B0604020202020204" pitchFamily="34" charset="0"/>
                <a:cs typeface="Helvetica" panose="020B0604020202020204" pitchFamily="34" charset="0"/>
              </a:rPr>
              <a:t>EPA’s systemwide affordability standard is NOT designed to assess affordability for low income households.</a:t>
            </a:r>
          </a:p>
        </p:txBody>
      </p:sp>
      <p:sp>
        <p:nvSpPr>
          <p:cNvPr id="5" name="Title 4">
            <a:extLst>
              <a:ext uri="{FF2B5EF4-FFF2-40B4-BE49-F238E27FC236}">
                <a16:creationId xmlns:a16="http://schemas.microsoft.com/office/drawing/2014/main" id="{7A0ABBF3-BF3E-4D3E-A160-5A089DFCE703}"/>
              </a:ext>
            </a:extLst>
          </p:cNvPr>
          <p:cNvSpPr>
            <a:spLocks noGrp="1"/>
          </p:cNvSpPr>
          <p:nvPr>
            <p:ph type="title"/>
          </p:nvPr>
        </p:nvSpPr>
        <p:spPr/>
        <p:txBody>
          <a:bodyPr/>
          <a:lstStyle/>
          <a:p>
            <a:r>
              <a:rPr lang="en-US" b="1" dirty="0">
                <a:solidFill>
                  <a:srgbClr val="002060"/>
                </a:solidFill>
                <a:latin typeface="Helvetica" panose="020B0604020202020204" pitchFamily="34" charset="0"/>
                <a:cs typeface="Helvetica" panose="020B0604020202020204" pitchFamily="34" charset="0"/>
              </a:rPr>
              <a:t>Water / WW Affordability</a:t>
            </a:r>
          </a:p>
        </p:txBody>
      </p:sp>
    </p:spTree>
    <p:extLst>
      <p:ext uri="{BB962C8B-B14F-4D97-AF65-F5344CB8AC3E}">
        <p14:creationId xmlns:p14="http://schemas.microsoft.com/office/powerpoint/2010/main" val="1049647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2F5E74-A7E2-479D-95B3-5DCEB9696437}"/>
              </a:ext>
            </a:extLst>
          </p:cNvPr>
          <p:cNvSpPr>
            <a:spLocks noGrp="1"/>
          </p:cNvSpPr>
          <p:nvPr>
            <p:ph idx="1"/>
          </p:nvPr>
        </p:nvSpPr>
        <p:spPr>
          <a:xfrm>
            <a:off x="7914997" y="926966"/>
            <a:ext cx="3805896" cy="4296543"/>
          </a:xfrm>
        </p:spPr>
        <p:txBody>
          <a:bodyPr>
            <a:normAutofit fontScale="92500"/>
          </a:bodyPr>
          <a:lstStyle/>
          <a:p>
            <a:pPr marL="0" lvl="0" indent="0">
              <a:lnSpc>
                <a:spcPct val="100000"/>
              </a:lnSpc>
              <a:spcBef>
                <a:spcPts val="1000"/>
              </a:spcBef>
              <a:spcAft>
                <a:spcPts val="0"/>
              </a:spcAft>
              <a:buClr>
                <a:srgbClr val="9BAFB5"/>
              </a:buClr>
              <a:buNone/>
            </a:pPr>
            <a:r>
              <a:rPr lang="en-US" sz="1800" b="1" dirty="0">
                <a:solidFill>
                  <a:srgbClr val="002060"/>
                </a:solidFill>
                <a:latin typeface="Helvetica" panose="020B0604020202020204" pitchFamily="34" charset="0"/>
                <a:cs typeface="Helvetica" panose="020B0604020202020204" pitchFamily="34" charset="0"/>
              </a:rPr>
              <a:t>As of February 2021: </a:t>
            </a:r>
          </a:p>
          <a:p>
            <a:pPr>
              <a:lnSpc>
                <a:spcPct val="100000"/>
              </a:lnSpc>
              <a:spcBef>
                <a:spcPts val="1000"/>
              </a:spcBef>
              <a:spcAft>
                <a:spcPts val="0"/>
              </a:spcAft>
              <a:buClr>
                <a:srgbClr val="9BAFB5"/>
              </a:buClr>
            </a:pPr>
            <a:r>
              <a:rPr lang="en-US" sz="1700" b="1" dirty="0">
                <a:solidFill>
                  <a:srgbClr val="002060"/>
                </a:solidFill>
                <a:latin typeface="Helvetica" panose="020B0604020202020204" pitchFamily="34" charset="0"/>
                <a:cs typeface="Helvetica" panose="020B0604020202020204" pitchFamily="34" charset="0"/>
              </a:rPr>
              <a:t>814,000 residential gas, electric, water/</a:t>
            </a:r>
            <a:r>
              <a:rPr lang="en-US" sz="1700" b="1" dirty="0" err="1">
                <a:solidFill>
                  <a:srgbClr val="002060"/>
                </a:solidFill>
                <a:latin typeface="Helvetica" panose="020B0604020202020204" pitchFamily="34" charset="0"/>
                <a:cs typeface="Helvetica" panose="020B0604020202020204" pitchFamily="34" charset="0"/>
              </a:rPr>
              <a:t>ww</a:t>
            </a:r>
            <a:r>
              <a:rPr lang="en-US" sz="1700" b="1" dirty="0">
                <a:solidFill>
                  <a:srgbClr val="002060"/>
                </a:solidFill>
                <a:latin typeface="Helvetica" panose="020B0604020202020204" pitchFamily="34" charset="0"/>
                <a:cs typeface="Helvetica" panose="020B0604020202020204" pitchFamily="34" charset="0"/>
              </a:rPr>
              <a:t> customers at risk of termination.</a:t>
            </a:r>
          </a:p>
          <a:p>
            <a:pPr>
              <a:lnSpc>
                <a:spcPct val="100000"/>
              </a:lnSpc>
              <a:spcBef>
                <a:spcPts val="1000"/>
              </a:spcBef>
              <a:spcAft>
                <a:spcPts val="0"/>
              </a:spcAft>
              <a:buClr>
                <a:srgbClr val="9BAFB5"/>
              </a:buClr>
            </a:pPr>
            <a:r>
              <a:rPr lang="en-US" sz="1700" b="1" dirty="0">
                <a:solidFill>
                  <a:srgbClr val="002060"/>
                </a:solidFill>
                <a:latin typeface="Helvetica" panose="020B0604020202020204" pitchFamily="34" charset="0"/>
                <a:cs typeface="Helvetica" panose="020B0604020202020204" pitchFamily="34" charset="0"/>
              </a:rPr>
              <a:t>$852 million in regulated utility debt, </a:t>
            </a:r>
            <a:r>
              <a:rPr lang="en-US" sz="1700" b="1" i="1" dirty="0">
                <a:solidFill>
                  <a:srgbClr val="002060"/>
                </a:solidFill>
                <a:latin typeface="Helvetica" panose="020B0604020202020204" pitchFamily="34" charset="0"/>
                <a:cs typeface="Helvetica" panose="020B0604020202020204" pitchFamily="34" charset="0"/>
              </a:rPr>
              <a:t>up 44% year over year</a:t>
            </a:r>
            <a:r>
              <a:rPr lang="en-US" sz="1700" b="1" dirty="0">
                <a:solidFill>
                  <a:srgbClr val="002060"/>
                </a:solidFill>
                <a:latin typeface="Helvetica" panose="020B0604020202020204" pitchFamily="34" charset="0"/>
                <a:cs typeface="Helvetica" panose="020B0604020202020204" pitchFamily="34" charset="0"/>
              </a:rPr>
              <a:t>.</a:t>
            </a:r>
          </a:p>
          <a:p>
            <a:pPr marL="45720" indent="0">
              <a:lnSpc>
                <a:spcPct val="100000"/>
              </a:lnSpc>
              <a:spcBef>
                <a:spcPts val="1000"/>
              </a:spcBef>
              <a:spcAft>
                <a:spcPts val="0"/>
              </a:spcAft>
              <a:buClr>
                <a:srgbClr val="9BAFB5"/>
              </a:buClr>
              <a:buNone/>
            </a:pPr>
            <a:endParaRPr lang="en-US" sz="700" b="1" dirty="0">
              <a:solidFill>
                <a:srgbClr val="002060"/>
              </a:solidFill>
              <a:latin typeface="Helvetica" panose="020B0604020202020204" pitchFamily="34" charset="0"/>
              <a:cs typeface="Helvetica" panose="020B0604020202020204" pitchFamily="34" charset="0"/>
            </a:endParaRPr>
          </a:p>
          <a:p>
            <a:pPr marL="45720" indent="0">
              <a:lnSpc>
                <a:spcPct val="100000"/>
              </a:lnSpc>
              <a:spcBef>
                <a:spcPts val="1000"/>
              </a:spcBef>
              <a:buClr>
                <a:srgbClr val="9BAFB5"/>
              </a:buClr>
              <a:buNone/>
            </a:pPr>
            <a:r>
              <a:rPr lang="en-US" sz="1800" b="1" dirty="0">
                <a:solidFill>
                  <a:srgbClr val="002060"/>
                </a:solidFill>
                <a:latin typeface="Helvetica" panose="020B0604020202020204" pitchFamily="34" charset="0"/>
                <a:cs typeface="Helvetica" panose="020B0604020202020204" pitchFamily="34" charset="0"/>
              </a:rPr>
              <a:t>Increase in utility-related “constructive eviction.”</a:t>
            </a:r>
          </a:p>
          <a:p>
            <a:pPr marL="45720" indent="0">
              <a:lnSpc>
                <a:spcPct val="100000"/>
              </a:lnSpc>
              <a:spcBef>
                <a:spcPts val="1000"/>
              </a:spcBef>
              <a:spcAft>
                <a:spcPts val="0"/>
              </a:spcAft>
              <a:buClr>
                <a:srgbClr val="9BAFB5"/>
              </a:buClr>
              <a:buNone/>
            </a:pPr>
            <a:r>
              <a:rPr lang="en-US" sz="1800" b="1" dirty="0">
                <a:solidFill>
                  <a:srgbClr val="002060"/>
                </a:solidFill>
                <a:latin typeface="Helvetica" panose="020B0604020202020204" pitchFamily="34" charset="0"/>
                <a:cs typeface="Helvetica" panose="020B0604020202020204" pitchFamily="34" charset="0"/>
              </a:rPr>
              <a:t>Terminations began April 1, 2021 for utilities regulated by the PUC.</a:t>
            </a:r>
          </a:p>
          <a:p>
            <a:pPr>
              <a:lnSpc>
                <a:spcPct val="100000"/>
              </a:lnSpc>
              <a:spcBef>
                <a:spcPts val="1000"/>
              </a:spcBef>
              <a:buClr>
                <a:srgbClr val="9BAFB5"/>
              </a:buClr>
            </a:pPr>
            <a:r>
              <a:rPr lang="en-US" sz="1600" b="1" dirty="0">
                <a:solidFill>
                  <a:srgbClr val="002060"/>
                </a:solidFill>
                <a:latin typeface="Helvetica" panose="020B0604020202020204" pitchFamily="34" charset="0"/>
                <a:cs typeface="Helvetica" panose="020B0604020202020204" pitchFamily="34" charset="0"/>
              </a:rPr>
              <a:t>Since April, over </a:t>
            </a:r>
            <a:r>
              <a:rPr lang="en-US" sz="1600" b="1" dirty="0">
                <a:solidFill>
                  <a:srgbClr val="C00000"/>
                </a:solidFill>
                <a:latin typeface="Helvetica" panose="020B0604020202020204" pitchFamily="34" charset="0"/>
                <a:cs typeface="Helvetica" panose="020B0604020202020204" pitchFamily="34" charset="0"/>
              </a:rPr>
              <a:t>230,000 households </a:t>
            </a:r>
            <a:r>
              <a:rPr lang="en-US" sz="1600" b="1" dirty="0">
                <a:solidFill>
                  <a:srgbClr val="002060"/>
                </a:solidFill>
                <a:latin typeface="Helvetica" panose="020B0604020202020204" pitchFamily="34" charset="0"/>
                <a:cs typeface="Helvetica" panose="020B0604020202020204" pitchFamily="34" charset="0"/>
              </a:rPr>
              <a:t>lost water, gas, or electricity to their home (PUC regulated). </a:t>
            </a:r>
          </a:p>
        </p:txBody>
      </p:sp>
      <p:sp>
        <p:nvSpPr>
          <p:cNvPr id="5" name="TextBox 4">
            <a:extLst>
              <a:ext uri="{FF2B5EF4-FFF2-40B4-BE49-F238E27FC236}">
                <a16:creationId xmlns:a16="http://schemas.microsoft.com/office/drawing/2014/main" id="{E9C1B07D-8756-45B3-AE24-C5E8EF407021}"/>
              </a:ext>
            </a:extLst>
          </p:cNvPr>
          <p:cNvSpPr txBox="1"/>
          <p:nvPr/>
        </p:nvSpPr>
        <p:spPr>
          <a:xfrm>
            <a:off x="854975" y="5388586"/>
            <a:ext cx="10865918" cy="1133644"/>
          </a:xfrm>
          <a:prstGeom prst="rect">
            <a:avLst/>
          </a:prstGeom>
          <a:noFill/>
        </p:spPr>
        <p:txBody>
          <a:bodyPr wrap="square" rtlCol="0">
            <a:spAutoFit/>
          </a:bodyPr>
          <a:lstStyle/>
          <a:p>
            <a:pPr lvl="0" algn="ctr" defTabSz="914400">
              <a:spcBef>
                <a:spcPts val="1000"/>
              </a:spcBef>
              <a:buClr>
                <a:srgbClr val="9BAFB5"/>
              </a:buClr>
            </a:pPr>
            <a:r>
              <a:rPr lang="en-US" sz="2000" b="1" dirty="0">
                <a:solidFill>
                  <a:schemeClr val="accent5">
                    <a:lumMod val="50000"/>
                  </a:schemeClr>
                </a:solidFill>
                <a:latin typeface="Helvetica" panose="020B0604020202020204" pitchFamily="34" charset="0"/>
                <a:cs typeface="Helvetica" panose="020B0604020202020204" pitchFamily="34" charset="0"/>
              </a:rPr>
              <a:t>Utility moratoria nationwide reduced COVID-19 infection rates by 4.4% </a:t>
            </a:r>
          </a:p>
          <a:p>
            <a:pPr lvl="0" algn="ctr" defTabSz="914400">
              <a:spcBef>
                <a:spcPts val="1000"/>
              </a:spcBef>
              <a:buClr>
                <a:srgbClr val="9BAFB5"/>
              </a:buClr>
            </a:pPr>
            <a:r>
              <a:rPr lang="en-US" sz="2000" b="1" dirty="0">
                <a:solidFill>
                  <a:schemeClr val="accent5">
                    <a:lumMod val="50000"/>
                  </a:schemeClr>
                </a:solidFill>
                <a:latin typeface="Helvetica" panose="020B0604020202020204" pitchFamily="34" charset="0"/>
                <a:cs typeface="Helvetica" panose="020B0604020202020204" pitchFamily="34" charset="0"/>
              </a:rPr>
              <a:t>and reduced mortality rates by 7.4%.  </a:t>
            </a:r>
          </a:p>
          <a:p>
            <a:pPr marL="0" lvl="1" algn="ctr" defTabSz="914400">
              <a:spcBef>
                <a:spcPts val="1000"/>
              </a:spcBef>
              <a:buClr>
                <a:schemeClr val="accent5">
                  <a:lumMod val="50000"/>
                </a:schemeClr>
              </a:buClr>
            </a:pPr>
            <a:r>
              <a:rPr lang="en-US" sz="1100" dirty="0">
                <a:solidFill>
                  <a:schemeClr val="accent5">
                    <a:lumMod val="50000"/>
                  </a:schemeClr>
                </a:solidFill>
                <a:latin typeface="Helvetica" panose="020B0604020202020204" pitchFamily="34" charset="0"/>
                <a:cs typeface="Helvetica" panose="020B0604020202020204" pitchFamily="34" charset="0"/>
              </a:rPr>
              <a:t>Source: Duke University, NBER, Working Paper</a:t>
            </a:r>
          </a:p>
        </p:txBody>
      </p:sp>
      <p:sp>
        <p:nvSpPr>
          <p:cNvPr id="10" name="Content Placeholder 2">
            <a:extLst>
              <a:ext uri="{FF2B5EF4-FFF2-40B4-BE49-F238E27FC236}">
                <a16:creationId xmlns:a16="http://schemas.microsoft.com/office/drawing/2014/main" id="{7EF66BA8-B6A2-447F-A91F-7EDCB70CB7B5}"/>
              </a:ext>
            </a:extLst>
          </p:cNvPr>
          <p:cNvSpPr txBox="1">
            <a:spLocks/>
          </p:cNvSpPr>
          <p:nvPr/>
        </p:nvSpPr>
        <p:spPr>
          <a:xfrm>
            <a:off x="471108" y="546268"/>
            <a:ext cx="7228696" cy="4437212"/>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buNone/>
            </a:pPr>
            <a:endParaRPr lang="en-US" sz="2400" b="1" dirty="0">
              <a:solidFill>
                <a:srgbClr val="002060"/>
              </a:solidFill>
              <a:latin typeface="Helvetica" panose="020B0604020202020204" pitchFamily="34" charset="0"/>
              <a:cs typeface="Helvetica" panose="020B0604020202020204" pitchFamily="34" charset="0"/>
            </a:endParaRPr>
          </a:p>
          <a:p>
            <a:pPr marL="0" indent="0">
              <a:buNone/>
            </a:pPr>
            <a:r>
              <a:rPr lang="en-US" sz="2400" b="1" dirty="0">
                <a:solidFill>
                  <a:srgbClr val="002060"/>
                </a:solidFill>
                <a:latin typeface="Helvetica" panose="020B0604020202020204" pitchFamily="34" charset="0"/>
                <a:cs typeface="Helvetica" panose="020B0604020202020204" pitchFamily="34" charset="0"/>
              </a:rPr>
              <a:t>Utility insecurity causes deep and lasting harm:</a:t>
            </a:r>
          </a:p>
          <a:p>
            <a:pPr marL="0" indent="0">
              <a:buNone/>
            </a:pPr>
            <a:endParaRPr lang="en-US" sz="100" b="1" dirty="0">
              <a:solidFill>
                <a:srgbClr val="002060"/>
              </a:solidFill>
              <a:latin typeface="Helvetica" panose="020B0604020202020204" pitchFamily="34" charset="0"/>
              <a:cs typeface="Helvetica" panose="020B0604020202020204" pitchFamily="34" charset="0"/>
            </a:endParaRPr>
          </a:p>
          <a:p>
            <a:pPr lvl="1"/>
            <a:r>
              <a:rPr lang="en-US" sz="1800" dirty="0">
                <a:solidFill>
                  <a:srgbClr val="002060"/>
                </a:solidFill>
                <a:latin typeface="Helvetica" panose="020B0604020202020204" pitchFamily="34" charset="0"/>
                <a:cs typeface="Helvetica" panose="020B0604020202020204" pitchFamily="34" charset="0"/>
              </a:rPr>
              <a:t>Exacerbates negative health outcomes</a:t>
            </a:r>
          </a:p>
          <a:p>
            <a:pPr lvl="1"/>
            <a:r>
              <a:rPr lang="en-US" sz="1800" dirty="0">
                <a:solidFill>
                  <a:srgbClr val="002060"/>
                </a:solidFill>
                <a:latin typeface="Helvetica" panose="020B0604020202020204" pitchFamily="34" charset="0"/>
                <a:cs typeface="Helvetica" panose="020B0604020202020204" pitchFamily="34" charset="0"/>
              </a:rPr>
              <a:t>Exposure to unhealthy/unsafe temperatures</a:t>
            </a:r>
          </a:p>
          <a:p>
            <a:pPr lvl="1"/>
            <a:r>
              <a:rPr lang="en-US" sz="1800" dirty="0">
                <a:solidFill>
                  <a:srgbClr val="002060"/>
                </a:solidFill>
                <a:latin typeface="Helvetica" panose="020B0604020202020204" pitchFamily="34" charset="0"/>
                <a:cs typeface="Helvetica" panose="020B0604020202020204" pitchFamily="34" charset="0"/>
              </a:rPr>
              <a:t>Inability to properly sanitize </a:t>
            </a:r>
          </a:p>
          <a:p>
            <a:pPr lvl="1"/>
            <a:r>
              <a:rPr lang="en-US" sz="1800" dirty="0">
                <a:solidFill>
                  <a:srgbClr val="002060"/>
                </a:solidFill>
                <a:latin typeface="Helvetica" panose="020B0604020202020204" pitchFamily="34" charset="0"/>
                <a:cs typeface="Helvetica" panose="020B0604020202020204" pitchFamily="34" charset="0"/>
              </a:rPr>
              <a:t>Lack of clean drinking water</a:t>
            </a:r>
          </a:p>
          <a:p>
            <a:pPr lvl="1"/>
            <a:r>
              <a:rPr lang="en-US" sz="1800" dirty="0">
                <a:solidFill>
                  <a:srgbClr val="002060"/>
                </a:solidFill>
                <a:latin typeface="Helvetica" panose="020B0604020202020204" pitchFamily="34" charset="0"/>
                <a:cs typeface="Helvetica" panose="020B0604020202020204" pitchFamily="34" charset="0"/>
              </a:rPr>
              <a:t>Interrupts family unity, children often removed from home</a:t>
            </a:r>
          </a:p>
          <a:p>
            <a:pPr lvl="1"/>
            <a:r>
              <a:rPr lang="en-US" sz="1800" dirty="0">
                <a:solidFill>
                  <a:srgbClr val="002060"/>
                </a:solidFill>
                <a:latin typeface="Helvetica" panose="020B0604020202020204" pitchFamily="34" charset="0"/>
                <a:cs typeface="Helvetica" panose="020B0604020202020204" pitchFamily="34" charset="0"/>
              </a:rPr>
              <a:t>Hinders child learning and development</a:t>
            </a:r>
          </a:p>
          <a:p>
            <a:pPr lvl="1"/>
            <a:r>
              <a:rPr lang="en-US" sz="1800" dirty="0">
                <a:solidFill>
                  <a:srgbClr val="002060"/>
                </a:solidFill>
                <a:latin typeface="Helvetica" panose="020B0604020202020204" pitchFamily="34" charset="0"/>
                <a:cs typeface="Helvetica" panose="020B0604020202020204" pitchFamily="34" charset="0"/>
              </a:rPr>
              <a:t>Long-term impact on consumer credit</a:t>
            </a:r>
          </a:p>
          <a:p>
            <a:pPr lvl="1"/>
            <a:r>
              <a:rPr lang="en-US" sz="1800" dirty="0">
                <a:solidFill>
                  <a:srgbClr val="002060"/>
                </a:solidFill>
                <a:latin typeface="Helvetica" panose="020B0604020202020204" pitchFamily="34" charset="0"/>
                <a:cs typeface="Helvetica" panose="020B0604020202020204" pitchFamily="34" charset="0"/>
              </a:rPr>
              <a:t>Liens (municipal utilities) encumber property, risk of foreclosure</a:t>
            </a:r>
          </a:p>
          <a:p>
            <a:pPr lvl="1"/>
            <a:r>
              <a:rPr lang="en-US" sz="1800" dirty="0">
                <a:solidFill>
                  <a:srgbClr val="002060"/>
                </a:solidFill>
                <a:latin typeface="Helvetica" panose="020B0604020202020204" pitchFamily="34" charset="0"/>
                <a:cs typeface="Helvetica" panose="020B0604020202020204" pitchFamily="34" charset="0"/>
              </a:rPr>
              <a:t>Catalyst for eviction, foreclosure, and homelessness</a:t>
            </a:r>
          </a:p>
          <a:p>
            <a:pPr lvl="1"/>
            <a:r>
              <a:rPr lang="en-US" sz="1800" dirty="0">
                <a:solidFill>
                  <a:srgbClr val="002060"/>
                </a:solidFill>
                <a:latin typeface="Helvetica" panose="020B0604020202020204" pitchFamily="34" charset="0"/>
                <a:cs typeface="Helvetica" panose="020B0604020202020204" pitchFamily="34" charset="0"/>
              </a:rPr>
              <a:t>Difficulty relocating, ineligibility for public or private housing</a:t>
            </a:r>
            <a:endParaRPr lang="en-US" sz="2400" dirty="0">
              <a:solidFill>
                <a:srgbClr val="002060"/>
              </a:solidFill>
              <a:latin typeface="Helvetica" panose="020B0604020202020204" pitchFamily="34" charset="0"/>
              <a:cs typeface="Helvetica" panose="020B0604020202020204" pitchFamily="34" charset="0"/>
            </a:endParaRPr>
          </a:p>
        </p:txBody>
      </p:sp>
      <p:cxnSp>
        <p:nvCxnSpPr>
          <p:cNvPr id="14" name="Straight Connector 13">
            <a:extLst>
              <a:ext uri="{FF2B5EF4-FFF2-40B4-BE49-F238E27FC236}">
                <a16:creationId xmlns:a16="http://schemas.microsoft.com/office/drawing/2014/main" id="{D9B02A52-3FA1-49D2-9ED5-3AD7097BF663}"/>
              </a:ext>
            </a:extLst>
          </p:cNvPr>
          <p:cNvCxnSpPr>
            <a:cxnSpLocks/>
          </p:cNvCxnSpPr>
          <p:nvPr/>
        </p:nvCxnSpPr>
        <p:spPr>
          <a:xfrm>
            <a:off x="7695787" y="926967"/>
            <a:ext cx="0" cy="394226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8421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9E7461E-D3EF-467C-90B0-A07159CA6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B3ECB23-7BE4-4A39-954D-9844380CCB20}"/>
              </a:ext>
            </a:extLst>
          </p:cNvPr>
          <p:cNvSpPr>
            <a:spLocks noGrp="1"/>
          </p:cNvSpPr>
          <p:nvPr>
            <p:ph type="title"/>
          </p:nvPr>
        </p:nvSpPr>
        <p:spPr>
          <a:xfrm>
            <a:off x="707064" y="609600"/>
            <a:ext cx="6993914" cy="1356360"/>
          </a:xfrm>
        </p:spPr>
        <p:txBody>
          <a:bodyPr vert="horz" lIns="91440" tIns="45720" rIns="91440" bIns="45720" rtlCol="0" anchor="ctr">
            <a:normAutofit/>
          </a:bodyPr>
          <a:lstStyle/>
          <a:p>
            <a:r>
              <a:rPr lang="en-US" b="1" dirty="0">
                <a:solidFill>
                  <a:srgbClr val="002060"/>
                </a:solidFill>
                <a:latin typeface="Helvetica" panose="020B0604020202020204" pitchFamily="34" charset="0"/>
                <a:cs typeface="Helvetica" panose="020B0604020202020204" pitchFamily="34" charset="0"/>
              </a:rPr>
              <a:t>LIHWAP: Overview</a:t>
            </a:r>
          </a:p>
        </p:txBody>
      </p:sp>
      <p:sp>
        <p:nvSpPr>
          <p:cNvPr id="3" name="TextBox 2">
            <a:extLst>
              <a:ext uri="{FF2B5EF4-FFF2-40B4-BE49-F238E27FC236}">
                <a16:creationId xmlns:a16="http://schemas.microsoft.com/office/drawing/2014/main" id="{7C3E92AD-B080-4884-AB0C-2E895DAC9EBC}"/>
              </a:ext>
            </a:extLst>
          </p:cNvPr>
          <p:cNvSpPr txBox="1"/>
          <p:nvPr/>
        </p:nvSpPr>
        <p:spPr>
          <a:xfrm>
            <a:off x="707064" y="2058098"/>
            <a:ext cx="7842576" cy="4038600"/>
          </a:xfrm>
          <a:prstGeom prst="rect">
            <a:avLst/>
          </a:prstGeom>
        </p:spPr>
        <p:txBody>
          <a:bodyPr vert="horz" lIns="91440" tIns="45720" rIns="91440" bIns="45720" rtlCol="0">
            <a:normAutofit/>
          </a:bodyPr>
          <a:lstStyle/>
          <a:p>
            <a:pPr marL="285750" indent="-182880">
              <a:lnSpc>
                <a:spcPct val="90000"/>
              </a:lnSpc>
              <a:spcAft>
                <a:spcPts val="600"/>
              </a:spcAft>
              <a:buClr>
                <a:schemeClr val="tx1"/>
              </a:buClr>
              <a:buSzPct val="80000"/>
              <a:buFont typeface="Corbel" pitchFamily="34" charset="0"/>
              <a:buChar char="•"/>
            </a:pPr>
            <a:r>
              <a:rPr lang="en-US" sz="2000" dirty="0">
                <a:solidFill>
                  <a:srgbClr val="002060"/>
                </a:solidFill>
              </a:rPr>
              <a:t>Funded by Consolidated Appropriations Act and American Rescue Plan</a:t>
            </a:r>
          </a:p>
          <a:p>
            <a:pPr marL="742950" lvl="1" indent="-182880">
              <a:lnSpc>
                <a:spcPct val="90000"/>
              </a:lnSpc>
              <a:spcAft>
                <a:spcPts val="600"/>
              </a:spcAft>
              <a:buClr>
                <a:schemeClr val="tx1"/>
              </a:buClr>
              <a:buSzPct val="80000"/>
              <a:buFont typeface="Corbel" pitchFamily="34" charset="0"/>
              <a:buChar char="•"/>
            </a:pPr>
            <a:r>
              <a:rPr lang="en-US" sz="2000" b="1" dirty="0">
                <a:solidFill>
                  <a:srgbClr val="002060"/>
                </a:solidFill>
              </a:rPr>
              <a:t>$500 million </a:t>
            </a:r>
            <a:r>
              <a:rPr lang="en-US" sz="2000" dirty="0">
                <a:solidFill>
                  <a:srgbClr val="002060"/>
                </a:solidFill>
              </a:rPr>
              <a:t>appropriated by federal government to the states. </a:t>
            </a:r>
          </a:p>
          <a:p>
            <a:pPr marL="742950" lvl="1" indent="-182880">
              <a:lnSpc>
                <a:spcPct val="90000"/>
              </a:lnSpc>
              <a:spcAft>
                <a:spcPts val="600"/>
              </a:spcAft>
              <a:buClr>
                <a:schemeClr val="tx1"/>
              </a:buClr>
              <a:buSzPct val="80000"/>
              <a:buFont typeface="Corbel" pitchFamily="34" charset="0"/>
              <a:buChar char="•"/>
            </a:pPr>
            <a:r>
              <a:rPr lang="en-US" sz="2000" dirty="0">
                <a:solidFill>
                  <a:srgbClr val="002060"/>
                </a:solidFill>
              </a:rPr>
              <a:t>Pennsylvania received </a:t>
            </a:r>
            <a:r>
              <a:rPr lang="en-US" sz="2000" b="1" dirty="0">
                <a:solidFill>
                  <a:srgbClr val="002060"/>
                </a:solidFill>
              </a:rPr>
              <a:t>$43.25 million</a:t>
            </a:r>
            <a:r>
              <a:rPr lang="en-US" sz="2000" dirty="0">
                <a:solidFill>
                  <a:srgbClr val="002060"/>
                </a:solidFill>
              </a:rPr>
              <a:t>.</a:t>
            </a:r>
          </a:p>
          <a:p>
            <a:pPr marL="742950" lvl="1" indent="-182880">
              <a:lnSpc>
                <a:spcPct val="90000"/>
              </a:lnSpc>
              <a:spcAft>
                <a:spcPts val="600"/>
              </a:spcAft>
              <a:buClr>
                <a:schemeClr val="tx1"/>
              </a:buClr>
              <a:buSzPct val="80000"/>
              <a:buFont typeface="Corbel" pitchFamily="34" charset="0"/>
              <a:buChar char="•"/>
            </a:pPr>
            <a:endParaRPr lang="en-US" sz="2000" dirty="0">
              <a:solidFill>
                <a:srgbClr val="002060"/>
              </a:solidFill>
            </a:endParaRPr>
          </a:p>
          <a:p>
            <a:pPr marL="285750" indent="-182880">
              <a:lnSpc>
                <a:spcPct val="90000"/>
              </a:lnSpc>
              <a:spcAft>
                <a:spcPts val="600"/>
              </a:spcAft>
              <a:buClr>
                <a:schemeClr val="tx1"/>
              </a:buClr>
              <a:buSzPct val="80000"/>
              <a:buFont typeface="Corbel" pitchFamily="34" charset="0"/>
              <a:buChar char="•"/>
            </a:pPr>
            <a:r>
              <a:rPr lang="en-US" sz="2000" dirty="0">
                <a:solidFill>
                  <a:srgbClr val="002060"/>
                </a:solidFill>
              </a:rPr>
              <a:t>Administered by the Department of Human Services</a:t>
            </a:r>
          </a:p>
          <a:p>
            <a:pPr marL="742950" lvl="1" indent="-182880">
              <a:lnSpc>
                <a:spcPct val="90000"/>
              </a:lnSpc>
              <a:spcAft>
                <a:spcPts val="600"/>
              </a:spcAft>
              <a:buClr>
                <a:schemeClr val="tx1"/>
              </a:buClr>
              <a:buSzPct val="80000"/>
              <a:buFont typeface="Corbel" pitchFamily="34" charset="0"/>
              <a:buChar char="•"/>
            </a:pPr>
            <a:r>
              <a:rPr lang="en-US" sz="2000" dirty="0">
                <a:solidFill>
                  <a:srgbClr val="002060"/>
                </a:solidFill>
              </a:rPr>
              <a:t>10% of the allocation will be used for administration.</a:t>
            </a:r>
          </a:p>
          <a:p>
            <a:pPr marL="742950" lvl="1" indent="-182880">
              <a:lnSpc>
                <a:spcPct val="90000"/>
              </a:lnSpc>
              <a:spcAft>
                <a:spcPts val="600"/>
              </a:spcAft>
              <a:buClr>
                <a:schemeClr val="tx1"/>
              </a:buClr>
              <a:buSzPct val="80000"/>
              <a:buFont typeface="Corbel" pitchFamily="34" charset="0"/>
              <a:buChar char="•"/>
            </a:pPr>
            <a:r>
              <a:rPr lang="en-US" sz="2000" dirty="0">
                <a:solidFill>
                  <a:srgbClr val="002060"/>
                </a:solidFill>
              </a:rPr>
              <a:t>10% of the allocation will be used for outreach.</a:t>
            </a:r>
          </a:p>
          <a:p>
            <a:pPr marL="742950" lvl="1" indent="-182880">
              <a:lnSpc>
                <a:spcPct val="90000"/>
              </a:lnSpc>
              <a:spcAft>
                <a:spcPts val="600"/>
              </a:spcAft>
              <a:buClr>
                <a:schemeClr val="tx1"/>
              </a:buClr>
              <a:buSzPct val="80000"/>
              <a:buFont typeface="Corbel" pitchFamily="34" charset="0"/>
              <a:buChar char="•"/>
            </a:pPr>
            <a:r>
              <a:rPr lang="en-US" sz="2000" dirty="0">
                <a:solidFill>
                  <a:srgbClr val="002060"/>
                </a:solidFill>
              </a:rPr>
              <a:t>80% of the allocation will be used for grant assistance.</a:t>
            </a:r>
          </a:p>
          <a:p>
            <a:endParaRPr lang="en-US" sz="2000" dirty="0">
              <a:solidFill>
                <a:srgbClr val="002060"/>
              </a:solidFill>
            </a:endParaRPr>
          </a:p>
          <a:p>
            <a:pPr marL="285750" indent="-285750">
              <a:buFont typeface="Arial" panose="020B0604020202020204" pitchFamily="34" charset="0"/>
              <a:buChar char="•"/>
            </a:pPr>
            <a:r>
              <a:rPr lang="en-US" sz="2000" dirty="0">
                <a:solidFill>
                  <a:srgbClr val="002060"/>
                </a:solidFill>
              </a:rPr>
              <a:t>Federal oversight by the Department of Health and Human Services</a:t>
            </a:r>
          </a:p>
          <a:p>
            <a:pPr lvl="1" indent="-182880">
              <a:lnSpc>
                <a:spcPct val="90000"/>
              </a:lnSpc>
              <a:spcAft>
                <a:spcPts val="600"/>
              </a:spcAft>
              <a:buClr>
                <a:schemeClr val="tx1"/>
              </a:buClr>
              <a:buSzPct val="80000"/>
              <a:buFont typeface="Corbel" pitchFamily="34" charset="0"/>
              <a:buChar char="•"/>
            </a:pPr>
            <a:endParaRPr lang="en-US" dirty="0"/>
          </a:p>
          <a:p>
            <a:pPr indent="-182880">
              <a:lnSpc>
                <a:spcPct val="90000"/>
              </a:lnSpc>
              <a:spcAft>
                <a:spcPts val="600"/>
              </a:spcAft>
              <a:buClr>
                <a:schemeClr val="tx1"/>
              </a:buClr>
              <a:buSzPct val="80000"/>
              <a:buFont typeface="Corbel" pitchFamily="34" charset="0"/>
              <a:buChar char="•"/>
            </a:pPr>
            <a:endParaRPr lang="en-US" dirty="0"/>
          </a:p>
        </p:txBody>
      </p:sp>
      <p:graphicFrame>
        <p:nvGraphicFramePr>
          <p:cNvPr id="6" name="Chart 5">
            <a:extLst>
              <a:ext uri="{FF2B5EF4-FFF2-40B4-BE49-F238E27FC236}">
                <a16:creationId xmlns:a16="http://schemas.microsoft.com/office/drawing/2014/main" id="{6DACC3A6-3B64-4ABE-AC62-90EA3F6B13F1}"/>
              </a:ext>
            </a:extLst>
          </p:cNvPr>
          <p:cNvGraphicFramePr/>
          <p:nvPr>
            <p:extLst>
              <p:ext uri="{D42A27DB-BD31-4B8C-83A1-F6EECF244321}">
                <p14:modId xmlns:p14="http://schemas.microsoft.com/office/powerpoint/2010/main" val="168177482"/>
              </p:ext>
            </p:extLst>
          </p:nvPr>
        </p:nvGraphicFramePr>
        <p:xfrm>
          <a:off x="7185334" y="2879313"/>
          <a:ext cx="5657850" cy="34799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77769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ECB23-7BE4-4A39-954D-9844380CCB20}"/>
              </a:ext>
            </a:extLst>
          </p:cNvPr>
          <p:cNvSpPr>
            <a:spLocks noGrp="1"/>
          </p:cNvSpPr>
          <p:nvPr>
            <p:ph type="title"/>
          </p:nvPr>
        </p:nvSpPr>
        <p:spPr/>
        <p:txBody>
          <a:bodyPr/>
          <a:lstStyle/>
          <a:p>
            <a:r>
              <a:rPr lang="en-US" b="1" dirty="0">
                <a:solidFill>
                  <a:srgbClr val="002060"/>
                </a:solidFill>
              </a:rPr>
              <a:t>LIHWAP: Overview</a:t>
            </a:r>
          </a:p>
        </p:txBody>
      </p:sp>
      <p:sp>
        <p:nvSpPr>
          <p:cNvPr id="3" name="TextBox 2">
            <a:extLst>
              <a:ext uri="{FF2B5EF4-FFF2-40B4-BE49-F238E27FC236}">
                <a16:creationId xmlns:a16="http://schemas.microsoft.com/office/drawing/2014/main" id="{7C3E92AD-B080-4884-AB0C-2E895DAC9EBC}"/>
              </a:ext>
            </a:extLst>
          </p:cNvPr>
          <p:cNvSpPr txBox="1"/>
          <p:nvPr/>
        </p:nvSpPr>
        <p:spPr>
          <a:xfrm>
            <a:off x="1173480" y="1866435"/>
            <a:ext cx="10069551" cy="3200876"/>
          </a:xfrm>
          <a:prstGeom prst="rect">
            <a:avLst/>
          </a:prstGeom>
          <a:noFill/>
        </p:spPr>
        <p:txBody>
          <a:bodyPr wrap="square" rtlCol="0">
            <a:spAutoFit/>
          </a:bodyPr>
          <a:lstStyle/>
          <a:p>
            <a:pPr lvl="1"/>
            <a:endParaRPr lang="en-US" sz="1200" dirty="0">
              <a:solidFill>
                <a:srgbClr val="002060"/>
              </a:solidFill>
            </a:endParaRPr>
          </a:p>
          <a:p>
            <a:pPr marL="285750" indent="-285750">
              <a:buFont typeface="Arial" panose="020B0604020202020204" pitchFamily="34" charset="0"/>
              <a:buChar char="•"/>
            </a:pPr>
            <a:r>
              <a:rPr lang="en-US" sz="2400" b="1" dirty="0">
                <a:solidFill>
                  <a:srgbClr val="C00000"/>
                </a:solidFill>
              </a:rPr>
              <a:t>Opens January 4, 2022</a:t>
            </a:r>
          </a:p>
          <a:p>
            <a:endParaRPr lang="en-US" sz="1200" dirty="0">
              <a:solidFill>
                <a:srgbClr val="002060"/>
              </a:solidFill>
            </a:endParaRPr>
          </a:p>
          <a:p>
            <a:pPr marL="285750" indent="-285750">
              <a:buFont typeface="Arial" panose="020B0604020202020204" pitchFamily="34" charset="0"/>
              <a:buChar char="•"/>
            </a:pPr>
            <a:r>
              <a:rPr lang="en-US" sz="2400" dirty="0">
                <a:solidFill>
                  <a:srgbClr val="002060"/>
                </a:solidFill>
              </a:rPr>
              <a:t>Apply at local County Assistance Office or through Compass </a:t>
            </a:r>
          </a:p>
          <a:p>
            <a:endParaRPr lang="en-US" sz="1200" dirty="0">
              <a:solidFill>
                <a:srgbClr val="002060"/>
              </a:solidFill>
            </a:endParaRPr>
          </a:p>
          <a:p>
            <a:pPr marL="285750" indent="-285750">
              <a:buFont typeface="Arial" panose="020B0604020202020204" pitchFamily="34" charset="0"/>
              <a:buChar char="•"/>
            </a:pPr>
            <a:r>
              <a:rPr lang="en-US" sz="2400" dirty="0">
                <a:solidFill>
                  <a:srgbClr val="002060"/>
                </a:solidFill>
              </a:rPr>
              <a:t>Program Goal: </a:t>
            </a:r>
            <a:r>
              <a:rPr lang="en-US" sz="2400" b="1" dirty="0">
                <a:solidFill>
                  <a:srgbClr val="C00000"/>
                </a:solidFill>
              </a:rPr>
              <a:t>Reconnect Service and Prevent Termination</a:t>
            </a:r>
          </a:p>
          <a:p>
            <a:endParaRPr lang="en-US" sz="600" b="1" dirty="0">
              <a:solidFill>
                <a:srgbClr val="C00000"/>
              </a:solidFill>
            </a:endParaRPr>
          </a:p>
          <a:p>
            <a:pPr marL="742950" lvl="1" indent="-182880">
              <a:lnSpc>
                <a:spcPct val="90000"/>
              </a:lnSpc>
              <a:spcAft>
                <a:spcPts val="600"/>
              </a:spcAft>
              <a:buClr>
                <a:schemeClr val="tx1"/>
              </a:buClr>
              <a:buSzPct val="80000"/>
              <a:buFont typeface="Corbel" pitchFamily="34" charset="0"/>
              <a:buChar char="•"/>
            </a:pPr>
            <a:r>
              <a:rPr lang="en-US" sz="2000" i="1" dirty="0">
                <a:solidFill>
                  <a:srgbClr val="002060"/>
                </a:solidFill>
              </a:rPr>
              <a:t>This is a CRISIS program, not an affordability program!</a:t>
            </a:r>
          </a:p>
          <a:p>
            <a:pPr marL="742950" lvl="1" indent="-182880">
              <a:lnSpc>
                <a:spcPct val="90000"/>
              </a:lnSpc>
              <a:spcAft>
                <a:spcPts val="600"/>
              </a:spcAft>
              <a:buClr>
                <a:schemeClr val="tx1"/>
              </a:buClr>
              <a:buSzPct val="80000"/>
              <a:buFont typeface="Corbel" pitchFamily="34" charset="0"/>
              <a:buChar char="•"/>
            </a:pPr>
            <a:r>
              <a:rPr lang="en-US" sz="2000" dirty="0">
                <a:solidFill>
                  <a:srgbClr val="002060"/>
                </a:solidFill>
              </a:rPr>
              <a:t>Additional programming being considered as part of federal spending packages to address long-term affordability</a:t>
            </a:r>
            <a:endParaRPr lang="en-US" sz="2400" dirty="0">
              <a:solidFill>
                <a:srgbClr val="002060"/>
              </a:solidFill>
            </a:endParaRPr>
          </a:p>
          <a:p>
            <a:endParaRPr lang="en-US" sz="2400" dirty="0"/>
          </a:p>
        </p:txBody>
      </p:sp>
    </p:spTree>
    <p:extLst>
      <p:ext uri="{BB962C8B-B14F-4D97-AF65-F5344CB8AC3E}">
        <p14:creationId xmlns:p14="http://schemas.microsoft.com/office/powerpoint/2010/main" val="3049177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ECB23-7BE4-4A39-954D-9844380CCB20}"/>
              </a:ext>
            </a:extLst>
          </p:cNvPr>
          <p:cNvSpPr>
            <a:spLocks noGrp="1"/>
          </p:cNvSpPr>
          <p:nvPr>
            <p:ph type="title"/>
          </p:nvPr>
        </p:nvSpPr>
        <p:spPr/>
        <p:txBody>
          <a:bodyPr/>
          <a:lstStyle/>
          <a:p>
            <a:r>
              <a:rPr lang="en-US" b="1" dirty="0">
                <a:solidFill>
                  <a:srgbClr val="002060"/>
                </a:solidFill>
              </a:rPr>
              <a:t>LIHWAP: Initial Development</a:t>
            </a:r>
          </a:p>
        </p:txBody>
      </p:sp>
      <p:sp>
        <p:nvSpPr>
          <p:cNvPr id="3" name="TextBox 2">
            <a:extLst>
              <a:ext uri="{FF2B5EF4-FFF2-40B4-BE49-F238E27FC236}">
                <a16:creationId xmlns:a16="http://schemas.microsoft.com/office/drawing/2014/main" id="{7C3E92AD-B080-4884-AB0C-2E895DAC9EBC}"/>
              </a:ext>
            </a:extLst>
          </p:cNvPr>
          <p:cNvSpPr txBox="1"/>
          <p:nvPr/>
        </p:nvSpPr>
        <p:spPr>
          <a:xfrm>
            <a:off x="1173480" y="1965960"/>
            <a:ext cx="10069551"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rPr>
              <a:t>Align with Low Income Home Energy Assistance Program (LIHEAP)</a:t>
            </a:r>
          </a:p>
          <a:p>
            <a:endParaRPr lang="en-US" sz="2400" dirty="0">
              <a:solidFill>
                <a:srgbClr val="002060"/>
              </a:solidFill>
            </a:endParaRPr>
          </a:p>
          <a:p>
            <a:pPr marL="285750" indent="-285750">
              <a:buFont typeface="Arial" panose="020B0604020202020204" pitchFamily="34" charset="0"/>
              <a:buChar char="•"/>
            </a:pPr>
            <a:r>
              <a:rPr lang="en-US" sz="2400" dirty="0">
                <a:solidFill>
                  <a:srgbClr val="002060"/>
                </a:solidFill>
              </a:rPr>
              <a:t>Assess arrearage levels across the state, in consult with the Public Utility Commission and water/wastewater utilities (regulated and unregulated).</a:t>
            </a:r>
          </a:p>
          <a:p>
            <a:endParaRPr lang="en-US" sz="2400" dirty="0">
              <a:solidFill>
                <a:srgbClr val="002060"/>
              </a:solidFill>
            </a:endParaRPr>
          </a:p>
          <a:p>
            <a:pPr marL="285750" indent="-285750">
              <a:buFont typeface="Arial" panose="020B0604020202020204" pitchFamily="34" charset="0"/>
              <a:buChar char="•"/>
            </a:pPr>
            <a:r>
              <a:rPr lang="en-US" sz="2400" dirty="0">
                <a:solidFill>
                  <a:srgbClr val="002060"/>
                </a:solidFill>
              </a:rPr>
              <a:t>Met with stakeholders, including water/wastewater utilities, consumers, and client advocacy groups.</a:t>
            </a:r>
          </a:p>
          <a:p>
            <a:pPr marL="285750" indent="-285750">
              <a:buFont typeface="Arial" panose="020B0604020202020204" pitchFamily="34" charset="0"/>
              <a:buChar char="•"/>
            </a:pPr>
            <a:endParaRPr lang="en-US" sz="2400" dirty="0">
              <a:solidFill>
                <a:srgbClr val="002060"/>
              </a:solidFill>
            </a:endParaRPr>
          </a:p>
          <a:p>
            <a:pPr marL="285750" indent="-285750">
              <a:buFont typeface="Arial" panose="020B0604020202020204" pitchFamily="34" charset="0"/>
              <a:buChar char="•"/>
            </a:pPr>
            <a:r>
              <a:rPr lang="en-US" sz="2400" dirty="0">
                <a:solidFill>
                  <a:srgbClr val="002060"/>
                </a:solidFill>
              </a:rPr>
              <a:t>Coordinated across multiple bureaus, including the Department of Environmental Protection</a:t>
            </a:r>
            <a:endParaRPr lang="en-US" sz="1200" dirty="0">
              <a:solidFill>
                <a:srgbClr val="002060"/>
              </a:solidFill>
            </a:endParaRPr>
          </a:p>
          <a:p>
            <a:endParaRPr lang="en-US" sz="2400" dirty="0"/>
          </a:p>
        </p:txBody>
      </p:sp>
    </p:spTree>
    <p:extLst>
      <p:ext uri="{BB962C8B-B14F-4D97-AF65-F5344CB8AC3E}">
        <p14:creationId xmlns:p14="http://schemas.microsoft.com/office/powerpoint/2010/main" val="1171542331"/>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34CF81C5E78194DAADA7A46BFE140EA" ma:contentTypeVersion="8" ma:contentTypeDescription="Create a new document." ma:contentTypeScope="" ma:versionID="48e448a9f698c5eeced072782ca97d2a">
  <xsd:schema xmlns:xsd="http://www.w3.org/2001/XMLSchema" xmlns:xs="http://www.w3.org/2001/XMLSchema" xmlns:p="http://schemas.microsoft.com/office/2006/metadata/properties" xmlns:ns2="f66b2ad4-5fff-4dbc-8de8-6f68fcd7cbaf" xmlns:ns3="14ce1403-d6a9-421e-91a9-c43f38ddf313" targetNamespace="http://schemas.microsoft.com/office/2006/metadata/properties" ma:root="true" ma:fieldsID="3bbb7d75e7ee113fd2b3e5797077edd8" ns2:_="" ns3:_="">
    <xsd:import namespace="f66b2ad4-5fff-4dbc-8de8-6f68fcd7cbaf"/>
    <xsd:import namespace="14ce1403-d6a9-421e-91a9-c43f38ddf31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6b2ad4-5fff-4dbc-8de8-6f68fcd7cb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4ce1403-d6a9-421e-91a9-c43f38ddf31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D7037DB-7E70-410E-98AE-525A8ABDC992}">
  <ds:schemaRefs>
    <ds:schemaRef ds:uri="http://schemas.microsoft.com/office/2006/documentManagement/types"/>
    <ds:schemaRef ds:uri="http://schemas.microsoft.com/office/2006/metadata/properties"/>
    <ds:schemaRef ds:uri="http://schemas.microsoft.com/office/infopath/2007/PartnerControls"/>
    <ds:schemaRef ds:uri="http://purl.org/dc/dcmitype/"/>
    <ds:schemaRef ds:uri="f66b2ad4-5fff-4dbc-8de8-6f68fcd7cbaf"/>
    <ds:schemaRef ds:uri="http://purl.org/dc/elements/1.1/"/>
    <ds:schemaRef ds:uri="http://schemas.openxmlformats.org/package/2006/metadata/core-properties"/>
    <ds:schemaRef ds:uri="14ce1403-d6a9-421e-91a9-c43f38ddf313"/>
    <ds:schemaRef ds:uri="http://www.w3.org/XML/1998/namespace"/>
    <ds:schemaRef ds:uri="http://purl.org/dc/terms/"/>
  </ds:schemaRefs>
</ds:datastoreItem>
</file>

<file path=customXml/itemProps2.xml><?xml version="1.0" encoding="utf-8"?>
<ds:datastoreItem xmlns:ds="http://schemas.openxmlformats.org/officeDocument/2006/customXml" ds:itemID="{5B20CFAC-DF28-4316-B9B2-AD867B8B81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6b2ad4-5fff-4dbc-8de8-6f68fcd7cbaf"/>
    <ds:schemaRef ds:uri="14ce1403-d6a9-421e-91a9-c43f38ddf3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FE71AC-CF34-4349-9451-FB28908D03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3069</Words>
  <Application>Microsoft Office PowerPoint</Application>
  <PresentationFormat>Widescreen</PresentationFormat>
  <Paragraphs>388</Paragraphs>
  <Slides>37</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Calibri</vt:lpstr>
      <vt:lpstr>Corbel</vt:lpstr>
      <vt:lpstr>Helvetica</vt:lpstr>
      <vt:lpstr>Microsoft Tai Le</vt:lpstr>
      <vt:lpstr>Wingdings</vt:lpstr>
      <vt:lpstr>Wingdings 2</vt:lpstr>
      <vt:lpstr>Basis</vt:lpstr>
      <vt:lpstr>    The Low Income Household Water Assistance Program (LIHWAP)  A Primer for Utility Providers</vt:lpstr>
      <vt:lpstr>About PULP:</vt:lpstr>
      <vt:lpstr>The Importance of Utility Access</vt:lpstr>
      <vt:lpstr>Utility Unaffordability During COVID-19</vt:lpstr>
      <vt:lpstr>Water / WW Affordability</vt:lpstr>
      <vt:lpstr>PowerPoint Presentation</vt:lpstr>
      <vt:lpstr>LIHWAP: Overview</vt:lpstr>
      <vt:lpstr>LIHWAP: Overview</vt:lpstr>
      <vt:lpstr>LIHWAP: Initial Development</vt:lpstr>
      <vt:lpstr>LIHWAP: Initial Development</vt:lpstr>
      <vt:lpstr>LIHWAP: Benefits </vt:lpstr>
      <vt:lpstr>LIHWAP: Eligibility</vt:lpstr>
      <vt:lpstr>LIHWAP: Eligibility</vt:lpstr>
      <vt:lpstr>LIHWAP: Eligibility</vt:lpstr>
      <vt:lpstr>LIHWAP: Eligibility </vt:lpstr>
      <vt:lpstr>LIHWAP: Eligibility </vt:lpstr>
      <vt:lpstr>LIHWAP: Eligibility </vt:lpstr>
      <vt:lpstr>LIHWAP: Application Process</vt:lpstr>
      <vt:lpstr>LIHWAP: Vendor Agreements</vt:lpstr>
      <vt:lpstr>LIHWAP: Vendor Agreements</vt:lpstr>
      <vt:lpstr>LIHWAP: Vendor Payments</vt:lpstr>
      <vt:lpstr>Outreach and Training</vt:lpstr>
      <vt:lpstr>LIHWAP Appeals</vt:lpstr>
      <vt:lpstr>Other Available Utility Assistance Programs</vt:lpstr>
      <vt:lpstr>Emergency Rental [&amp; Utility] Assistance</vt:lpstr>
      <vt:lpstr>Homeowner Assistance Fund</vt:lpstr>
      <vt:lpstr>LIHEAP: 2021/2022 Program Year</vt:lpstr>
      <vt:lpstr>Weatherization Assistance Program </vt:lpstr>
      <vt:lpstr>Clean and Tune Pilot Program</vt:lpstr>
      <vt:lpstr>Customer Assistance Programs</vt:lpstr>
      <vt:lpstr>Hardship Fund Programs</vt:lpstr>
      <vt:lpstr>Low Income Usage Reduction Program</vt:lpstr>
      <vt:lpstr>Resources</vt:lpstr>
      <vt:lpstr>Helpful Resources</vt:lpstr>
      <vt:lpstr>Helpful Resources</vt:lpstr>
      <vt:lpstr>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Utility Accessibility  During and Post-Pandemic</dc:title>
  <dc:creator/>
  <cp:lastModifiedBy/>
  <cp:revision>18</cp:revision>
  <dcterms:created xsi:type="dcterms:W3CDTF">2021-07-27T20:12:16Z</dcterms:created>
  <dcterms:modified xsi:type="dcterms:W3CDTF">2021-11-15T14:59:01Z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0x010100434CF81C5E78194DAADA7A46BFE140EA</vt:lpwstr>
  </property>
</Properties>
</file>