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2.xml" ContentType="application/vnd.openxmlformats-officedocument.presentationml.comments+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2"/>
  </p:notesMasterIdLst>
  <p:sldIdLst>
    <p:sldId id="256" r:id="rId5"/>
    <p:sldId id="257" r:id="rId6"/>
    <p:sldId id="273" r:id="rId7"/>
    <p:sldId id="260" r:id="rId8"/>
    <p:sldId id="259" r:id="rId9"/>
    <p:sldId id="324" r:id="rId10"/>
    <p:sldId id="323" r:id="rId11"/>
    <p:sldId id="325" r:id="rId12"/>
    <p:sldId id="296" r:id="rId13"/>
    <p:sldId id="297" r:id="rId14"/>
    <p:sldId id="298" r:id="rId15"/>
    <p:sldId id="290" r:id="rId16"/>
    <p:sldId id="288" r:id="rId17"/>
    <p:sldId id="326" r:id="rId18"/>
    <p:sldId id="299" r:id="rId19"/>
    <p:sldId id="302" r:id="rId20"/>
    <p:sldId id="303" r:id="rId21"/>
    <p:sldId id="304" r:id="rId22"/>
    <p:sldId id="291" r:id="rId23"/>
    <p:sldId id="286" r:id="rId24"/>
    <p:sldId id="327" r:id="rId25"/>
    <p:sldId id="328" r:id="rId26"/>
    <p:sldId id="292" r:id="rId27"/>
    <p:sldId id="289" r:id="rId28"/>
    <p:sldId id="306" r:id="rId29"/>
    <p:sldId id="329" r:id="rId30"/>
    <p:sldId id="293" r:id="rId31"/>
    <p:sldId id="317" r:id="rId32"/>
    <p:sldId id="287" r:id="rId33"/>
    <p:sldId id="307" r:id="rId34"/>
    <p:sldId id="310" r:id="rId35"/>
    <p:sldId id="308" r:id="rId36"/>
    <p:sldId id="316" r:id="rId37"/>
    <p:sldId id="318" r:id="rId38"/>
    <p:sldId id="294" r:id="rId39"/>
    <p:sldId id="295" r:id="rId40"/>
    <p:sldId id="312" r:id="rId41"/>
    <p:sldId id="311" r:id="rId42"/>
    <p:sldId id="331" r:id="rId43"/>
    <p:sldId id="330" r:id="rId44"/>
    <p:sldId id="314" r:id="rId45"/>
    <p:sldId id="315" r:id="rId46"/>
    <p:sldId id="265" r:id="rId47"/>
    <p:sldId id="321" r:id="rId48"/>
    <p:sldId id="322" r:id="rId49"/>
    <p:sldId id="332" r:id="rId50"/>
    <p:sldId id="26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Gottesfeld" initials="LG" lastIdx="3" clrIdx="0">
    <p:extLst>
      <p:ext uri="{19B8F6BF-5375-455C-9EA6-DF929625EA0E}">
        <p15:presenceInfo xmlns:p15="http://schemas.microsoft.com/office/powerpoint/2012/main" userId="S::LGottesfeld@clsphila.org::b7eed96b-30eb-43c5-b7f1-f339de954e06" providerId="AD"/>
      </p:ext>
    </p:extLst>
  </p:cmAuthor>
  <p:cmAuthor id="2" name="Elizabeth Marx" initials="EM" lastIdx="1" clrIdx="1">
    <p:extLst>
      <p:ext uri="{19B8F6BF-5375-455C-9EA6-DF929625EA0E}">
        <p15:presenceInfo xmlns:p15="http://schemas.microsoft.com/office/powerpoint/2012/main" userId="S::emarx@pautilitylawproject.org::5deb7951-f9d2-49ca-b591-fb00808ebd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6231" autoAdjust="0"/>
  </p:normalViewPr>
  <p:slideViewPr>
    <p:cSldViewPr snapToGrid="0">
      <p:cViewPr varScale="1">
        <p:scale>
          <a:sx n="57" d="100"/>
          <a:sy n="57" d="100"/>
        </p:scale>
        <p:origin x="10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3T10:26:55.165" idx="1">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3T10:43:36.756" idx="2">
    <p:pos x="10" y="10"/>
    <p:text>This slide seems a bit redundant to me but I did not delete because maybe you wanted it here for a reason.</p:text>
    <p:extLst>
      <p:ext uri="{C676402C-5697-4E1C-873F-D02D1690AC5C}">
        <p15:threadingInfo xmlns:p15="http://schemas.microsoft.com/office/powerpoint/2012/main" timeZoneBias="240"/>
      </p:ext>
    </p:extLst>
  </p:cm>
  <p:cm authorId="2" dt="2021-09-24T16:53:09.386" idx="1">
    <p:pos x="10" y="106"/>
    <p:text>I left it in - I think it was in here to kind of sum up eligibility.  It is more geared to clients and community members who will be at the Oct 15 webinar, but still good b/c we'll have some non-utility folks at this webinar.  I am always surprised at the number of people who don't realize you have to reapply for LIHEAP every year.</p:text>
    <p:extLst>
      <p:ext uri="{C676402C-5697-4E1C-873F-D02D1690AC5C}">
        <p15:threadingInfo xmlns:p15="http://schemas.microsoft.com/office/powerpoint/2012/main" timeZoneBias="240">
          <p15:parentCm authorId="1" idx="2"/>
        </p15:threadingInfo>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1" Type="http://schemas.openxmlformats.org/officeDocument/2006/relationships/hyperlink" Target="https://www.compass.state.pa.u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1" Type="http://schemas.openxmlformats.org/officeDocument/2006/relationships/hyperlink" Target="https://www.compass.state.pa.us/" TargetMode="External"/></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E9168-CE68-4591-A9D2-F745326F6D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4CC6A4-AE0C-4976-9BD0-FB6C18B87514}">
      <dgm:prSet/>
      <dgm:spPr/>
      <dgm:t>
        <a:bodyPr/>
        <a:lstStyle/>
        <a:p>
          <a:r>
            <a:rPr lang="en-US" dirty="0"/>
            <a:t>Federally funded program administered by the Pennsylvania Department of Human Services (DHS).  </a:t>
          </a:r>
        </a:p>
      </dgm:t>
    </dgm:pt>
    <dgm:pt modelId="{4B2DFF3F-189A-4F59-9609-3E48857C8FDA}" type="parTrans" cxnId="{F4CF3C19-3A10-41CB-8546-8D1496729D29}">
      <dgm:prSet/>
      <dgm:spPr/>
      <dgm:t>
        <a:bodyPr/>
        <a:lstStyle/>
        <a:p>
          <a:endParaRPr lang="en-US"/>
        </a:p>
      </dgm:t>
    </dgm:pt>
    <dgm:pt modelId="{9F8EC756-F702-4310-84A0-0821527F3AA5}" type="sibTrans" cxnId="{F4CF3C19-3A10-41CB-8546-8D1496729D29}">
      <dgm:prSet/>
      <dgm:spPr/>
      <dgm:t>
        <a:bodyPr/>
        <a:lstStyle/>
        <a:p>
          <a:endParaRPr lang="en-US"/>
        </a:p>
      </dgm:t>
    </dgm:pt>
    <dgm:pt modelId="{EF7AF039-068C-467A-83F1-B51C5FC34E50}">
      <dgm:prSet/>
      <dgm:spPr/>
      <dgm:t>
        <a:bodyPr/>
        <a:lstStyle/>
        <a:p>
          <a:r>
            <a:rPr lang="en-US" dirty="0"/>
            <a:t>Assists low income customers to pay for home heat or heat related service.</a:t>
          </a:r>
        </a:p>
      </dgm:t>
    </dgm:pt>
    <dgm:pt modelId="{7EC29971-8B3F-4C61-924E-4F5EF59C4926}" type="parTrans" cxnId="{8FAA2FD4-630A-4B11-B040-BFC97EA80E19}">
      <dgm:prSet/>
      <dgm:spPr/>
      <dgm:t>
        <a:bodyPr/>
        <a:lstStyle/>
        <a:p>
          <a:endParaRPr lang="en-US"/>
        </a:p>
      </dgm:t>
    </dgm:pt>
    <dgm:pt modelId="{FCFB6725-E13F-4B90-BA6B-AAC2A47DB563}" type="sibTrans" cxnId="{8FAA2FD4-630A-4B11-B040-BFC97EA80E19}">
      <dgm:prSet/>
      <dgm:spPr/>
      <dgm:t>
        <a:bodyPr/>
        <a:lstStyle/>
        <a:p>
          <a:endParaRPr lang="en-US"/>
        </a:p>
      </dgm:t>
    </dgm:pt>
    <dgm:pt modelId="{35A45ADC-3BB2-4C78-95C5-5CCB896A9289}" type="pres">
      <dgm:prSet presAssocID="{2AEE9168-CE68-4591-A9D2-F745326F6D5F}" presName="root" presStyleCnt="0">
        <dgm:presLayoutVars>
          <dgm:dir/>
          <dgm:resizeHandles val="exact"/>
        </dgm:presLayoutVars>
      </dgm:prSet>
      <dgm:spPr/>
    </dgm:pt>
    <dgm:pt modelId="{D90371A6-D2F4-48E0-ACF4-C2FDBF427826}" type="pres">
      <dgm:prSet presAssocID="{D94CC6A4-AE0C-4976-9BD0-FB6C18B87514}" presName="compNode" presStyleCnt="0"/>
      <dgm:spPr/>
    </dgm:pt>
    <dgm:pt modelId="{2277A9BA-48B3-414E-9F3B-38060C942FCF}" type="pres">
      <dgm:prSet presAssocID="{D94CC6A4-AE0C-4976-9BD0-FB6C18B87514}" presName="bgRect" presStyleLbl="bgShp" presStyleIdx="0" presStyleCnt="2"/>
      <dgm:spPr/>
    </dgm:pt>
    <dgm:pt modelId="{E68815E6-30E3-41E0-9C1D-438F9727AAB9}" type="pres">
      <dgm:prSet presAssocID="{D94CC6A4-AE0C-4976-9BD0-FB6C18B8751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B81E4A5-034E-42E9-A294-624C4C804598}" type="pres">
      <dgm:prSet presAssocID="{D94CC6A4-AE0C-4976-9BD0-FB6C18B87514}" presName="spaceRect" presStyleCnt="0"/>
      <dgm:spPr/>
    </dgm:pt>
    <dgm:pt modelId="{E21C68B0-2051-4438-AAE4-341FA26F5CA3}" type="pres">
      <dgm:prSet presAssocID="{D94CC6A4-AE0C-4976-9BD0-FB6C18B87514}" presName="parTx" presStyleLbl="revTx" presStyleIdx="0" presStyleCnt="2" custScaleX="111809">
        <dgm:presLayoutVars>
          <dgm:chMax val="0"/>
          <dgm:chPref val="0"/>
        </dgm:presLayoutVars>
      </dgm:prSet>
      <dgm:spPr/>
    </dgm:pt>
    <dgm:pt modelId="{99E9FF9C-33A9-4C27-B0ED-18D8EC3AB0DD}" type="pres">
      <dgm:prSet presAssocID="{9F8EC756-F702-4310-84A0-0821527F3AA5}" presName="sibTrans" presStyleCnt="0"/>
      <dgm:spPr/>
    </dgm:pt>
    <dgm:pt modelId="{7201A739-776F-4483-8814-81AE1530E4A2}" type="pres">
      <dgm:prSet presAssocID="{EF7AF039-068C-467A-83F1-B51C5FC34E50}" presName="compNode" presStyleCnt="0"/>
      <dgm:spPr/>
    </dgm:pt>
    <dgm:pt modelId="{EC250DC1-40DD-44CF-B514-F911F77FEED5}" type="pres">
      <dgm:prSet presAssocID="{EF7AF039-068C-467A-83F1-B51C5FC34E50}" presName="bgRect" presStyleLbl="bgShp" presStyleIdx="1" presStyleCnt="2"/>
      <dgm:spPr/>
    </dgm:pt>
    <dgm:pt modelId="{AE828ABC-2127-4E75-AF6D-55B9D87F8686}" type="pres">
      <dgm:prSet presAssocID="{EF7AF039-068C-467A-83F1-B51C5FC34E5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B0A6011D-2DDF-426D-9BBE-62E0158FFDF4}" type="pres">
      <dgm:prSet presAssocID="{EF7AF039-068C-467A-83F1-B51C5FC34E50}" presName="spaceRect" presStyleCnt="0"/>
      <dgm:spPr/>
    </dgm:pt>
    <dgm:pt modelId="{3066B9DA-35C5-4207-9ABE-90A583491715}" type="pres">
      <dgm:prSet presAssocID="{EF7AF039-068C-467A-83F1-B51C5FC34E50}" presName="parTx" presStyleLbl="revTx" presStyleIdx="1" presStyleCnt="2" custScaleX="109431">
        <dgm:presLayoutVars>
          <dgm:chMax val="0"/>
          <dgm:chPref val="0"/>
        </dgm:presLayoutVars>
      </dgm:prSet>
      <dgm:spPr/>
    </dgm:pt>
  </dgm:ptLst>
  <dgm:cxnLst>
    <dgm:cxn modelId="{F4CF3C19-3A10-41CB-8546-8D1496729D29}" srcId="{2AEE9168-CE68-4591-A9D2-F745326F6D5F}" destId="{D94CC6A4-AE0C-4976-9BD0-FB6C18B87514}" srcOrd="0" destOrd="0" parTransId="{4B2DFF3F-189A-4F59-9609-3E48857C8FDA}" sibTransId="{9F8EC756-F702-4310-84A0-0821527F3AA5}"/>
    <dgm:cxn modelId="{CFFC127C-29F4-4E04-8C02-50024B9A1A08}" type="presOf" srcId="{D94CC6A4-AE0C-4976-9BD0-FB6C18B87514}" destId="{E21C68B0-2051-4438-AAE4-341FA26F5CA3}" srcOrd="0" destOrd="0" presId="urn:microsoft.com/office/officeart/2018/2/layout/IconVerticalSolidList"/>
    <dgm:cxn modelId="{8C6DFEB9-3DA0-4BB2-8316-53433647EA29}" type="presOf" srcId="{EF7AF039-068C-467A-83F1-B51C5FC34E50}" destId="{3066B9DA-35C5-4207-9ABE-90A583491715}" srcOrd="0" destOrd="0" presId="urn:microsoft.com/office/officeart/2018/2/layout/IconVerticalSolidList"/>
    <dgm:cxn modelId="{8FAA2FD4-630A-4B11-B040-BFC97EA80E19}" srcId="{2AEE9168-CE68-4591-A9D2-F745326F6D5F}" destId="{EF7AF039-068C-467A-83F1-B51C5FC34E50}" srcOrd="1" destOrd="0" parTransId="{7EC29971-8B3F-4C61-924E-4F5EF59C4926}" sibTransId="{FCFB6725-E13F-4B90-BA6B-AAC2A47DB563}"/>
    <dgm:cxn modelId="{F0733FE7-FD13-4D69-8308-828F29251E98}" type="presOf" srcId="{2AEE9168-CE68-4591-A9D2-F745326F6D5F}" destId="{35A45ADC-3BB2-4C78-95C5-5CCB896A9289}" srcOrd="0" destOrd="0" presId="urn:microsoft.com/office/officeart/2018/2/layout/IconVerticalSolidList"/>
    <dgm:cxn modelId="{B70A3A68-427C-4D42-9356-6898557FB70A}" type="presParOf" srcId="{35A45ADC-3BB2-4C78-95C5-5CCB896A9289}" destId="{D90371A6-D2F4-48E0-ACF4-C2FDBF427826}" srcOrd="0" destOrd="0" presId="urn:microsoft.com/office/officeart/2018/2/layout/IconVerticalSolidList"/>
    <dgm:cxn modelId="{7002AE5A-5B5D-4C10-ABB5-3BA2F6E3E92C}" type="presParOf" srcId="{D90371A6-D2F4-48E0-ACF4-C2FDBF427826}" destId="{2277A9BA-48B3-414E-9F3B-38060C942FCF}" srcOrd="0" destOrd="0" presId="urn:microsoft.com/office/officeart/2018/2/layout/IconVerticalSolidList"/>
    <dgm:cxn modelId="{D3E398C7-7A41-4CA0-8167-2EB26CAB5CA7}" type="presParOf" srcId="{D90371A6-D2F4-48E0-ACF4-C2FDBF427826}" destId="{E68815E6-30E3-41E0-9C1D-438F9727AAB9}" srcOrd="1" destOrd="0" presId="urn:microsoft.com/office/officeart/2018/2/layout/IconVerticalSolidList"/>
    <dgm:cxn modelId="{DB0A9264-7FB9-4B82-97D3-3CEA036D5924}" type="presParOf" srcId="{D90371A6-D2F4-48E0-ACF4-C2FDBF427826}" destId="{1B81E4A5-034E-42E9-A294-624C4C804598}" srcOrd="2" destOrd="0" presId="urn:microsoft.com/office/officeart/2018/2/layout/IconVerticalSolidList"/>
    <dgm:cxn modelId="{52E0E507-7DD1-4E5A-92B3-6B12DE0A2F2A}" type="presParOf" srcId="{D90371A6-D2F4-48E0-ACF4-C2FDBF427826}" destId="{E21C68B0-2051-4438-AAE4-341FA26F5CA3}" srcOrd="3" destOrd="0" presId="urn:microsoft.com/office/officeart/2018/2/layout/IconVerticalSolidList"/>
    <dgm:cxn modelId="{50F5F495-A9E9-4D2E-8437-8E1919DBD6F3}" type="presParOf" srcId="{35A45ADC-3BB2-4C78-95C5-5CCB896A9289}" destId="{99E9FF9C-33A9-4C27-B0ED-18D8EC3AB0DD}" srcOrd="1" destOrd="0" presId="urn:microsoft.com/office/officeart/2018/2/layout/IconVerticalSolidList"/>
    <dgm:cxn modelId="{457C3B3D-98A2-49A5-8801-8E0B7FBA224D}" type="presParOf" srcId="{35A45ADC-3BB2-4C78-95C5-5CCB896A9289}" destId="{7201A739-776F-4483-8814-81AE1530E4A2}" srcOrd="2" destOrd="0" presId="urn:microsoft.com/office/officeart/2018/2/layout/IconVerticalSolidList"/>
    <dgm:cxn modelId="{3CDAEB07-0D4F-43F2-AF58-AD2443F81085}" type="presParOf" srcId="{7201A739-776F-4483-8814-81AE1530E4A2}" destId="{EC250DC1-40DD-44CF-B514-F911F77FEED5}" srcOrd="0" destOrd="0" presId="urn:microsoft.com/office/officeart/2018/2/layout/IconVerticalSolidList"/>
    <dgm:cxn modelId="{347F6149-18D2-42DC-9DAD-881D708CF622}" type="presParOf" srcId="{7201A739-776F-4483-8814-81AE1530E4A2}" destId="{AE828ABC-2127-4E75-AF6D-55B9D87F8686}" srcOrd="1" destOrd="0" presId="urn:microsoft.com/office/officeart/2018/2/layout/IconVerticalSolidList"/>
    <dgm:cxn modelId="{18D20450-58C7-4EE3-8062-40809EC330D9}" type="presParOf" srcId="{7201A739-776F-4483-8814-81AE1530E4A2}" destId="{B0A6011D-2DDF-426D-9BBE-62E0158FFDF4}" srcOrd="2" destOrd="0" presId="urn:microsoft.com/office/officeart/2018/2/layout/IconVerticalSolidList"/>
    <dgm:cxn modelId="{96B08AD2-5935-4878-B2F6-6081EF40D421}" type="presParOf" srcId="{7201A739-776F-4483-8814-81AE1530E4A2}" destId="{3066B9DA-35C5-4207-9ABE-90A5834917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0FA11-7922-45D9-B7F6-902BDE693863}"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87258ABD-51AD-4F35-AE74-F69701872BDD}">
      <dgm:prSet/>
      <dgm:spPr/>
      <dgm:t>
        <a:bodyPr/>
        <a:lstStyle/>
        <a:p>
          <a:r>
            <a:rPr lang="en-US" dirty="0"/>
            <a:t>Pre-season Supplemental and Crisis Grants</a:t>
          </a:r>
        </a:p>
      </dgm:t>
    </dgm:pt>
    <dgm:pt modelId="{F6F11521-D593-4459-AD8F-4B8CA649D8F4}" type="parTrans" cxnId="{147EF648-13D6-4D31-A06E-2ED9898C1FDF}">
      <dgm:prSet/>
      <dgm:spPr/>
      <dgm:t>
        <a:bodyPr/>
        <a:lstStyle/>
        <a:p>
          <a:endParaRPr lang="en-US"/>
        </a:p>
      </dgm:t>
    </dgm:pt>
    <dgm:pt modelId="{9A85E2DE-8B49-4377-886C-74B8D0D02347}" type="sibTrans" cxnId="{147EF648-13D6-4D31-A06E-2ED9898C1FDF}">
      <dgm:prSet/>
      <dgm:spPr/>
      <dgm:t>
        <a:bodyPr/>
        <a:lstStyle/>
        <a:p>
          <a:endParaRPr lang="en-US"/>
        </a:p>
      </dgm:t>
    </dgm:pt>
    <dgm:pt modelId="{5DEF7C0D-A268-4968-906B-502B0E712BF0}">
      <dgm:prSet custT="1"/>
      <dgm:spPr/>
      <dgm:t>
        <a:bodyPr/>
        <a:lstStyle/>
        <a:p>
          <a:r>
            <a:rPr lang="en-US" sz="2800" dirty="0"/>
            <a:t>Extended LIHEAP Season</a:t>
          </a:r>
        </a:p>
        <a:p>
          <a:r>
            <a:rPr lang="en-US" sz="1800" b="1" i="1" dirty="0"/>
            <a:t>October 18, 2021 through May 6, 2022</a:t>
          </a:r>
        </a:p>
      </dgm:t>
    </dgm:pt>
    <dgm:pt modelId="{20E52F28-D80A-42FF-8FB3-DD80D40C7FAF}" type="parTrans" cxnId="{77B7D0CF-4027-4022-BF74-C2B5D490FFA7}">
      <dgm:prSet/>
      <dgm:spPr/>
      <dgm:t>
        <a:bodyPr/>
        <a:lstStyle/>
        <a:p>
          <a:endParaRPr lang="en-US"/>
        </a:p>
      </dgm:t>
    </dgm:pt>
    <dgm:pt modelId="{D69BC5DB-0DB1-4146-97CE-497A6B6B687E}" type="sibTrans" cxnId="{77B7D0CF-4027-4022-BF74-C2B5D490FFA7}">
      <dgm:prSet/>
      <dgm:spPr/>
      <dgm:t>
        <a:bodyPr/>
        <a:lstStyle/>
        <a:p>
          <a:endParaRPr lang="en-US"/>
        </a:p>
      </dgm:t>
    </dgm:pt>
    <dgm:pt modelId="{94D6F053-9DB6-47F3-92DA-DD6EE32A21EB}">
      <dgm:prSet/>
      <dgm:spPr/>
      <dgm:t>
        <a:bodyPr/>
        <a:lstStyle/>
        <a:p>
          <a:r>
            <a:rPr lang="en-US" dirty="0"/>
            <a:t>Increased Grant Amounts</a:t>
          </a:r>
        </a:p>
      </dgm:t>
    </dgm:pt>
    <dgm:pt modelId="{54544781-1D0E-4029-9D09-7D252001FF3F}" type="parTrans" cxnId="{F9E18E22-62CA-4250-A307-BD3A8EDB31C5}">
      <dgm:prSet/>
      <dgm:spPr/>
      <dgm:t>
        <a:bodyPr/>
        <a:lstStyle/>
        <a:p>
          <a:endParaRPr lang="en-US"/>
        </a:p>
      </dgm:t>
    </dgm:pt>
    <dgm:pt modelId="{F5F236AD-1C28-4949-AB83-9E478039D707}" type="sibTrans" cxnId="{F9E18E22-62CA-4250-A307-BD3A8EDB31C5}">
      <dgm:prSet/>
      <dgm:spPr/>
      <dgm:t>
        <a:bodyPr/>
        <a:lstStyle/>
        <a:p>
          <a:endParaRPr lang="en-US"/>
        </a:p>
      </dgm:t>
    </dgm:pt>
    <dgm:pt modelId="{791EB076-6B92-4EDC-882C-E9C33FB8C7FB}">
      <dgm:prSet/>
      <dgm:spPr/>
      <dgm:t>
        <a:bodyPr/>
        <a:lstStyle/>
        <a:p>
          <a:r>
            <a:rPr lang="en-US" b="1" i="1" dirty="0"/>
            <a:t>LIHEAP COULD RESOLVE MANY UTILITY ISSUES THIS FALL!</a:t>
          </a:r>
          <a:endParaRPr lang="en-US" dirty="0"/>
        </a:p>
      </dgm:t>
    </dgm:pt>
    <dgm:pt modelId="{EB6319A6-6B4F-43D5-80F7-7DBD7511F1CB}" type="parTrans" cxnId="{BD7BC66A-D1EB-4FCB-B1D8-18C2D5204B1F}">
      <dgm:prSet/>
      <dgm:spPr/>
      <dgm:t>
        <a:bodyPr/>
        <a:lstStyle/>
        <a:p>
          <a:endParaRPr lang="en-US"/>
        </a:p>
      </dgm:t>
    </dgm:pt>
    <dgm:pt modelId="{29D1D0C2-D382-4480-8AEF-B869FF79D6AF}" type="sibTrans" cxnId="{BD7BC66A-D1EB-4FCB-B1D8-18C2D5204B1F}">
      <dgm:prSet/>
      <dgm:spPr/>
      <dgm:t>
        <a:bodyPr/>
        <a:lstStyle/>
        <a:p>
          <a:endParaRPr lang="en-US"/>
        </a:p>
      </dgm:t>
    </dgm:pt>
    <dgm:pt modelId="{0BF89F27-5285-4743-BCBF-75DF63DA6920}" type="pres">
      <dgm:prSet presAssocID="{C050FA11-7922-45D9-B7F6-902BDE693863}" presName="vert0" presStyleCnt="0">
        <dgm:presLayoutVars>
          <dgm:dir/>
          <dgm:animOne val="branch"/>
          <dgm:animLvl val="lvl"/>
        </dgm:presLayoutVars>
      </dgm:prSet>
      <dgm:spPr/>
    </dgm:pt>
    <dgm:pt modelId="{953D266A-1903-4797-A01B-2EBF9A2C9AE4}" type="pres">
      <dgm:prSet presAssocID="{87258ABD-51AD-4F35-AE74-F69701872BDD}" presName="thickLine" presStyleLbl="alignNode1" presStyleIdx="0" presStyleCnt="4"/>
      <dgm:spPr/>
    </dgm:pt>
    <dgm:pt modelId="{267B0950-6776-4EFD-A825-B631A47DB92F}" type="pres">
      <dgm:prSet presAssocID="{87258ABD-51AD-4F35-AE74-F69701872BDD}" presName="horz1" presStyleCnt="0"/>
      <dgm:spPr/>
    </dgm:pt>
    <dgm:pt modelId="{66C8E5FF-17CE-4202-950D-BADD521C00E4}" type="pres">
      <dgm:prSet presAssocID="{87258ABD-51AD-4F35-AE74-F69701872BDD}" presName="tx1" presStyleLbl="revTx" presStyleIdx="0" presStyleCnt="4"/>
      <dgm:spPr/>
    </dgm:pt>
    <dgm:pt modelId="{EE672C42-0649-4A51-B835-83288427D6B2}" type="pres">
      <dgm:prSet presAssocID="{87258ABD-51AD-4F35-AE74-F69701872BDD}" presName="vert1" presStyleCnt="0"/>
      <dgm:spPr/>
    </dgm:pt>
    <dgm:pt modelId="{45AAB94F-45F3-43B1-9D7D-F57A8B38D7DC}" type="pres">
      <dgm:prSet presAssocID="{5DEF7C0D-A268-4968-906B-502B0E712BF0}" presName="thickLine" presStyleLbl="alignNode1" presStyleIdx="1" presStyleCnt="4"/>
      <dgm:spPr/>
    </dgm:pt>
    <dgm:pt modelId="{E76C7851-A55F-402B-93B9-2C62E5239301}" type="pres">
      <dgm:prSet presAssocID="{5DEF7C0D-A268-4968-906B-502B0E712BF0}" presName="horz1" presStyleCnt="0"/>
      <dgm:spPr/>
    </dgm:pt>
    <dgm:pt modelId="{22FEA0D9-9C34-499A-B122-3EE8602FBEB5}" type="pres">
      <dgm:prSet presAssocID="{5DEF7C0D-A268-4968-906B-502B0E712BF0}" presName="tx1" presStyleLbl="revTx" presStyleIdx="1" presStyleCnt="4"/>
      <dgm:spPr/>
    </dgm:pt>
    <dgm:pt modelId="{A6110A75-E6D4-4F66-AAD8-CCCF8D3B0CD4}" type="pres">
      <dgm:prSet presAssocID="{5DEF7C0D-A268-4968-906B-502B0E712BF0}" presName="vert1" presStyleCnt="0"/>
      <dgm:spPr/>
    </dgm:pt>
    <dgm:pt modelId="{5C19C424-A396-4318-B703-E5DA2919A3B2}" type="pres">
      <dgm:prSet presAssocID="{94D6F053-9DB6-47F3-92DA-DD6EE32A21EB}" presName="thickLine" presStyleLbl="alignNode1" presStyleIdx="2" presStyleCnt="4"/>
      <dgm:spPr/>
    </dgm:pt>
    <dgm:pt modelId="{F0B63A93-A8A9-46D0-8B2E-374B9061AA23}" type="pres">
      <dgm:prSet presAssocID="{94D6F053-9DB6-47F3-92DA-DD6EE32A21EB}" presName="horz1" presStyleCnt="0"/>
      <dgm:spPr/>
    </dgm:pt>
    <dgm:pt modelId="{2D82C8D8-47EB-4996-8296-D7E078ADB833}" type="pres">
      <dgm:prSet presAssocID="{94D6F053-9DB6-47F3-92DA-DD6EE32A21EB}" presName="tx1" presStyleLbl="revTx" presStyleIdx="2" presStyleCnt="4"/>
      <dgm:spPr/>
    </dgm:pt>
    <dgm:pt modelId="{E62C373E-2FD3-4441-9C46-E959B7DAE38E}" type="pres">
      <dgm:prSet presAssocID="{94D6F053-9DB6-47F3-92DA-DD6EE32A21EB}" presName="vert1" presStyleCnt="0"/>
      <dgm:spPr/>
    </dgm:pt>
    <dgm:pt modelId="{441725A7-D8DF-496D-BD55-B49208B419DA}" type="pres">
      <dgm:prSet presAssocID="{791EB076-6B92-4EDC-882C-E9C33FB8C7FB}" presName="thickLine" presStyleLbl="alignNode1" presStyleIdx="3" presStyleCnt="4"/>
      <dgm:spPr/>
    </dgm:pt>
    <dgm:pt modelId="{7244323A-5082-4843-AF0F-0965ED63BD9E}" type="pres">
      <dgm:prSet presAssocID="{791EB076-6B92-4EDC-882C-E9C33FB8C7FB}" presName="horz1" presStyleCnt="0"/>
      <dgm:spPr/>
    </dgm:pt>
    <dgm:pt modelId="{361FD74C-ADB4-4FF7-A7FF-A63635F6BBE8}" type="pres">
      <dgm:prSet presAssocID="{791EB076-6B92-4EDC-882C-E9C33FB8C7FB}" presName="tx1" presStyleLbl="revTx" presStyleIdx="3" presStyleCnt="4"/>
      <dgm:spPr/>
    </dgm:pt>
    <dgm:pt modelId="{3B6D39B6-01C6-4958-8826-510398A65D95}" type="pres">
      <dgm:prSet presAssocID="{791EB076-6B92-4EDC-882C-E9C33FB8C7FB}" presName="vert1" presStyleCnt="0"/>
      <dgm:spPr/>
    </dgm:pt>
  </dgm:ptLst>
  <dgm:cxnLst>
    <dgm:cxn modelId="{F9E18E22-62CA-4250-A307-BD3A8EDB31C5}" srcId="{C050FA11-7922-45D9-B7F6-902BDE693863}" destId="{94D6F053-9DB6-47F3-92DA-DD6EE32A21EB}" srcOrd="2" destOrd="0" parTransId="{54544781-1D0E-4029-9D09-7D252001FF3F}" sibTransId="{F5F236AD-1C28-4949-AB83-9E478039D707}"/>
    <dgm:cxn modelId="{147EF648-13D6-4D31-A06E-2ED9898C1FDF}" srcId="{C050FA11-7922-45D9-B7F6-902BDE693863}" destId="{87258ABD-51AD-4F35-AE74-F69701872BDD}" srcOrd="0" destOrd="0" parTransId="{F6F11521-D593-4459-AD8F-4B8CA649D8F4}" sibTransId="{9A85E2DE-8B49-4377-886C-74B8D0D02347}"/>
    <dgm:cxn modelId="{5204B449-991A-48DA-BEA4-7E6B6E25F97B}" type="presOf" srcId="{791EB076-6B92-4EDC-882C-E9C33FB8C7FB}" destId="{361FD74C-ADB4-4FF7-A7FF-A63635F6BBE8}" srcOrd="0" destOrd="0" presId="urn:microsoft.com/office/officeart/2008/layout/LinedList"/>
    <dgm:cxn modelId="{BD7BC66A-D1EB-4FCB-B1D8-18C2D5204B1F}" srcId="{C050FA11-7922-45D9-B7F6-902BDE693863}" destId="{791EB076-6B92-4EDC-882C-E9C33FB8C7FB}" srcOrd="3" destOrd="0" parTransId="{EB6319A6-6B4F-43D5-80F7-7DBD7511F1CB}" sibTransId="{29D1D0C2-D382-4480-8AEF-B869FF79D6AF}"/>
    <dgm:cxn modelId="{F32A8787-BBFD-4FA5-BCB6-57D503D1AC10}" type="presOf" srcId="{87258ABD-51AD-4F35-AE74-F69701872BDD}" destId="{66C8E5FF-17CE-4202-950D-BADD521C00E4}" srcOrd="0" destOrd="0" presId="urn:microsoft.com/office/officeart/2008/layout/LinedList"/>
    <dgm:cxn modelId="{FCD06EAD-05FD-42EB-9EFF-0B578217864F}" type="presOf" srcId="{5DEF7C0D-A268-4968-906B-502B0E712BF0}" destId="{22FEA0D9-9C34-499A-B122-3EE8602FBEB5}" srcOrd="0" destOrd="0" presId="urn:microsoft.com/office/officeart/2008/layout/LinedList"/>
    <dgm:cxn modelId="{5FDDE6BE-CF72-4677-BD7B-804F7FF2CA41}" type="presOf" srcId="{C050FA11-7922-45D9-B7F6-902BDE693863}" destId="{0BF89F27-5285-4743-BCBF-75DF63DA6920}" srcOrd="0" destOrd="0" presId="urn:microsoft.com/office/officeart/2008/layout/LinedList"/>
    <dgm:cxn modelId="{77B7D0CF-4027-4022-BF74-C2B5D490FFA7}" srcId="{C050FA11-7922-45D9-B7F6-902BDE693863}" destId="{5DEF7C0D-A268-4968-906B-502B0E712BF0}" srcOrd="1" destOrd="0" parTransId="{20E52F28-D80A-42FF-8FB3-DD80D40C7FAF}" sibTransId="{D69BC5DB-0DB1-4146-97CE-497A6B6B687E}"/>
    <dgm:cxn modelId="{96CA54E6-1E98-43CA-ADFA-3393593866EE}" type="presOf" srcId="{94D6F053-9DB6-47F3-92DA-DD6EE32A21EB}" destId="{2D82C8D8-47EB-4996-8296-D7E078ADB833}" srcOrd="0" destOrd="0" presId="urn:microsoft.com/office/officeart/2008/layout/LinedList"/>
    <dgm:cxn modelId="{744798ED-486D-4D37-9423-C9F49F90D1D7}" type="presParOf" srcId="{0BF89F27-5285-4743-BCBF-75DF63DA6920}" destId="{953D266A-1903-4797-A01B-2EBF9A2C9AE4}" srcOrd="0" destOrd="0" presId="urn:microsoft.com/office/officeart/2008/layout/LinedList"/>
    <dgm:cxn modelId="{C2455FFA-3D8E-4B81-8A51-7472FB7AA086}" type="presParOf" srcId="{0BF89F27-5285-4743-BCBF-75DF63DA6920}" destId="{267B0950-6776-4EFD-A825-B631A47DB92F}" srcOrd="1" destOrd="0" presId="urn:microsoft.com/office/officeart/2008/layout/LinedList"/>
    <dgm:cxn modelId="{D575C75E-5083-47A8-B423-30FEE0271BB6}" type="presParOf" srcId="{267B0950-6776-4EFD-A825-B631A47DB92F}" destId="{66C8E5FF-17CE-4202-950D-BADD521C00E4}" srcOrd="0" destOrd="0" presId="urn:microsoft.com/office/officeart/2008/layout/LinedList"/>
    <dgm:cxn modelId="{2489A546-F4DF-44A2-813C-3CE419634819}" type="presParOf" srcId="{267B0950-6776-4EFD-A825-B631A47DB92F}" destId="{EE672C42-0649-4A51-B835-83288427D6B2}" srcOrd="1" destOrd="0" presId="urn:microsoft.com/office/officeart/2008/layout/LinedList"/>
    <dgm:cxn modelId="{DD4A1A39-8FB0-4186-985D-9F0469953771}" type="presParOf" srcId="{0BF89F27-5285-4743-BCBF-75DF63DA6920}" destId="{45AAB94F-45F3-43B1-9D7D-F57A8B38D7DC}" srcOrd="2" destOrd="0" presId="urn:microsoft.com/office/officeart/2008/layout/LinedList"/>
    <dgm:cxn modelId="{6F1233C6-1F00-47E3-AA02-BEF270A54B10}" type="presParOf" srcId="{0BF89F27-5285-4743-BCBF-75DF63DA6920}" destId="{E76C7851-A55F-402B-93B9-2C62E5239301}" srcOrd="3" destOrd="0" presId="urn:microsoft.com/office/officeart/2008/layout/LinedList"/>
    <dgm:cxn modelId="{4C9B5687-DE49-429B-B5B4-C77305DAB516}" type="presParOf" srcId="{E76C7851-A55F-402B-93B9-2C62E5239301}" destId="{22FEA0D9-9C34-499A-B122-3EE8602FBEB5}" srcOrd="0" destOrd="0" presId="urn:microsoft.com/office/officeart/2008/layout/LinedList"/>
    <dgm:cxn modelId="{3FDE1FB6-7290-4A9F-B95C-1109DF3A1CEC}" type="presParOf" srcId="{E76C7851-A55F-402B-93B9-2C62E5239301}" destId="{A6110A75-E6D4-4F66-AAD8-CCCF8D3B0CD4}" srcOrd="1" destOrd="0" presId="urn:microsoft.com/office/officeart/2008/layout/LinedList"/>
    <dgm:cxn modelId="{C52FD876-4DDB-462C-8CC0-B727CBAD783C}" type="presParOf" srcId="{0BF89F27-5285-4743-BCBF-75DF63DA6920}" destId="{5C19C424-A396-4318-B703-E5DA2919A3B2}" srcOrd="4" destOrd="0" presId="urn:microsoft.com/office/officeart/2008/layout/LinedList"/>
    <dgm:cxn modelId="{9FF5027C-B3A2-4E3A-A155-D9C173818F6C}" type="presParOf" srcId="{0BF89F27-5285-4743-BCBF-75DF63DA6920}" destId="{F0B63A93-A8A9-46D0-8B2E-374B9061AA23}" srcOrd="5" destOrd="0" presId="urn:microsoft.com/office/officeart/2008/layout/LinedList"/>
    <dgm:cxn modelId="{D961FC5C-1BAE-4461-B690-29F142F32DDD}" type="presParOf" srcId="{F0B63A93-A8A9-46D0-8B2E-374B9061AA23}" destId="{2D82C8D8-47EB-4996-8296-D7E078ADB833}" srcOrd="0" destOrd="0" presId="urn:microsoft.com/office/officeart/2008/layout/LinedList"/>
    <dgm:cxn modelId="{97F9FDD6-7A8C-4A4D-BB2F-ABB3533F7CD5}" type="presParOf" srcId="{F0B63A93-A8A9-46D0-8B2E-374B9061AA23}" destId="{E62C373E-2FD3-4441-9C46-E959B7DAE38E}" srcOrd="1" destOrd="0" presId="urn:microsoft.com/office/officeart/2008/layout/LinedList"/>
    <dgm:cxn modelId="{81E66A4F-42AF-469A-8760-1B55BF6403E8}" type="presParOf" srcId="{0BF89F27-5285-4743-BCBF-75DF63DA6920}" destId="{441725A7-D8DF-496D-BD55-B49208B419DA}" srcOrd="6" destOrd="0" presId="urn:microsoft.com/office/officeart/2008/layout/LinedList"/>
    <dgm:cxn modelId="{2FCF1377-2CA5-48C7-BED2-9CF847059943}" type="presParOf" srcId="{0BF89F27-5285-4743-BCBF-75DF63DA6920}" destId="{7244323A-5082-4843-AF0F-0965ED63BD9E}" srcOrd="7" destOrd="0" presId="urn:microsoft.com/office/officeart/2008/layout/LinedList"/>
    <dgm:cxn modelId="{92D20A55-7395-4F3B-B2AE-136BE56A7005}" type="presParOf" srcId="{7244323A-5082-4843-AF0F-0965ED63BD9E}" destId="{361FD74C-ADB4-4FF7-A7FF-A63635F6BBE8}" srcOrd="0" destOrd="0" presId="urn:microsoft.com/office/officeart/2008/layout/LinedList"/>
    <dgm:cxn modelId="{2E947CE4-86AE-46EB-9E6E-53F3EDA92C29}" type="presParOf" srcId="{7244323A-5082-4843-AF0F-0965ED63BD9E}" destId="{3B6D39B6-01C6-4958-8826-510398A65D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EB5468-7F2E-41E0-A349-3C1D8CA1AA0B}"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4FAFFA65-66D4-4800-96B5-E50B46BF0876}">
      <dgm:prSet/>
      <dgm:spPr/>
      <dgm:t>
        <a:bodyPr/>
        <a:lstStyle/>
        <a:p>
          <a:r>
            <a:rPr lang="en-US" dirty="0"/>
            <a:t>Supplemental Grants for 2020/2021 Program Year</a:t>
          </a:r>
        </a:p>
      </dgm:t>
    </dgm:pt>
    <dgm:pt modelId="{FC19F0AE-E91F-42C8-BBE1-447D045295C7}" type="parTrans" cxnId="{8CCB3BD1-C672-4D8E-AA5F-F04BC34F882A}">
      <dgm:prSet/>
      <dgm:spPr/>
      <dgm:t>
        <a:bodyPr/>
        <a:lstStyle/>
        <a:p>
          <a:endParaRPr lang="en-US"/>
        </a:p>
      </dgm:t>
    </dgm:pt>
    <dgm:pt modelId="{F97B5E45-4935-40F7-A1D8-97953F57D453}" type="sibTrans" cxnId="{8CCB3BD1-C672-4D8E-AA5F-F04BC34F882A}">
      <dgm:prSet/>
      <dgm:spPr/>
      <dgm:t>
        <a:bodyPr/>
        <a:lstStyle/>
        <a:p>
          <a:endParaRPr lang="en-US"/>
        </a:p>
      </dgm:t>
    </dgm:pt>
    <dgm:pt modelId="{F155B440-A637-4A24-A4BE-F19A51617416}">
      <dgm:prSet/>
      <dgm:spPr/>
      <dgm:t>
        <a:bodyPr/>
        <a:lstStyle/>
        <a:p>
          <a:pPr>
            <a:buFontTx/>
            <a:buNone/>
          </a:pPr>
          <a:r>
            <a:rPr lang="en-US" b="1" dirty="0"/>
            <a:t>Vulnerable Household Grant</a:t>
          </a:r>
        </a:p>
      </dgm:t>
    </dgm:pt>
    <dgm:pt modelId="{3BD7FEB0-221A-424F-94B3-E2437FADAFCF}" type="parTrans" cxnId="{E897277F-47CD-485A-A082-DA8EC1A8FF00}">
      <dgm:prSet/>
      <dgm:spPr/>
      <dgm:t>
        <a:bodyPr/>
        <a:lstStyle/>
        <a:p>
          <a:endParaRPr lang="en-US"/>
        </a:p>
      </dgm:t>
    </dgm:pt>
    <dgm:pt modelId="{3A55C9AE-EF99-4FFE-AA52-1D0BA51A4C28}" type="sibTrans" cxnId="{E897277F-47CD-485A-A082-DA8EC1A8FF00}">
      <dgm:prSet/>
      <dgm:spPr/>
      <dgm:t>
        <a:bodyPr/>
        <a:lstStyle/>
        <a:p>
          <a:endParaRPr lang="en-US"/>
        </a:p>
      </dgm:t>
    </dgm:pt>
    <dgm:pt modelId="{2123A14A-B68E-4A12-A8BD-08F29111F221}">
      <dgm:prSet/>
      <dgm:spPr/>
      <dgm:t>
        <a:bodyPr/>
        <a:lstStyle/>
        <a:p>
          <a:r>
            <a:rPr lang="en-US" dirty="0"/>
            <a:t>Grants will be paid October 1, 2021, and will be sent directly to the household’s deliverable fuel vendor.</a:t>
          </a:r>
        </a:p>
      </dgm:t>
    </dgm:pt>
    <dgm:pt modelId="{37F566A6-31CF-466B-A94A-CB72EC2D79FA}" type="parTrans" cxnId="{F56FDE36-AC88-44A2-9897-2A1D2AE1BAE9}">
      <dgm:prSet/>
      <dgm:spPr/>
      <dgm:t>
        <a:bodyPr/>
        <a:lstStyle/>
        <a:p>
          <a:endParaRPr lang="en-US"/>
        </a:p>
      </dgm:t>
    </dgm:pt>
    <dgm:pt modelId="{348F179E-EF83-42F6-8A20-05B81DB241E9}" type="sibTrans" cxnId="{F56FDE36-AC88-44A2-9897-2A1D2AE1BAE9}">
      <dgm:prSet/>
      <dgm:spPr/>
      <dgm:t>
        <a:bodyPr/>
        <a:lstStyle/>
        <a:p>
          <a:endParaRPr lang="en-US"/>
        </a:p>
      </dgm:t>
    </dgm:pt>
    <dgm:pt modelId="{D37B5A42-FF00-4D0C-804C-5ACA82BD790A}">
      <dgm:prSet/>
      <dgm:spPr/>
      <dgm:t>
        <a:bodyPr/>
        <a:lstStyle/>
        <a:p>
          <a:r>
            <a:rPr lang="en-US" dirty="0"/>
            <a:t>Utility File Transfer Program for 2020/2021 Program Year</a:t>
          </a:r>
        </a:p>
      </dgm:t>
    </dgm:pt>
    <dgm:pt modelId="{75233373-4587-4170-9E4B-9B66C7F9899F}" type="parTrans" cxnId="{7DE1D999-99F8-4CB9-B276-74EAD52EEDB5}">
      <dgm:prSet/>
      <dgm:spPr/>
      <dgm:t>
        <a:bodyPr/>
        <a:lstStyle/>
        <a:p>
          <a:endParaRPr lang="en-US"/>
        </a:p>
      </dgm:t>
    </dgm:pt>
    <dgm:pt modelId="{E68E1F67-03B5-4695-9757-44D32AF61B1A}" type="sibTrans" cxnId="{7DE1D999-99F8-4CB9-B276-74EAD52EEDB5}">
      <dgm:prSet/>
      <dgm:spPr/>
      <dgm:t>
        <a:bodyPr/>
        <a:lstStyle/>
        <a:p>
          <a:endParaRPr lang="en-US"/>
        </a:p>
      </dgm:t>
    </dgm:pt>
    <dgm:pt modelId="{BFE70C0C-07B1-46D6-AD06-787C8C9C016A}">
      <dgm:prSet/>
      <dgm:spPr/>
      <dgm:t>
        <a:bodyPr/>
        <a:lstStyle/>
        <a:p>
          <a:r>
            <a:rPr lang="en-US" dirty="0"/>
            <a:t>If a households received a LIHEAP grant last year, they were eligible to receive a supplemental </a:t>
          </a:r>
          <a:r>
            <a:rPr lang="en-US" b="1" dirty="0"/>
            <a:t>crisis</a:t>
          </a:r>
          <a:r>
            <a:rPr lang="en-US" dirty="0"/>
            <a:t> grant of up to $1200 through the Utility File Transfer program to stop a pending termination.</a:t>
          </a:r>
        </a:p>
      </dgm:t>
    </dgm:pt>
    <dgm:pt modelId="{A2F30515-1A05-4809-8698-B344C9A92457}" type="parTrans" cxnId="{E2FF60A8-81F0-4370-BCC7-DEF97422C840}">
      <dgm:prSet/>
      <dgm:spPr/>
      <dgm:t>
        <a:bodyPr/>
        <a:lstStyle/>
        <a:p>
          <a:endParaRPr lang="en-US"/>
        </a:p>
      </dgm:t>
    </dgm:pt>
    <dgm:pt modelId="{FFEFCA73-B643-4978-9547-9967B375E9DE}" type="sibTrans" cxnId="{E2FF60A8-81F0-4370-BCC7-DEF97422C840}">
      <dgm:prSet/>
      <dgm:spPr/>
      <dgm:t>
        <a:bodyPr/>
        <a:lstStyle/>
        <a:p>
          <a:endParaRPr lang="en-US"/>
        </a:p>
      </dgm:t>
    </dgm:pt>
    <dgm:pt modelId="{13033CB4-A195-40E1-A23F-8373E1AFAF6D}">
      <dgm:prSet/>
      <dgm:spPr/>
      <dgm:t>
        <a:bodyPr/>
        <a:lstStyle/>
        <a:p>
          <a:r>
            <a:rPr lang="en-US" dirty="0"/>
            <a:t>DHS issues grant directly to the utility.</a:t>
          </a:r>
        </a:p>
      </dgm:t>
    </dgm:pt>
    <dgm:pt modelId="{E365E455-5A89-47E9-8B57-9FA554B60EA3}" type="parTrans" cxnId="{26246EEB-7FD1-4305-97D9-712AC30E3CA3}">
      <dgm:prSet/>
      <dgm:spPr/>
      <dgm:t>
        <a:bodyPr/>
        <a:lstStyle/>
        <a:p>
          <a:endParaRPr lang="en-US"/>
        </a:p>
      </dgm:t>
    </dgm:pt>
    <dgm:pt modelId="{BBD34A22-47B8-454F-9569-8281010155BF}" type="sibTrans" cxnId="{26246EEB-7FD1-4305-97D9-712AC30E3CA3}">
      <dgm:prSet/>
      <dgm:spPr/>
      <dgm:t>
        <a:bodyPr/>
        <a:lstStyle/>
        <a:p>
          <a:endParaRPr lang="en-US"/>
        </a:p>
      </dgm:t>
    </dgm:pt>
    <dgm:pt modelId="{B4E48196-C883-41EE-B88A-D4194716CE37}">
      <dgm:prSet/>
      <dgm:spPr/>
      <dgm:t>
        <a:bodyPr/>
        <a:lstStyle/>
        <a:p>
          <a:r>
            <a:rPr lang="en-US" dirty="0"/>
            <a:t>Closed September 17, 2021.</a:t>
          </a:r>
        </a:p>
      </dgm:t>
    </dgm:pt>
    <dgm:pt modelId="{2D442674-DEC2-414B-9E78-675FAF9300D2}" type="parTrans" cxnId="{3C45EF82-B3B2-477E-9A8B-1BFB8B4DEF0E}">
      <dgm:prSet/>
      <dgm:spPr/>
      <dgm:t>
        <a:bodyPr/>
        <a:lstStyle/>
        <a:p>
          <a:endParaRPr lang="en-US"/>
        </a:p>
      </dgm:t>
    </dgm:pt>
    <dgm:pt modelId="{56127E07-6CEE-4CFB-AB1A-D22680F5B306}" type="sibTrans" cxnId="{3C45EF82-B3B2-477E-9A8B-1BFB8B4DEF0E}">
      <dgm:prSet/>
      <dgm:spPr/>
      <dgm:t>
        <a:bodyPr/>
        <a:lstStyle/>
        <a:p>
          <a:endParaRPr lang="en-US"/>
        </a:p>
      </dgm:t>
    </dgm:pt>
    <dgm:pt modelId="{2461A315-F460-4416-96D6-0A4BDB2E9E96}">
      <dgm:prSet/>
      <dgm:spPr/>
      <dgm:t>
        <a:bodyPr/>
        <a:lstStyle/>
        <a:p>
          <a:r>
            <a:rPr lang="en-US" dirty="0"/>
            <a:t>Person with a disability</a:t>
          </a:r>
        </a:p>
      </dgm:t>
    </dgm:pt>
    <dgm:pt modelId="{BD450EAC-6DF7-4743-B1AE-50E396CFB0A1}" type="sibTrans" cxnId="{B24052C3-D69D-4CBD-AE08-5124CAE3ADD2}">
      <dgm:prSet/>
      <dgm:spPr/>
      <dgm:t>
        <a:bodyPr/>
        <a:lstStyle/>
        <a:p>
          <a:endParaRPr lang="en-US"/>
        </a:p>
      </dgm:t>
    </dgm:pt>
    <dgm:pt modelId="{7C554E04-FCC9-4794-A401-0006CC5CA249}" type="parTrans" cxnId="{B24052C3-D69D-4CBD-AE08-5124CAE3ADD2}">
      <dgm:prSet/>
      <dgm:spPr/>
      <dgm:t>
        <a:bodyPr/>
        <a:lstStyle/>
        <a:p>
          <a:endParaRPr lang="en-US"/>
        </a:p>
      </dgm:t>
    </dgm:pt>
    <dgm:pt modelId="{74D05903-6ED5-4499-8B99-BB1C2E22C7B5}">
      <dgm:prSet/>
      <dgm:spPr/>
      <dgm:t>
        <a:bodyPr/>
        <a:lstStyle/>
        <a:p>
          <a:r>
            <a:rPr lang="en-US" dirty="0"/>
            <a:t>Child under the age of 5</a:t>
          </a:r>
        </a:p>
      </dgm:t>
    </dgm:pt>
    <dgm:pt modelId="{8F805447-BF99-4B61-9DDF-1D403303EBA5}" type="sibTrans" cxnId="{F89B7CD1-BE36-4ED8-8AE8-1B44D08D9A95}">
      <dgm:prSet/>
      <dgm:spPr/>
      <dgm:t>
        <a:bodyPr/>
        <a:lstStyle/>
        <a:p>
          <a:endParaRPr lang="en-US"/>
        </a:p>
      </dgm:t>
    </dgm:pt>
    <dgm:pt modelId="{9B739F7E-1484-4D79-8E83-C87CE0ED69A7}" type="parTrans" cxnId="{F89B7CD1-BE36-4ED8-8AE8-1B44D08D9A95}">
      <dgm:prSet/>
      <dgm:spPr/>
      <dgm:t>
        <a:bodyPr/>
        <a:lstStyle/>
        <a:p>
          <a:endParaRPr lang="en-US"/>
        </a:p>
      </dgm:t>
    </dgm:pt>
    <dgm:pt modelId="{07F9DFA3-A847-40FB-AF91-E34B8BC02F21}">
      <dgm:prSet/>
      <dgm:spPr/>
      <dgm:t>
        <a:bodyPr/>
        <a:lstStyle/>
        <a:p>
          <a:pPr>
            <a:buFontTx/>
            <a:buNone/>
          </a:pPr>
          <a:r>
            <a:rPr lang="en-US" dirty="0"/>
            <a:t>  $250 grants issued to those that received a LIHEAP grant during the 2021 LIHEAP season and have one or more of the following household members:</a:t>
          </a:r>
        </a:p>
      </dgm:t>
    </dgm:pt>
    <dgm:pt modelId="{FBD670F3-DBC8-443F-B4D5-7A45D3F1EAD9}" type="parTrans" cxnId="{FAA59E5A-CB45-426C-8A6C-15D953ABEE99}">
      <dgm:prSet/>
      <dgm:spPr/>
      <dgm:t>
        <a:bodyPr/>
        <a:lstStyle/>
        <a:p>
          <a:endParaRPr lang="en-US"/>
        </a:p>
      </dgm:t>
    </dgm:pt>
    <dgm:pt modelId="{35B1745A-25D7-4038-9297-AA460F589509}" type="sibTrans" cxnId="{FAA59E5A-CB45-426C-8A6C-15D953ABEE99}">
      <dgm:prSet/>
      <dgm:spPr/>
      <dgm:t>
        <a:bodyPr/>
        <a:lstStyle/>
        <a:p>
          <a:endParaRPr lang="en-US"/>
        </a:p>
      </dgm:t>
    </dgm:pt>
    <dgm:pt modelId="{225AD2F6-7A31-4DF7-9E9D-2708A7F3CB75}">
      <dgm:prSet/>
      <dgm:spPr/>
      <dgm:t>
        <a:bodyPr/>
        <a:lstStyle/>
        <a:p>
          <a:r>
            <a:rPr lang="en-US" dirty="0"/>
            <a:t>Older adult over the age of 60</a:t>
          </a:r>
        </a:p>
      </dgm:t>
    </dgm:pt>
    <dgm:pt modelId="{104E865E-61E3-471E-9838-4C1D9ED60646}" type="sibTrans" cxnId="{1054E69C-51FE-4BF5-AE60-6937D458D78F}">
      <dgm:prSet/>
      <dgm:spPr/>
      <dgm:t>
        <a:bodyPr/>
        <a:lstStyle/>
        <a:p>
          <a:endParaRPr lang="en-US"/>
        </a:p>
      </dgm:t>
    </dgm:pt>
    <dgm:pt modelId="{505CC8C7-2AD1-496A-947B-2B341BFA24DC}" type="parTrans" cxnId="{1054E69C-51FE-4BF5-AE60-6937D458D78F}">
      <dgm:prSet/>
      <dgm:spPr/>
      <dgm:t>
        <a:bodyPr/>
        <a:lstStyle/>
        <a:p>
          <a:endParaRPr lang="en-US"/>
        </a:p>
      </dgm:t>
    </dgm:pt>
    <dgm:pt modelId="{F1185753-71DD-4D72-AD90-F9B682549F6C}">
      <dgm:prSet/>
      <dgm:spPr/>
      <dgm:t>
        <a:bodyPr/>
        <a:lstStyle/>
        <a:p>
          <a:pPr>
            <a:buFontTx/>
            <a:buNone/>
          </a:pPr>
          <a:r>
            <a:rPr lang="en-US" b="1" dirty="0"/>
            <a:t>Deliverable Fuel Grant</a:t>
          </a:r>
        </a:p>
      </dgm:t>
    </dgm:pt>
    <dgm:pt modelId="{6C5742EE-4451-44AF-9158-41FC4CCDE717}" type="parTrans" cxnId="{FBFDA20F-12A7-452A-922B-A5ADD5AD235D}">
      <dgm:prSet/>
      <dgm:spPr/>
      <dgm:t>
        <a:bodyPr/>
        <a:lstStyle/>
        <a:p>
          <a:endParaRPr lang="en-US"/>
        </a:p>
      </dgm:t>
    </dgm:pt>
    <dgm:pt modelId="{DCFCD14A-F103-4EFC-BF78-1432B6388349}" type="sibTrans" cxnId="{FBFDA20F-12A7-452A-922B-A5ADD5AD235D}">
      <dgm:prSet/>
      <dgm:spPr/>
      <dgm:t>
        <a:bodyPr/>
        <a:lstStyle/>
        <a:p>
          <a:endParaRPr lang="en-US"/>
        </a:p>
      </dgm:t>
    </dgm:pt>
    <dgm:pt modelId="{38042755-56D3-4A87-8656-0F772DE5B73B}">
      <dgm:prSet/>
      <dgm:spPr/>
      <dgm:t>
        <a:bodyPr/>
        <a:lstStyle/>
        <a:p>
          <a:r>
            <a:rPr lang="en-US" dirty="0"/>
            <a:t>$200 grants issued to households with deliverable fuel (oil/propane/wood/coal) that received a LIHEAP grant during the 2021 LIHEAP season.</a:t>
          </a:r>
        </a:p>
      </dgm:t>
    </dgm:pt>
    <dgm:pt modelId="{E258F2F7-1DCF-4D59-8EF5-2F32F192DA23}" type="parTrans" cxnId="{B5C9E91B-3F3C-433D-A153-DDCC481FD633}">
      <dgm:prSet/>
      <dgm:spPr/>
      <dgm:t>
        <a:bodyPr/>
        <a:lstStyle/>
        <a:p>
          <a:endParaRPr lang="en-US"/>
        </a:p>
      </dgm:t>
    </dgm:pt>
    <dgm:pt modelId="{5364916F-895D-4766-B180-554CDE4357C4}" type="sibTrans" cxnId="{B5C9E91B-3F3C-433D-A153-DDCC481FD633}">
      <dgm:prSet/>
      <dgm:spPr/>
      <dgm:t>
        <a:bodyPr/>
        <a:lstStyle/>
        <a:p>
          <a:endParaRPr lang="en-US"/>
        </a:p>
      </dgm:t>
    </dgm:pt>
    <dgm:pt modelId="{E1B8DD83-1900-45AE-91BA-0FDBB8B13EBF}">
      <dgm:prSet/>
      <dgm:spPr/>
      <dgm:t>
        <a:bodyPr/>
        <a:lstStyle/>
        <a:p>
          <a:r>
            <a:rPr lang="en-US" dirty="0"/>
            <a:t>Utilities identify households at risk of shut off, contact household, and ask for consent to apply on their behalf.</a:t>
          </a:r>
        </a:p>
      </dgm:t>
    </dgm:pt>
    <dgm:pt modelId="{91071BE7-17D3-4640-B0AC-4A57EBF30BEA}" type="parTrans" cxnId="{B354DF8D-891E-4C5A-BAB7-40DA74C71727}">
      <dgm:prSet/>
      <dgm:spPr/>
      <dgm:t>
        <a:bodyPr/>
        <a:lstStyle/>
        <a:p>
          <a:endParaRPr lang="en-US"/>
        </a:p>
      </dgm:t>
    </dgm:pt>
    <dgm:pt modelId="{7A279C73-030C-46E3-BB89-3F9733BDF5E0}" type="sibTrans" cxnId="{B354DF8D-891E-4C5A-BAB7-40DA74C71727}">
      <dgm:prSet/>
      <dgm:spPr/>
      <dgm:t>
        <a:bodyPr/>
        <a:lstStyle/>
        <a:p>
          <a:endParaRPr lang="en-US"/>
        </a:p>
      </dgm:t>
    </dgm:pt>
    <dgm:pt modelId="{1918653F-E3AF-47C0-BB88-3D888BED54EF}">
      <dgm:prSet/>
      <dgm:spPr/>
      <dgm:t>
        <a:bodyPr/>
        <a:lstStyle/>
        <a:p>
          <a:r>
            <a:rPr lang="en-US" dirty="0"/>
            <a:t>Utilities transfer a list of households DHS to process grants.</a:t>
          </a:r>
        </a:p>
      </dgm:t>
    </dgm:pt>
    <dgm:pt modelId="{F0365B5C-FD2F-4498-9272-DB18F4764D62}" type="parTrans" cxnId="{EA9AD810-DD17-4153-B39B-F7E49D5FC6C1}">
      <dgm:prSet/>
      <dgm:spPr/>
      <dgm:t>
        <a:bodyPr/>
        <a:lstStyle/>
        <a:p>
          <a:endParaRPr lang="en-US"/>
        </a:p>
      </dgm:t>
    </dgm:pt>
    <dgm:pt modelId="{AC41DFBC-1669-4CC8-A22D-DC404C22BEEF}" type="sibTrans" cxnId="{EA9AD810-DD17-4153-B39B-F7E49D5FC6C1}">
      <dgm:prSet/>
      <dgm:spPr/>
      <dgm:t>
        <a:bodyPr/>
        <a:lstStyle/>
        <a:p>
          <a:endParaRPr lang="en-US"/>
        </a:p>
      </dgm:t>
    </dgm:pt>
    <dgm:pt modelId="{EE14F204-3897-4274-8F27-89D84E1A4333}">
      <dgm:prSet/>
      <dgm:spPr/>
      <dgm:t>
        <a:bodyPr/>
        <a:lstStyle/>
        <a:p>
          <a:pPr>
            <a:buFontTx/>
            <a:buNone/>
          </a:pPr>
          <a:r>
            <a:rPr lang="en-US" dirty="0"/>
            <a:t>  Grants issued August 29-September 7</a:t>
          </a:r>
        </a:p>
      </dgm:t>
    </dgm:pt>
    <dgm:pt modelId="{744C3957-5C03-4BFA-809D-988EBED29491}" type="parTrans" cxnId="{DFE26035-BBBC-4067-A96B-A525CD44073F}">
      <dgm:prSet/>
      <dgm:spPr/>
    </dgm:pt>
    <dgm:pt modelId="{E86BEA11-9A1B-4956-BDDD-5477370682E3}" type="sibTrans" cxnId="{DFE26035-BBBC-4067-A96B-A525CD44073F}">
      <dgm:prSet/>
      <dgm:spPr/>
      <dgm:t>
        <a:bodyPr/>
        <a:lstStyle/>
        <a:p>
          <a:endParaRPr lang="en-US"/>
        </a:p>
      </dgm:t>
    </dgm:pt>
    <dgm:pt modelId="{05F616D2-0CB8-4F69-BBC9-4F98053ED872}" type="pres">
      <dgm:prSet presAssocID="{9EEB5468-7F2E-41E0-A349-3C1D8CA1AA0B}" presName="linear" presStyleCnt="0">
        <dgm:presLayoutVars>
          <dgm:dir/>
          <dgm:animLvl val="lvl"/>
          <dgm:resizeHandles val="exact"/>
        </dgm:presLayoutVars>
      </dgm:prSet>
      <dgm:spPr/>
    </dgm:pt>
    <dgm:pt modelId="{E14EB88D-5EAF-495C-B2A0-13F791EBBD5F}" type="pres">
      <dgm:prSet presAssocID="{4FAFFA65-66D4-4800-96B5-E50B46BF0876}" presName="parentLin" presStyleCnt="0"/>
      <dgm:spPr/>
    </dgm:pt>
    <dgm:pt modelId="{3CD51DEC-3AFE-43C5-B094-A98505E9FC11}" type="pres">
      <dgm:prSet presAssocID="{4FAFFA65-66D4-4800-96B5-E50B46BF0876}" presName="parentLeftMargin" presStyleLbl="node1" presStyleIdx="0" presStyleCnt="2"/>
      <dgm:spPr/>
    </dgm:pt>
    <dgm:pt modelId="{9D6446B4-1BFF-4D5B-B301-D87E8FF60B1F}" type="pres">
      <dgm:prSet presAssocID="{4FAFFA65-66D4-4800-96B5-E50B46BF0876}" presName="parentText" presStyleLbl="node1" presStyleIdx="0" presStyleCnt="2">
        <dgm:presLayoutVars>
          <dgm:chMax val="0"/>
          <dgm:bulletEnabled val="1"/>
        </dgm:presLayoutVars>
      </dgm:prSet>
      <dgm:spPr/>
    </dgm:pt>
    <dgm:pt modelId="{188AE92D-EC1C-4929-8E6B-C5E8A92A9954}" type="pres">
      <dgm:prSet presAssocID="{4FAFFA65-66D4-4800-96B5-E50B46BF0876}" presName="negativeSpace" presStyleCnt="0"/>
      <dgm:spPr/>
    </dgm:pt>
    <dgm:pt modelId="{8478725C-4DCE-41FC-B75E-9950D99E299E}" type="pres">
      <dgm:prSet presAssocID="{4FAFFA65-66D4-4800-96B5-E50B46BF0876}" presName="childText" presStyleLbl="conFgAcc1" presStyleIdx="0" presStyleCnt="2">
        <dgm:presLayoutVars>
          <dgm:bulletEnabled val="1"/>
        </dgm:presLayoutVars>
      </dgm:prSet>
      <dgm:spPr/>
    </dgm:pt>
    <dgm:pt modelId="{0ACFC7E4-2D3D-42A7-A1D5-ECC6ADF6B642}" type="pres">
      <dgm:prSet presAssocID="{F97B5E45-4935-40F7-A1D8-97953F57D453}" presName="spaceBetweenRectangles" presStyleCnt="0"/>
      <dgm:spPr/>
    </dgm:pt>
    <dgm:pt modelId="{5159C3BC-81E9-480A-9D24-AC528BA94A3F}" type="pres">
      <dgm:prSet presAssocID="{D37B5A42-FF00-4D0C-804C-5ACA82BD790A}" presName="parentLin" presStyleCnt="0"/>
      <dgm:spPr/>
    </dgm:pt>
    <dgm:pt modelId="{21A14713-9371-4809-BE93-564C83568DB2}" type="pres">
      <dgm:prSet presAssocID="{D37B5A42-FF00-4D0C-804C-5ACA82BD790A}" presName="parentLeftMargin" presStyleLbl="node1" presStyleIdx="0" presStyleCnt="2"/>
      <dgm:spPr/>
    </dgm:pt>
    <dgm:pt modelId="{897ED937-02D1-4882-BE36-4DCC713F1C32}" type="pres">
      <dgm:prSet presAssocID="{D37B5A42-FF00-4D0C-804C-5ACA82BD790A}" presName="parentText" presStyleLbl="node1" presStyleIdx="1" presStyleCnt="2">
        <dgm:presLayoutVars>
          <dgm:chMax val="0"/>
          <dgm:bulletEnabled val="1"/>
        </dgm:presLayoutVars>
      </dgm:prSet>
      <dgm:spPr/>
    </dgm:pt>
    <dgm:pt modelId="{8A686365-5CEA-48B2-B652-5058C3134306}" type="pres">
      <dgm:prSet presAssocID="{D37B5A42-FF00-4D0C-804C-5ACA82BD790A}" presName="negativeSpace" presStyleCnt="0"/>
      <dgm:spPr/>
    </dgm:pt>
    <dgm:pt modelId="{8E400DED-A7B6-41B7-9650-23C0E028093F}" type="pres">
      <dgm:prSet presAssocID="{D37B5A42-FF00-4D0C-804C-5ACA82BD790A}" presName="childText" presStyleLbl="conFgAcc1" presStyleIdx="1" presStyleCnt="2">
        <dgm:presLayoutVars>
          <dgm:bulletEnabled val="1"/>
        </dgm:presLayoutVars>
      </dgm:prSet>
      <dgm:spPr/>
    </dgm:pt>
  </dgm:ptLst>
  <dgm:cxnLst>
    <dgm:cxn modelId="{85393803-8CE3-4503-B7DA-D7EEA43F4F97}" type="presOf" srcId="{4FAFFA65-66D4-4800-96B5-E50B46BF0876}" destId="{9D6446B4-1BFF-4D5B-B301-D87E8FF60B1F}" srcOrd="1" destOrd="0" presId="urn:microsoft.com/office/officeart/2005/8/layout/list1"/>
    <dgm:cxn modelId="{EAE58003-3884-4F5E-9DB8-E6DE2B82E0C1}" type="presOf" srcId="{38042755-56D3-4A87-8656-0F772DE5B73B}" destId="{8478725C-4DCE-41FC-B75E-9950D99E299E}" srcOrd="0" destOrd="7" presId="urn:microsoft.com/office/officeart/2005/8/layout/list1"/>
    <dgm:cxn modelId="{55061506-9629-4993-B2EB-C53735B8BD02}" type="presOf" srcId="{E1B8DD83-1900-45AE-91BA-0FDBB8B13EBF}" destId="{8E400DED-A7B6-41B7-9650-23C0E028093F}" srcOrd="0" destOrd="1" presId="urn:microsoft.com/office/officeart/2005/8/layout/list1"/>
    <dgm:cxn modelId="{FBFDA20F-12A7-452A-922B-A5ADD5AD235D}" srcId="{4FAFFA65-66D4-4800-96B5-E50B46BF0876}" destId="{F1185753-71DD-4D72-AD90-F9B682549F6C}" srcOrd="3" destOrd="0" parTransId="{6C5742EE-4451-44AF-9158-41FC4CCDE717}" sibTransId="{DCFCD14A-F103-4EFC-BF78-1432B6388349}"/>
    <dgm:cxn modelId="{EA9AD810-DD17-4153-B39B-F7E49D5FC6C1}" srcId="{D37B5A42-FF00-4D0C-804C-5ACA82BD790A}" destId="{1918653F-E3AF-47C0-BB88-3D888BED54EF}" srcOrd="2" destOrd="0" parTransId="{F0365B5C-FD2F-4498-9272-DB18F4764D62}" sibTransId="{AC41DFBC-1669-4CC8-A22D-DC404C22BEEF}"/>
    <dgm:cxn modelId="{4900CC14-3401-41F9-BF27-E9E3DE0A067E}" type="presOf" srcId="{D37B5A42-FF00-4D0C-804C-5ACA82BD790A}" destId="{897ED937-02D1-4882-BE36-4DCC713F1C32}" srcOrd="1" destOrd="0" presId="urn:microsoft.com/office/officeart/2005/8/layout/list1"/>
    <dgm:cxn modelId="{B5C9E91B-3F3C-433D-A153-DDCC481FD633}" srcId="{4FAFFA65-66D4-4800-96B5-E50B46BF0876}" destId="{38042755-56D3-4A87-8656-0F772DE5B73B}" srcOrd="4" destOrd="0" parTransId="{E258F2F7-1DCF-4D59-8EF5-2F32F192DA23}" sibTransId="{5364916F-895D-4766-B180-554CDE4357C4}"/>
    <dgm:cxn modelId="{48BA4A1C-7116-4187-89D7-4DBFBD84B183}" type="presOf" srcId="{F155B440-A637-4A24-A4BE-F19A51617416}" destId="{8478725C-4DCE-41FC-B75E-9950D99E299E}" srcOrd="0" destOrd="0" presId="urn:microsoft.com/office/officeart/2005/8/layout/list1"/>
    <dgm:cxn modelId="{C17F9F21-7985-4155-B173-2DDFB7E60196}" type="presOf" srcId="{225AD2F6-7A31-4DF7-9E9D-2708A7F3CB75}" destId="{8478725C-4DCE-41FC-B75E-9950D99E299E}" srcOrd="0" destOrd="3" presId="urn:microsoft.com/office/officeart/2005/8/layout/list1"/>
    <dgm:cxn modelId="{DFE26035-BBBC-4067-A96B-A525CD44073F}" srcId="{4FAFFA65-66D4-4800-96B5-E50B46BF0876}" destId="{EE14F204-3897-4274-8F27-89D84E1A4333}" srcOrd="2" destOrd="0" parTransId="{744C3957-5C03-4BFA-809D-988EBED29491}" sibTransId="{E86BEA11-9A1B-4956-BDDD-5477370682E3}"/>
    <dgm:cxn modelId="{F56FDE36-AC88-44A2-9897-2A1D2AE1BAE9}" srcId="{4FAFFA65-66D4-4800-96B5-E50B46BF0876}" destId="{2123A14A-B68E-4A12-A8BD-08F29111F221}" srcOrd="5" destOrd="0" parTransId="{37F566A6-31CF-466B-A94A-CB72EC2D79FA}" sibTransId="{348F179E-EF83-42F6-8A20-05B81DB241E9}"/>
    <dgm:cxn modelId="{5A17BD45-C33B-4E5A-A2B0-9F44A687E529}" type="presOf" srcId="{74D05903-6ED5-4499-8B99-BB1C2E22C7B5}" destId="{8478725C-4DCE-41FC-B75E-9950D99E299E}" srcOrd="0" destOrd="2" presId="urn:microsoft.com/office/officeart/2005/8/layout/list1"/>
    <dgm:cxn modelId="{76CBC36B-F3FF-4364-AFEC-62E0557032E9}" type="presOf" srcId="{2461A315-F460-4416-96D6-0A4BDB2E9E96}" destId="{8478725C-4DCE-41FC-B75E-9950D99E299E}" srcOrd="0" destOrd="4" presId="urn:microsoft.com/office/officeart/2005/8/layout/list1"/>
    <dgm:cxn modelId="{E99EEE6C-3B9C-4A30-9229-3ABB4494506A}" type="presOf" srcId="{07F9DFA3-A847-40FB-AF91-E34B8BC02F21}" destId="{8478725C-4DCE-41FC-B75E-9950D99E299E}" srcOrd="0" destOrd="1" presId="urn:microsoft.com/office/officeart/2005/8/layout/list1"/>
    <dgm:cxn modelId="{CAFFA870-314F-49FA-AEEA-25A223D88161}" type="presOf" srcId="{4FAFFA65-66D4-4800-96B5-E50B46BF0876}" destId="{3CD51DEC-3AFE-43C5-B094-A98505E9FC11}" srcOrd="0" destOrd="0" presId="urn:microsoft.com/office/officeart/2005/8/layout/list1"/>
    <dgm:cxn modelId="{45B8DF59-8ABF-4313-A26F-73B42857F952}" type="presOf" srcId="{2123A14A-B68E-4A12-A8BD-08F29111F221}" destId="{8478725C-4DCE-41FC-B75E-9950D99E299E}" srcOrd="0" destOrd="8" presId="urn:microsoft.com/office/officeart/2005/8/layout/list1"/>
    <dgm:cxn modelId="{FAA59E5A-CB45-426C-8A6C-15D953ABEE99}" srcId="{4FAFFA65-66D4-4800-96B5-E50B46BF0876}" destId="{07F9DFA3-A847-40FB-AF91-E34B8BC02F21}" srcOrd="1" destOrd="0" parTransId="{FBD670F3-DBC8-443F-B4D5-7A45D3F1EAD9}" sibTransId="{35B1745A-25D7-4038-9297-AA460F589509}"/>
    <dgm:cxn modelId="{E897277F-47CD-485A-A082-DA8EC1A8FF00}" srcId="{4FAFFA65-66D4-4800-96B5-E50B46BF0876}" destId="{F155B440-A637-4A24-A4BE-F19A51617416}" srcOrd="0" destOrd="0" parTransId="{3BD7FEB0-221A-424F-94B3-E2437FADAFCF}" sibTransId="{3A55C9AE-EF99-4FFE-AA52-1D0BA51A4C28}"/>
    <dgm:cxn modelId="{3C45EF82-B3B2-477E-9A8B-1BFB8B4DEF0E}" srcId="{D37B5A42-FF00-4D0C-804C-5ACA82BD790A}" destId="{B4E48196-C883-41EE-B88A-D4194716CE37}" srcOrd="4" destOrd="0" parTransId="{2D442674-DEC2-414B-9E78-675FAF9300D2}" sibTransId="{56127E07-6CEE-4CFB-AB1A-D22680F5B306}"/>
    <dgm:cxn modelId="{B0D4128C-4666-4EE0-9E2A-E275A3AFB416}" type="presOf" srcId="{1918653F-E3AF-47C0-BB88-3D888BED54EF}" destId="{8E400DED-A7B6-41B7-9650-23C0E028093F}" srcOrd="0" destOrd="2" presId="urn:microsoft.com/office/officeart/2005/8/layout/list1"/>
    <dgm:cxn modelId="{B354DF8D-891E-4C5A-BAB7-40DA74C71727}" srcId="{D37B5A42-FF00-4D0C-804C-5ACA82BD790A}" destId="{E1B8DD83-1900-45AE-91BA-0FDBB8B13EBF}" srcOrd="1" destOrd="0" parTransId="{91071BE7-17D3-4640-B0AC-4A57EBF30BEA}" sibTransId="{7A279C73-030C-46E3-BB89-3F9733BDF5E0}"/>
    <dgm:cxn modelId="{BFE1CE97-3468-4158-B3FC-6FC4344EE8B9}" type="presOf" srcId="{D37B5A42-FF00-4D0C-804C-5ACA82BD790A}" destId="{21A14713-9371-4809-BE93-564C83568DB2}" srcOrd="0" destOrd="0" presId="urn:microsoft.com/office/officeart/2005/8/layout/list1"/>
    <dgm:cxn modelId="{7DE1D999-99F8-4CB9-B276-74EAD52EEDB5}" srcId="{9EEB5468-7F2E-41E0-A349-3C1D8CA1AA0B}" destId="{D37B5A42-FF00-4D0C-804C-5ACA82BD790A}" srcOrd="1" destOrd="0" parTransId="{75233373-4587-4170-9E4B-9B66C7F9899F}" sibTransId="{E68E1F67-03B5-4695-9757-44D32AF61B1A}"/>
    <dgm:cxn modelId="{1054E69C-51FE-4BF5-AE60-6937D458D78F}" srcId="{07F9DFA3-A847-40FB-AF91-E34B8BC02F21}" destId="{225AD2F6-7A31-4DF7-9E9D-2708A7F3CB75}" srcOrd="1" destOrd="0" parTransId="{505CC8C7-2AD1-496A-947B-2B341BFA24DC}" sibTransId="{104E865E-61E3-471E-9838-4C1D9ED60646}"/>
    <dgm:cxn modelId="{E2FF60A8-81F0-4370-BCC7-DEF97422C840}" srcId="{D37B5A42-FF00-4D0C-804C-5ACA82BD790A}" destId="{BFE70C0C-07B1-46D6-AD06-787C8C9C016A}" srcOrd="0" destOrd="0" parTransId="{A2F30515-1A05-4809-8698-B344C9A92457}" sibTransId="{FFEFCA73-B643-4978-9547-9967B375E9DE}"/>
    <dgm:cxn modelId="{198244A8-82FB-437A-9927-558CE8EBD03B}" type="presOf" srcId="{BFE70C0C-07B1-46D6-AD06-787C8C9C016A}" destId="{8E400DED-A7B6-41B7-9650-23C0E028093F}" srcOrd="0" destOrd="0" presId="urn:microsoft.com/office/officeart/2005/8/layout/list1"/>
    <dgm:cxn modelId="{C95EBCB8-ED9A-463D-A28A-B2F7754BA462}" type="presOf" srcId="{F1185753-71DD-4D72-AD90-F9B682549F6C}" destId="{8478725C-4DCE-41FC-B75E-9950D99E299E}" srcOrd="0" destOrd="6" presId="urn:microsoft.com/office/officeart/2005/8/layout/list1"/>
    <dgm:cxn modelId="{B24052C3-D69D-4CBD-AE08-5124CAE3ADD2}" srcId="{07F9DFA3-A847-40FB-AF91-E34B8BC02F21}" destId="{2461A315-F460-4416-96D6-0A4BDB2E9E96}" srcOrd="2" destOrd="0" parTransId="{7C554E04-FCC9-4794-A401-0006CC5CA249}" sibTransId="{BD450EAC-6DF7-4743-B1AE-50E396CFB0A1}"/>
    <dgm:cxn modelId="{1D1EC8CD-BCB1-414B-8D53-4385B6CDEDB3}" type="presOf" srcId="{B4E48196-C883-41EE-B88A-D4194716CE37}" destId="{8E400DED-A7B6-41B7-9650-23C0E028093F}" srcOrd="0" destOrd="4" presId="urn:microsoft.com/office/officeart/2005/8/layout/list1"/>
    <dgm:cxn modelId="{8CCB3BD1-C672-4D8E-AA5F-F04BC34F882A}" srcId="{9EEB5468-7F2E-41E0-A349-3C1D8CA1AA0B}" destId="{4FAFFA65-66D4-4800-96B5-E50B46BF0876}" srcOrd="0" destOrd="0" parTransId="{FC19F0AE-E91F-42C8-BBE1-447D045295C7}" sibTransId="{F97B5E45-4935-40F7-A1D8-97953F57D453}"/>
    <dgm:cxn modelId="{F89B7CD1-BE36-4ED8-8AE8-1B44D08D9A95}" srcId="{07F9DFA3-A847-40FB-AF91-E34B8BC02F21}" destId="{74D05903-6ED5-4499-8B99-BB1C2E22C7B5}" srcOrd="0" destOrd="0" parTransId="{9B739F7E-1484-4D79-8E83-C87CE0ED69A7}" sibTransId="{8F805447-BF99-4B61-9DDF-1D403303EBA5}"/>
    <dgm:cxn modelId="{1E459EE4-B333-441B-AD94-66EA0CA5A8AA}" type="presOf" srcId="{EE14F204-3897-4274-8F27-89D84E1A4333}" destId="{8478725C-4DCE-41FC-B75E-9950D99E299E}" srcOrd="0" destOrd="5" presId="urn:microsoft.com/office/officeart/2005/8/layout/list1"/>
    <dgm:cxn modelId="{26246EEB-7FD1-4305-97D9-712AC30E3CA3}" srcId="{D37B5A42-FF00-4D0C-804C-5ACA82BD790A}" destId="{13033CB4-A195-40E1-A23F-8373E1AFAF6D}" srcOrd="3" destOrd="0" parTransId="{E365E455-5A89-47E9-8B57-9FA554B60EA3}" sibTransId="{BBD34A22-47B8-454F-9569-8281010155BF}"/>
    <dgm:cxn modelId="{B1A13EF2-50FE-4E5C-B96D-5587408751BD}" type="presOf" srcId="{13033CB4-A195-40E1-A23F-8373E1AFAF6D}" destId="{8E400DED-A7B6-41B7-9650-23C0E028093F}" srcOrd="0" destOrd="3" presId="urn:microsoft.com/office/officeart/2005/8/layout/list1"/>
    <dgm:cxn modelId="{3749A6FC-2973-406D-A7FF-34B79282B7BA}" type="presOf" srcId="{9EEB5468-7F2E-41E0-A349-3C1D8CA1AA0B}" destId="{05F616D2-0CB8-4F69-BBC9-4F98053ED872}" srcOrd="0" destOrd="0" presId="urn:microsoft.com/office/officeart/2005/8/layout/list1"/>
    <dgm:cxn modelId="{11B0AFD5-B744-44D2-979F-0DFCA5704A25}" type="presParOf" srcId="{05F616D2-0CB8-4F69-BBC9-4F98053ED872}" destId="{E14EB88D-5EAF-495C-B2A0-13F791EBBD5F}" srcOrd="0" destOrd="0" presId="urn:microsoft.com/office/officeart/2005/8/layout/list1"/>
    <dgm:cxn modelId="{F0DF4C40-1C47-4379-A023-D985AE20D723}" type="presParOf" srcId="{E14EB88D-5EAF-495C-B2A0-13F791EBBD5F}" destId="{3CD51DEC-3AFE-43C5-B094-A98505E9FC11}" srcOrd="0" destOrd="0" presId="urn:microsoft.com/office/officeart/2005/8/layout/list1"/>
    <dgm:cxn modelId="{1CCEFE25-D4D7-4859-9339-A692911887A9}" type="presParOf" srcId="{E14EB88D-5EAF-495C-B2A0-13F791EBBD5F}" destId="{9D6446B4-1BFF-4D5B-B301-D87E8FF60B1F}" srcOrd="1" destOrd="0" presId="urn:microsoft.com/office/officeart/2005/8/layout/list1"/>
    <dgm:cxn modelId="{E0876417-E58D-478A-95C8-3FB419AA2046}" type="presParOf" srcId="{05F616D2-0CB8-4F69-BBC9-4F98053ED872}" destId="{188AE92D-EC1C-4929-8E6B-C5E8A92A9954}" srcOrd="1" destOrd="0" presId="urn:microsoft.com/office/officeart/2005/8/layout/list1"/>
    <dgm:cxn modelId="{63BC3DA5-0D71-466F-8E01-E36B93D91C62}" type="presParOf" srcId="{05F616D2-0CB8-4F69-BBC9-4F98053ED872}" destId="{8478725C-4DCE-41FC-B75E-9950D99E299E}" srcOrd="2" destOrd="0" presId="urn:microsoft.com/office/officeart/2005/8/layout/list1"/>
    <dgm:cxn modelId="{D2DB0E32-C0FC-4678-B914-0CFF2BC4610E}" type="presParOf" srcId="{05F616D2-0CB8-4F69-BBC9-4F98053ED872}" destId="{0ACFC7E4-2D3D-42A7-A1D5-ECC6ADF6B642}" srcOrd="3" destOrd="0" presId="urn:microsoft.com/office/officeart/2005/8/layout/list1"/>
    <dgm:cxn modelId="{7CBC886A-0DCB-45F7-8588-6BEE4F8771B8}" type="presParOf" srcId="{05F616D2-0CB8-4F69-BBC9-4F98053ED872}" destId="{5159C3BC-81E9-480A-9D24-AC528BA94A3F}" srcOrd="4" destOrd="0" presId="urn:microsoft.com/office/officeart/2005/8/layout/list1"/>
    <dgm:cxn modelId="{81ACB829-C668-4DC6-8CD8-94694034FDB2}" type="presParOf" srcId="{5159C3BC-81E9-480A-9D24-AC528BA94A3F}" destId="{21A14713-9371-4809-BE93-564C83568DB2}" srcOrd="0" destOrd="0" presId="urn:microsoft.com/office/officeart/2005/8/layout/list1"/>
    <dgm:cxn modelId="{1C7DC609-6919-4C9C-BA01-6F3B43151B50}" type="presParOf" srcId="{5159C3BC-81E9-480A-9D24-AC528BA94A3F}" destId="{897ED937-02D1-4882-BE36-4DCC713F1C32}" srcOrd="1" destOrd="0" presId="urn:microsoft.com/office/officeart/2005/8/layout/list1"/>
    <dgm:cxn modelId="{0C8FEEBA-D6A3-4AAE-A0D1-3477E3E6C061}" type="presParOf" srcId="{05F616D2-0CB8-4F69-BBC9-4F98053ED872}" destId="{8A686365-5CEA-48B2-B652-5058C3134306}" srcOrd="5" destOrd="0" presId="urn:microsoft.com/office/officeart/2005/8/layout/list1"/>
    <dgm:cxn modelId="{2F8A78C8-699D-4D86-96A5-5EB51350536C}" type="presParOf" srcId="{05F616D2-0CB8-4F69-BBC9-4F98053ED872}" destId="{8E400DED-A7B6-41B7-9650-23C0E028093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39A58E-5127-44F2-9FEE-1852D540EF1B}"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F815D0DA-6CEC-4552-8D29-F2BD886F4905}">
      <dgm:prSet custT="1"/>
      <dgm:spPr/>
      <dgm:t>
        <a:bodyPr/>
        <a:lstStyle/>
        <a:p>
          <a:r>
            <a:rPr lang="en-US" sz="1600" b="1"/>
            <a:t>Program Open October 18, 2021 – May 6, 2022</a:t>
          </a:r>
          <a:endParaRPr lang="en-US" sz="1600"/>
        </a:p>
      </dgm:t>
    </dgm:pt>
    <dgm:pt modelId="{F0BF9D88-F77B-4FB7-BED0-8A4A92B7193F}" type="parTrans" cxnId="{3B21EA30-3DEB-4992-B3CE-33B4EAC09851}">
      <dgm:prSet/>
      <dgm:spPr/>
      <dgm:t>
        <a:bodyPr/>
        <a:lstStyle/>
        <a:p>
          <a:endParaRPr lang="en-US" sz="2000"/>
        </a:p>
      </dgm:t>
    </dgm:pt>
    <dgm:pt modelId="{961C3D5B-787A-4DB8-B8FC-88DA813674B1}" type="sibTrans" cxnId="{3B21EA30-3DEB-4992-B3CE-33B4EAC09851}">
      <dgm:prSet/>
      <dgm:spPr/>
      <dgm:t>
        <a:bodyPr/>
        <a:lstStyle/>
        <a:p>
          <a:endParaRPr lang="en-US" sz="2000"/>
        </a:p>
      </dgm:t>
    </dgm:pt>
    <dgm:pt modelId="{0FF43C79-5DF5-4F92-9C16-E6264068A82A}">
      <dgm:prSet custT="1"/>
      <dgm:spPr/>
      <dgm:t>
        <a:bodyPr/>
        <a:lstStyle/>
        <a:p>
          <a:r>
            <a:rPr lang="en-US" sz="1600" b="1"/>
            <a:t>Cash Grant</a:t>
          </a:r>
          <a:endParaRPr lang="en-US" sz="1600"/>
        </a:p>
      </dgm:t>
    </dgm:pt>
    <dgm:pt modelId="{CDADD0D9-A213-4307-91B0-B342C89D396D}" type="parTrans" cxnId="{CAAAEF4A-3428-4924-AE00-61E7A08EB830}">
      <dgm:prSet/>
      <dgm:spPr/>
      <dgm:t>
        <a:bodyPr/>
        <a:lstStyle/>
        <a:p>
          <a:endParaRPr lang="en-US" sz="2000"/>
        </a:p>
      </dgm:t>
    </dgm:pt>
    <dgm:pt modelId="{C729E328-27E9-4A85-B980-558EE7A74F76}" type="sibTrans" cxnId="{CAAAEF4A-3428-4924-AE00-61E7A08EB830}">
      <dgm:prSet/>
      <dgm:spPr/>
      <dgm:t>
        <a:bodyPr/>
        <a:lstStyle/>
        <a:p>
          <a:endParaRPr lang="en-US" sz="2000"/>
        </a:p>
      </dgm:t>
    </dgm:pt>
    <dgm:pt modelId="{22253D90-1CAB-49F9-8F03-C807CB398883}">
      <dgm:prSet custT="1"/>
      <dgm:spPr/>
      <dgm:t>
        <a:bodyPr/>
        <a:lstStyle/>
        <a:p>
          <a:r>
            <a:rPr lang="en-US" sz="1800" dirty="0"/>
            <a:t>$500 (minimum grant) to $1,500 (maximum grant)</a:t>
          </a:r>
        </a:p>
      </dgm:t>
    </dgm:pt>
    <dgm:pt modelId="{8BA3FC12-2B19-42D1-97A7-48E07A635363}" type="parTrans" cxnId="{F907CF54-D34C-4A92-9547-8F078AA4887D}">
      <dgm:prSet/>
      <dgm:spPr/>
      <dgm:t>
        <a:bodyPr/>
        <a:lstStyle/>
        <a:p>
          <a:endParaRPr lang="en-US" sz="2000"/>
        </a:p>
      </dgm:t>
    </dgm:pt>
    <dgm:pt modelId="{FB7DAF8B-08DF-436B-9CA5-4B6AC5BF8F0C}" type="sibTrans" cxnId="{F907CF54-D34C-4A92-9547-8F078AA4887D}">
      <dgm:prSet/>
      <dgm:spPr/>
      <dgm:t>
        <a:bodyPr/>
        <a:lstStyle/>
        <a:p>
          <a:endParaRPr lang="en-US" sz="2000"/>
        </a:p>
      </dgm:t>
    </dgm:pt>
    <dgm:pt modelId="{E81742C9-419C-4E90-BFC0-C1C68A4505F9}">
      <dgm:prSet custT="1"/>
      <dgm:spPr/>
      <dgm:t>
        <a:bodyPr/>
        <a:lstStyle/>
        <a:p>
          <a:r>
            <a:rPr lang="en-US" sz="1600" b="1"/>
            <a:t>Crisis Grant</a:t>
          </a:r>
          <a:endParaRPr lang="en-US" sz="1600"/>
        </a:p>
      </dgm:t>
    </dgm:pt>
    <dgm:pt modelId="{A88E96C3-2BA1-4F15-AD00-A9C4413D29AF}" type="parTrans" cxnId="{B5F63750-4851-4FD1-9541-DC05644AE1FC}">
      <dgm:prSet/>
      <dgm:spPr/>
      <dgm:t>
        <a:bodyPr/>
        <a:lstStyle/>
        <a:p>
          <a:endParaRPr lang="en-US" sz="2000"/>
        </a:p>
      </dgm:t>
    </dgm:pt>
    <dgm:pt modelId="{BC451301-2236-471B-B824-CFE2640F1F8D}" type="sibTrans" cxnId="{B5F63750-4851-4FD1-9541-DC05644AE1FC}">
      <dgm:prSet/>
      <dgm:spPr/>
      <dgm:t>
        <a:bodyPr/>
        <a:lstStyle/>
        <a:p>
          <a:endParaRPr lang="en-US" sz="2000"/>
        </a:p>
      </dgm:t>
    </dgm:pt>
    <dgm:pt modelId="{A4A7A7F3-D664-4CE7-B806-1651A80DFDF8}">
      <dgm:prSet custT="1"/>
      <dgm:spPr/>
      <dgm:t>
        <a:bodyPr/>
        <a:lstStyle/>
        <a:p>
          <a:r>
            <a:rPr lang="en-US" sz="1800" dirty="0"/>
            <a:t>$25 (minimum grant) to $1,200 (maximum grant)</a:t>
          </a:r>
        </a:p>
      </dgm:t>
    </dgm:pt>
    <dgm:pt modelId="{AAA75E9F-6BF4-4D7C-AAEC-78A3100E4B38}" type="parTrans" cxnId="{BF294F70-A051-4C73-B23D-55410843C1DB}">
      <dgm:prSet/>
      <dgm:spPr/>
      <dgm:t>
        <a:bodyPr/>
        <a:lstStyle/>
        <a:p>
          <a:endParaRPr lang="en-US" sz="2000"/>
        </a:p>
      </dgm:t>
    </dgm:pt>
    <dgm:pt modelId="{3101B172-D007-4341-88A9-409FD4C720B1}" type="sibTrans" cxnId="{BF294F70-A051-4C73-B23D-55410843C1DB}">
      <dgm:prSet/>
      <dgm:spPr/>
      <dgm:t>
        <a:bodyPr/>
        <a:lstStyle/>
        <a:p>
          <a:endParaRPr lang="en-US" sz="2000"/>
        </a:p>
      </dgm:t>
    </dgm:pt>
    <dgm:pt modelId="{E4B0AFE6-3F6C-4005-B826-80BDC13CFB36}">
      <dgm:prSet custT="1"/>
      <dgm:spPr/>
      <dgm:t>
        <a:bodyPr/>
        <a:lstStyle/>
        <a:p>
          <a:r>
            <a:rPr lang="en-US" sz="1600" b="1" dirty="0"/>
            <a:t>Crisis Interface (Furnace Repair/Replacement)</a:t>
          </a:r>
          <a:endParaRPr lang="en-US" sz="1600" dirty="0"/>
        </a:p>
      </dgm:t>
    </dgm:pt>
    <dgm:pt modelId="{72CCDF27-E39B-412A-8AF5-6710812D257D}" type="parTrans" cxnId="{109692BA-FF4A-4E75-AC05-9B0EFB1B9105}">
      <dgm:prSet/>
      <dgm:spPr/>
      <dgm:t>
        <a:bodyPr/>
        <a:lstStyle/>
        <a:p>
          <a:endParaRPr lang="en-US" sz="2000"/>
        </a:p>
      </dgm:t>
    </dgm:pt>
    <dgm:pt modelId="{485F0B0D-04E1-4C6E-9D80-F2F73E09C311}" type="sibTrans" cxnId="{109692BA-FF4A-4E75-AC05-9B0EFB1B9105}">
      <dgm:prSet/>
      <dgm:spPr/>
      <dgm:t>
        <a:bodyPr/>
        <a:lstStyle/>
        <a:p>
          <a:endParaRPr lang="en-US" sz="2000"/>
        </a:p>
      </dgm:t>
    </dgm:pt>
    <dgm:pt modelId="{910A43B4-409B-402A-A5A8-7065FF2C290B}">
      <dgm:prSet custT="1"/>
      <dgm:spPr/>
      <dgm:t>
        <a:bodyPr/>
        <a:lstStyle/>
        <a:p>
          <a:r>
            <a:rPr lang="en-US" sz="1800" dirty="0"/>
            <a:t>Repair / replace inoperable heating system</a:t>
          </a:r>
        </a:p>
      </dgm:t>
    </dgm:pt>
    <dgm:pt modelId="{2CDD7EEC-5B60-47AA-A114-236232651536}" type="parTrans" cxnId="{3D7DA38F-0F3B-4CDD-A342-C8A5500CE8AD}">
      <dgm:prSet/>
      <dgm:spPr/>
      <dgm:t>
        <a:bodyPr/>
        <a:lstStyle/>
        <a:p>
          <a:endParaRPr lang="en-US" sz="2000"/>
        </a:p>
      </dgm:t>
    </dgm:pt>
    <dgm:pt modelId="{18962B76-9972-4568-9D7C-1BC1678B8003}" type="sibTrans" cxnId="{3D7DA38F-0F3B-4CDD-A342-C8A5500CE8AD}">
      <dgm:prSet/>
      <dgm:spPr/>
      <dgm:t>
        <a:bodyPr/>
        <a:lstStyle/>
        <a:p>
          <a:endParaRPr lang="en-US" sz="2000"/>
        </a:p>
      </dgm:t>
    </dgm:pt>
    <dgm:pt modelId="{57227CB8-532D-48AD-B296-0B38C1881944}" type="pres">
      <dgm:prSet presAssocID="{5839A58E-5127-44F2-9FEE-1852D540EF1B}" presName="linear" presStyleCnt="0">
        <dgm:presLayoutVars>
          <dgm:dir/>
          <dgm:animLvl val="lvl"/>
          <dgm:resizeHandles val="exact"/>
        </dgm:presLayoutVars>
      </dgm:prSet>
      <dgm:spPr/>
    </dgm:pt>
    <dgm:pt modelId="{1BAEE890-C3CF-4AA6-8D83-9BDD6D1FE266}" type="pres">
      <dgm:prSet presAssocID="{F815D0DA-6CEC-4552-8D29-F2BD886F4905}" presName="parentLin" presStyleCnt="0"/>
      <dgm:spPr/>
    </dgm:pt>
    <dgm:pt modelId="{CD008A64-5BA2-4EF0-9691-BA40D645097A}" type="pres">
      <dgm:prSet presAssocID="{F815D0DA-6CEC-4552-8D29-F2BD886F4905}" presName="parentLeftMargin" presStyleLbl="node1" presStyleIdx="0" presStyleCnt="4"/>
      <dgm:spPr/>
    </dgm:pt>
    <dgm:pt modelId="{B0D9E363-B290-43C2-BB64-6DD2F1B75EE3}" type="pres">
      <dgm:prSet presAssocID="{F815D0DA-6CEC-4552-8D29-F2BD886F4905}" presName="parentText" presStyleLbl="node1" presStyleIdx="0" presStyleCnt="4" custScaleX="112415" custScaleY="69548">
        <dgm:presLayoutVars>
          <dgm:chMax val="0"/>
          <dgm:bulletEnabled val="1"/>
        </dgm:presLayoutVars>
      </dgm:prSet>
      <dgm:spPr/>
    </dgm:pt>
    <dgm:pt modelId="{F760818E-A762-4E57-AE49-4E8A3AFF698C}" type="pres">
      <dgm:prSet presAssocID="{F815D0DA-6CEC-4552-8D29-F2BD886F4905}" presName="negativeSpace" presStyleCnt="0"/>
      <dgm:spPr/>
    </dgm:pt>
    <dgm:pt modelId="{ABE435F0-E3CB-414C-84BD-06B120268AB1}" type="pres">
      <dgm:prSet presAssocID="{F815D0DA-6CEC-4552-8D29-F2BD886F4905}" presName="childText" presStyleLbl="conFgAcc1" presStyleIdx="0" presStyleCnt="4">
        <dgm:presLayoutVars>
          <dgm:bulletEnabled val="1"/>
        </dgm:presLayoutVars>
      </dgm:prSet>
      <dgm:spPr/>
    </dgm:pt>
    <dgm:pt modelId="{20BCD18E-645F-430A-8928-9263A4827FC8}" type="pres">
      <dgm:prSet presAssocID="{961C3D5B-787A-4DB8-B8FC-88DA813674B1}" presName="spaceBetweenRectangles" presStyleCnt="0"/>
      <dgm:spPr/>
    </dgm:pt>
    <dgm:pt modelId="{C8A41DB6-A461-4901-8BFE-61A44C2C8464}" type="pres">
      <dgm:prSet presAssocID="{0FF43C79-5DF5-4F92-9C16-E6264068A82A}" presName="parentLin" presStyleCnt="0"/>
      <dgm:spPr/>
    </dgm:pt>
    <dgm:pt modelId="{56C39735-A449-4FBF-B7E0-4C01B321D8C5}" type="pres">
      <dgm:prSet presAssocID="{0FF43C79-5DF5-4F92-9C16-E6264068A82A}" presName="parentLeftMargin" presStyleLbl="node1" presStyleIdx="0" presStyleCnt="4"/>
      <dgm:spPr/>
    </dgm:pt>
    <dgm:pt modelId="{67E35764-9C66-4EEA-A712-ABD873817930}" type="pres">
      <dgm:prSet presAssocID="{0FF43C79-5DF5-4F92-9C16-E6264068A82A}" presName="parentText" presStyleLbl="node1" presStyleIdx="1" presStyleCnt="4" custScaleX="37927" custScaleY="67180">
        <dgm:presLayoutVars>
          <dgm:chMax val="0"/>
          <dgm:bulletEnabled val="1"/>
        </dgm:presLayoutVars>
      </dgm:prSet>
      <dgm:spPr/>
    </dgm:pt>
    <dgm:pt modelId="{6F51535C-D5CD-429E-85AA-1FDF5A3B6369}" type="pres">
      <dgm:prSet presAssocID="{0FF43C79-5DF5-4F92-9C16-E6264068A82A}" presName="negativeSpace" presStyleCnt="0"/>
      <dgm:spPr/>
    </dgm:pt>
    <dgm:pt modelId="{D3433571-199D-4BBB-A1A2-FA8D4146900B}" type="pres">
      <dgm:prSet presAssocID="{0FF43C79-5DF5-4F92-9C16-E6264068A82A}" presName="childText" presStyleLbl="conFgAcc1" presStyleIdx="1" presStyleCnt="4">
        <dgm:presLayoutVars>
          <dgm:bulletEnabled val="1"/>
        </dgm:presLayoutVars>
      </dgm:prSet>
      <dgm:spPr/>
    </dgm:pt>
    <dgm:pt modelId="{70183221-0D45-4EA5-A888-4771AA379F92}" type="pres">
      <dgm:prSet presAssocID="{C729E328-27E9-4A85-B980-558EE7A74F76}" presName="spaceBetweenRectangles" presStyleCnt="0"/>
      <dgm:spPr/>
    </dgm:pt>
    <dgm:pt modelId="{6709C745-B45C-4DDD-9BCA-9AC541475F16}" type="pres">
      <dgm:prSet presAssocID="{E81742C9-419C-4E90-BFC0-C1C68A4505F9}" presName="parentLin" presStyleCnt="0"/>
      <dgm:spPr/>
    </dgm:pt>
    <dgm:pt modelId="{6764BA9C-F40A-4277-BD2A-7C197D520D20}" type="pres">
      <dgm:prSet presAssocID="{E81742C9-419C-4E90-BFC0-C1C68A4505F9}" presName="parentLeftMargin" presStyleLbl="node1" presStyleIdx="1" presStyleCnt="4"/>
      <dgm:spPr/>
    </dgm:pt>
    <dgm:pt modelId="{CCA5D9A5-897A-434D-9940-501AD9F3F72E}" type="pres">
      <dgm:prSet presAssocID="{E81742C9-419C-4E90-BFC0-C1C68A4505F9}" presName="parentText" presStyleLbl="node1" presStyleIdx="2" presStyleCnt="4" custScaleX="37567" custScaleY="66624">
        <dgm:presLayoutVars>
          <dgm:chMax val="0"/>
          <dgm:bulletEnabled val="1"/>
        </dgm:presLayoutVars>
      </dgm:prSet>
      <dgm:spPr/>
    </dgm:pt>
    <dgm:pt modelId="{EF9059FA-EB8F-48C6-954D-963432995A62}" type="pres">
      <dgm:prSet presAssocID="{E81742C9-419C-4E90-BFC0-C1C68A4505F9}" presName="negativeSpace" presStyleCnt="0"/>
      <dgm:spPr/>
    </dgm:pt>
    <dgm:pt modelId="{823D4A04-7DA4-48F2-AEE2-550153294C3A}" type="pres">
      <dgm:prSet presAssocID="{E81742C9-419C-4E90-BFC0-C1C68A4505F9}" presName="childText" presStyleLbl="conFgAcc1" presStyleIdx="2" presStyleCnt="4">
        <dgm:presLayoutVars>
          <dgm:bulletEnabled val="1"/>
        </dgm:presLayoutVars>
      </dgm:prSet>
      <dgm:spPr/>
    </dgm:pt>
    <dgm:pt modelId="{63444F67-E2AB-4584-9E3F-EE33DFBBDD22}" type="pres">
      <dgm:prSet presAssocID="{BC451301-2236-471B-B824-CFE2640F1F8D}" presName="spaceBetweenRectangles" presStyleCnt="0"/>
      <dgm:spPr/>
    </dgm:pt>
    <dgm:pt modelId="{4D636878-AD84-4A61-A036-7023BCAE2AFC}" type="pres">
      <dgm:prSet presAssocID="{E4B0AFE6-3F6C-4005-B826-80BDC13CFB36}" presName="parentLin" presStyleCnt="0"/>
      <dgm:spPr/>
    </dgm:pt>
    <dgm:pt modelId="{6CE32647-7C39-49B3-8A55-B93A11B756BC}" type="pres">
      <dgm:prSet presAssocID="{E4B0AFE6-3F6C-4005-B826-80BDC13CFB36}" presName="parentLeftMargin" presStyleLbl="node1" presStyleIdx="2" presStyleCnt="4"/>
      <dgm:spPr/>
    </dgm:pt>
    <dgm:pt modelId="{0E886026-F90A-4E88-8DE7-4578D9586D41}" type="pres">
      <dgm:prSet presAssocID="{E4B0AFE6-3F6C-4005-B826-80BDC13CFB36}" presName="parentText" presStyleLbl="node1" presStyleIdx="3" presStyleCnt="4" custScaleX="109716" custScaleY="70088">
        <dgm:presLayoutVars>
          <dgm:chMax val="0"/>
          <dgm:bulletEnabled val="1"/>
        </dgm:presLayoutVars>
      </dgm:prSet>
      <dgm:spPr/>
    </dgm:pt>
    <dgm:pt modelId="{ED9D709A-96AF-4B86-9A43-0B671EEBF662}" type="pres">
      <dgm:prSet presAssocID="{E4B0AFE6-3F6C-4005-B826-80BDC13CFB36}" presName="negativeSpace" presStyleCnt="0"/>
      <dgm:spPr/>
    </dgm:pt>
    <dgm:pt modelId="{DBF396F3-DE79-45FE-8C74-715C7B4209A7}" type="pres">
      <dgm:prSet presAssocID="{E4B0AFE6-3F6C-4005-B826-80BDC13CFB36}" presName="childText" presStyleLbl="conFgAcc1" presStyleIdx="3" presStyleCnt="4">
        <dgm:presLayoutVars>
          <dgm:bulletEnabled val="1"/>
        </dgm:presLayoutVars>
      </dgm:prSet>
      <dgm:spPr/>
    </dgm:pt>
  </dgm:ptLst>
  <dgm:cxnLst>
    <dgm:cxn modelId="{9194A108-0323-4535-B213-D3824EBE6C40}" type="presOf" srcId="{910A43B4-409B-402A-A5A8-7065FF2C290B}" destId="{DBF396F3-DE79-45FE-8C74-715C7B4209A7}" srcOrd="0" destOrd="0" presId="urn:microsoft.com/office/officeart/2005/8/layout/list1"/>
    <dgm:cxn modelId="{7350D61E-4170-4487-9CA4-CF0908717920}" type="presOf" srcId="{E4B0AFE6-3F6C-4005-B826-80BDC13CFB36}" destId="{6CE32647-7C39-49B3-8A55-B93A11B756BC}" srcOrd="0" destOrd="0" presId="urn:microsoft.com/office/officeart/2005/8/layout/list1"/>
    <dgm:cxn modelId="{3B21EA30-3DEB-4992-B3CE-33B4EAC09851}" srcId="{5839A58E-5127-44F2-9FEE-1852D540EF1B}" destId="{F815D0DA-6CEC-4552-8D29-F2BD886F4905}" srcOrd="0" destOrd="0" parTransId="{F0BF9D88-F77B-4FB7-BED0-8A4A92B7193F}" sibTransId="{961C3D5B-787A-4DB8-B8FC-88DA813674B1}"/>
    <dgm:cxn modelId="{1B414438-7D22-4807-8E5D-055ACACB6CA8}" type="presOf" srcId="{22253D90-1CAB-49F9-8F03-C807CB398883}" destId="{D3433571-199D-4BBB-A1A2-FA8D4146900B}" srcOrd="0" destOrd="0" presId="urn:microsoft.com/office/officeart/2005/8/layout/list1"/>
    <dgm:cxn modelId="{29739639-FC42-41E5-9DC8-5FCF4FDBE784}" type="presOf" srcId="{E81742C9-419C-4E90-BFC0-C1C68A4505F9}" destId="{6764BA9C-F40A-4277-BD2A-7C197D520D20}" srcOrd="0" destOrd="0" presId="urn:microsoft.com/office/officeart/2005/8/layout/list1"/>
    <dgm:cxn modelId="{B7A0E164-D9DC-4212-ABBD-36E808A268F5}" type="presOf" srcId="{0FF43C79-5DF5-4F92-9C16-E6264068A82A}" destId="{56C39735-A449-4FBF-B7E0-4C01B321D8C5}" srcOrd="0" destOrd="0" presId="urn:microsoft.com/office/officeart/2005/8/layout/list1"/>
    <dgm:cxn modelId="{CAAAEF4A-3428-4924-AE00-61E7A08EB830}" srcId="{5839A58E-5127-44F2-9FEE-1852D540EF1B}" destId="{0FF43C79-5DF5-4F92-9C16-E6264068A82A}" srcOrd="1" destOrd="0" parTransId="{CDADD0D9-A213-4307-91B0-B342C89D396D}" sibTransId="{C729E328-27E9-4A85-B980-558EE7A74F76}"/>
    <dgm:cxn modelId="{D318164C-3551-4273-9898-C01985584AD0}" type="presOf" srcId="{A4A7A7F3-D664-4CE7-B806-1651A80DFDF8}" destId="{823D4A04-7DA4-48F2-AEE2-550153294C3A}" srcOrd="0" destOrd="0" presId="urn:microsoft.com/office/officeart/2005/8/layout/list1"/>
    <dgm:cxn modelId="{B5F63750-4851-4FD1-9541-DC05644AE1FC}" srcId="{5839A58E-5127-44F2-9FEE-1852D540EF1B}" destId="{E81742C9-419C-4E90-BFC0-C1C68A4505F9}" srcOrd="2" destOrd="0" parTransId="{A88E96C3-2BA1-4F15-AD00-A9C4413D29AF}" sibTransId="{BC451301-2236-471B-B824-CFE2640F1F8D}"/>
    <dgm:cxn modelId="{BF294F70-A051-4C73-B23D-55410843C1DB}" srcId="{E81742C9-419C-4E90-BFC0-C1C68A4505F9}" destId="{A4A7A7F3-D664-4CE7-B806-1651A80DFDF8}" srcOrd="0" destOrd="0" parTransId="{AAA75E9F-6BF4-4D7C-AAEC-78A3100E4B38}" sibTransId="{3101B172-D007-4341-88A9-409FD4C720B1}"/>
    <dgm:cxn modelId="{F907CF54-D34C-4A92-9547-8F078AA4887D}" srcId="{0FF43C79-5DF5-4F92-9C16-E6264068A82A}" destId="{22253D90-1CAB-49F9-8F03-C807CB398883}" srcOrd="0" destOrd="0" parTransId="{8BA3FC12-2B19-42D1-97A7-48E07A635363}" sibTransId="{FB7DAF8B-08DF-436B-9CA5-4B6AC5BF8F0C}"/>
    <dgm:cxn modelId="{3D7DA38F-0F3B-4CDD-A342-C8A5500CE8AD}" srcId="{E4B0AFE6-3F6C-4005-B826-80BDC13CFB36}" destId="{910A43B4-409B-402A-A5A8-7065FF2C290B}" srcOrd="0" destOrd="0" parTransId="{2CDD7EEC-5B60-47AA-A114-236232651536}" sibTransId="{18962B76-9972-4568-9D7C-1BC1678B8003}"/>
    <dgm:cxn modelId="{FBBD7AB5-E189-4821-B3A2-7ECADF4D6C60}" type="presOf" srcId="{F815D0DA-6CEC-4552-8D29-F2BD886F4905}" destId="{B0D9E363-B290-43C2-BB64-6DD2F1B75EE3}" srcOrd="1" destOrd="0" presId="urn:microsoft.com/office/officeart/2005/8/layout/list1"/>
    <dgm:cxn modelId="{0FE19CB8-3834-4C7B-AF9A-08009E39CE53}" type="presOf" srcId="{E81742C9-419C-4E90-BFC0-C1C68A4505F9}" destId="{CCA5D9A5-897A-434D-9940-501AD9F3F72E}" srcOrd="1" destOrd="0" presId="urn:microsoft.com/office/officeart/2005/8/layout/list1"/>
    <dgm:cxn modelId="{351381B9-94BD-4252-8E2D-6187D45C71BC}" type="presOf" srcId="{0FF43C79-5DF5-4F92-9C16-E6264068A82A}" destId="{67E35764-9C66-4EEA-A712-ABD873817930}" srcOrd="1" destOrd="0" presId="urn:microsoft.com/office/officeart/2005/8/layout/list1"/>
    <dgm:cxn modelId="{109692BA-FF4A-4E75-AC05-9B0EFB1B9105}" srcId="{5839A58E-5127-44F2-9FEE-1852D540EF1B}" destId="{E4B0AFE6-3F6C-4005-B826-80BDC13CFB36}" srcOrd="3" destOrd="0" parTransId="{72CCDF27-E39B-412A-8AF5-6710812D257D}" sibTransId="{485F0B0D-04E1-4C6E-9D80-F2F73E09C311}"/>
    <dgm:cxn modelId="{C7DD03C3-9007-4073-9BF2-F242DA8AF62D}" type="presOf" srcId="{5839A58E-5127-44F2-9FEE-1852D540EF1B}" destId="{57227CB8-532D-48AD-B296-0B38C1881944}" srcOrd="0" destOrd="0" presId="urn:microsoft.com/office/officeart/2005/8/layout/list1"/>
    <dgm:cxn modelId="{EA694CC4-E28A-47EA-9B37-EAC8F1CC5C91}" type="presOf" srcId="{F815D0DA-6CEC-4552-8D29-F2BD886F4905}" destId="{CD008A64-5BA2-4EF0-9691-BA40D645097A}" srcOrd="0" destOrd="0" presId="urn:microsoft.com/office/officeart/2005/8/layout/list1"/>
    <dgm:cxn modelId="{F690A9D7-B302-4FBD-9993-3E55AC6BD76A}" type="presOf" srcId="{E4B0AFE6-3F6C-4005-B826-80BDC13CFB36}" destId="{0E886026-F90A-4E88-8DE7-4578D9586D41}" srcOrd="1" destOrd="0" presId="urn:microsoft.com/office/officeart/2005/8/layout/list1"/>
    <dgm:cxn modelId="{360AA3B0-38BC-44B7-BAB2-A75B38EB5A58}" type="presParOf" srcId="{57227CB8-532D-48AD-B296-0B38C1881944}" destId="{1BAEE890-C3CF-4AA6-8D83-9BDD6D1FE266}" srcOrd="0" destOrd="0" presId="urn:microsoft.com/office/officeart/2005/8/layout/list1"/>
    <dgm:cxn modelId="{C7A4E369-D56C-4CA9-9481-0E4091683F8E}" type="presParOf" srcId="{1BAEE890-C3CF-4AA6-8D83-9BDD6D1FE266}" destId="{CD008A64-5BA2-4EF0-9691-BA40D645097A}" srcOrd="0" destOrd="0" presId="urn:microsoft.com/office/officeart/2005/8/layout/list1"/>
    <dgm:cxn modelId="{071D75EE-9AAA-40CD-8D25-613F35916E67}" type="presParOf" srcId="{1BAEE890-C3CF-4AA6-8D83-9BDD6D1FE266}" destId="{B0D9E363-B290-43C2-BB64-6DD2F1B75EE3}" srcOrd="1" destOrd="0" presId="urn:microsoft.com/office/officeart/2005/8/layout/list1"/>
    <dgm:cxn modelId="{AD4BDA7D-BA93-4433-99A7-4EAAEB95C6B4}" type="presParOf" srcId="{57227CB8-532D-48AD-B296-0B38C1881944}" destId="{F760818E-A762-4E57-AE49-4E8A3AFF698C}" srcOrd="1" destOrd="0" presId="urn:microsoft.com/office/officeart/2005/8/layout/list1"/>
    <dgm:cxn modelId="{19E8A346-7E6C-422C-83DE-274764DB393D}" type="presParOf" srcId="{57227CB8-532D-48AD-B296-0B38C1881944}" destId="{ABE435F0-E3CB-414C-84BD-06B120268AB1}" srcOrd="2" destOrd="0" presId="urn:microsoft.com/office/officeart/2005/8/layout/list1"/>
    <dgm:cxn modelId="{BBD128D6-F8CD-4442-9AD2-F2FB2967781F}" type="presParOf" srcId="{57227CB8-532D-48AD-B296-0B38C1881944}" destId="{20BCD18E-645F-430A-8928-9263A4827FC8}" srcOrd="3" destOrd="0" presId="urn:microsoft.com/office/officeart/2005/8/layout/list1"/>
    <dgm:cxn modelId="{855637E3-5A98-4838-BC5B-234D2BA2B921}" type="presParOf" srcId="{57227CB8-532D-48AD-B296-0B38C1881944}" destId="{C8A41DB6-A461-4901-8BFE-61A44C2C8464}" srcOrd="4" destOrd="0" presId="urn:microsoft.com/office/officeart/2005/8/layout/list1"/>
    <dgm:cxn modelId="{3D4FA808-2767-450F-AD01-F72A00BFA9E7}" type="presParOf" srcId="{C8A41DB6-A461-4901-8BFE-61A44C2C8464}" destId="{56C39735-A449-4FBF-B7E0-4C01B321D8C5}" srcOrd="0" destOrd="0" presId="urn:microsoft.com/office/officeart/2005/8/layout/list1"/>
    <dgm:cxn modelId="{F251FB96-A9E3-4CC0-84F1-65400ED12A1B}" type="presParOf" srcId="{C8A41DB6-A461-4901-8BFE-61A44C2C8464}" destId="{67E35764-9C66-4EEA-A712-ABD873817930}" srcOrd="1" destOrd="0" presId="urn:microsoft.com/office/officeart/2005/8/layout/list1"/>
    <dgm:cxn modelId="{2C1825DA-EABB-4B53-AC1B-8BEC8CA97A66}" type="presParOf" srcId="{57227CB8-532D-48AD-B296-0B38C1881944}" destId="{6F51535C-D5CD-429E-85AA-1FDF5A3B6369}" srcOrd="5" destOrd="0" presId="urn:microsoft.com/office/officeart/2005/8/layout/list1"/>
    <dgm:cxn modelId="{5F25919B-D660-413C-9C56-6034B658099D}" type="presParOf" srcId="{57227CB8-532D-48AD-B296-0B38C1881944}" destId="{D3433571-199D-4BBB-A1A2-FA8D4146900B}" srcOrd="6" destOrd="0" presId="urn:microsoft.com/office/officeart/2005/8/layout/list1"/>
    <dgm:cxn modelId="{16FF76D3-528D-416A-8941-45040C906FB1}" type="presParOf" srcId="{57227CB8-532D-48AD-B296-0B38C1881944}" destId="{70183221-0D45-4EA5-A888-4771AA379F92}" srcOrd="7" destOrd="0" presId="urn:microsoft.com/office/officeart/2005/8/layout/list1"/>
    <dgm:cxn modelId="{6F254AEB-51A7-4426-A8A4-F728C111AB87}" type="presParOf" srcId="{57227CB8-532D-48AD-B296-0B38C1881944}" destId="{6709C745-B45C-4DDD-9BCA-9AC541475F16}" srcOrd="8" destOrd="0" presId="urn:microsoft.com/office/officeart/2005/8/layout/list1"/>
    <dgm:cxn modelId="{289798C3-49DA-4B65-9D65-EA29BFE5E4A3}" type="presParOf" srcId="{6709C745-B45C-4DDD-9BCA-9AC541475F16}" destId="{6764BA9C-F40A-4277-BD2A-7C197D520D20}" srcOrd="0" destOrd="0" presId="urn:microsoft.com/office/officeart/2005/8/layout/list1"/>
    <dgm:cxn modelId="{18E90D7D-DE20-4075-9BD2-EFC75636AFE5}" type="presParOf" srcId="{6709C745-B45C-4DDD-9BCA-9AC541475F16}" destId="{CCA5D9A5-897A-434D-9940-501AD9F3F72E}" srcOrd="1" destOrd="0" presId="urn:microsoft.com/office/officeart/2005/8/layout/list1"/>
    <dgm:cxn modelId="{71D30939-D08D-42A9-AC91-BCD68069BA4D}" type="presParOf" srcId="{57227CB8-532D-48AD-B296-0B38C1881944}" destId="{EF9059FA-EB8F-48C6-954D-963432995A62}" srcOrd="9" destOrd="0" presId="urn:microsoft.com/office/officeart/2005/8/layout/list1"/>
    <dgm:cxn modelId="{BB455EB2-680A-48A2-876C-CB06AD4C8AAA}" type="presParOf" srcId="{57227CB8-532D-48AD-B296-0B38C1881944}" destId="{823D4A04-7DA4-48F2-AEE2-550153294C3A}" srcOrd="10" destOrd="0" presId="urn:microsoft.com/office/officeart/2005/8/layout/list1"/>
    <dgm:cxn modelId="{00EA9BF1-0737-4F7F-9248-1F79EBF4B9A7}" type="presParOf" srcId="{57227CB8-532D-48AD-B296-0B38C1881944}" destId="{63444F67-E2AB-4584-9E3F-EE33DFBBDD22}" srcOrd="11" destOrd="0" presId="urn:microsoft.com/office/officeart/2005/8/layout/list1"/>
    <dgm:cxn modelId="{B2F800FB-62DB-44FC-BC58-A1640CFDFEA2}" type="presParOf" srcId="{57227CB8-532D-48AD-B296-0B38C1881944}" destId="{4D636878-AD84-4A61-A036-7023BCAE2AFC}" srcOrd="12" destOrd="0" presId="urn:microsoft.com/office/officeart/2005/8/layout/list1"/>
    <dgm:cxn modelId="{569B9933-EC77-4626-8700-12DBEBC146AB}" type="presParOf" srcId="{4D636878-AD84-4A61-A036-7023BCAE2AFC}" destId="{6CE32647-7C39-49B3-8A55-B93A11B756BC}" srcOrd="0" destOrd="0" presId="urn:microsoft.com/office/officeart/2005/8/layout/list1"/>
    <dgm:cxn modelId="{6C823F45-197B-4D0C-8B56-8B970FEAD5D3}" type="presParOf" srcId="{4D636878-AD84-4A61-A036-7023BCAE2AFC}" destId="{0E886026-F90A-4E88-8DE7-4578D9586D41}" srcOrd="1" destOrd="0" presId="urn:microsoft.com/office/officeart/2005/8/layout/list1"/>
    <dgm:cxn modelId="{AB8BE9E3-937A-4294-93AB-0F2CB38681BC}" type="presParOf" srcId="{57227CB8-532D-48AD-B296-0B38C1881944}" destId="{ED9D709A-96AF-4B86-9A43-0B671EEBF662}" srcOrd="13" destOrd="0" presId="urn:microsoft.com/office/officeart/2005/8/layout/list1"/>
    <dgm:cxn modelId="{2C09B6B2-3D74-4F67-9076-C610E43BECC2}" type="presParOf" srcId="{57227CB8-532D-48AD-B296-0B38C1881944}" destId="{DBF396F3-DE79-45FE-8C74-715C7B4209A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DB733-E214-469C-9CBD-C48B2C63C2EB}"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31550C59-AA04-40AC-B585-8ED9221DB864}">
      <dgm:prSet/>
      <dgm:spPr/>
      <dgm:t>
        <a:bodyPr/>
        <a:lstStyle/>
        <a:p>
          <a:r>
            <a:rPr lang="en-US" b="1"/>
            <a:t>Apply Online </a:t>
          </a:r>
          <a:endParaRPr lang="en-US"/>
        </a:p>
      </dgm:t>
    </dgm:pt>
    <dgm:pt modelId="{F3B081CB-9279-4E3E-84E0-AFFD96FAF37E}" type="parTrans" cxnId="{B574E656-25F4-4694-B5B4-302681D30367}">
      <dgm:prSet/>
      <dgm:spPr/>
      <dgm:t>
        <a:bodyPr/>
        <a:lstStyle/>
        <a:p>
          <a:endParaRPr lang="en-US"/>
        </a:p>
      </dgm:t>
    </dgm:pt>
    <dgm:pt modelId="{76603B17-705B-41A1-96DD-009F89FE9C2C}" type="sibTrans" cxnId="{B574E656-25F4-4694-B5B4-302681D30367}">
      <dgm:prSet/>
      <dgm:spPr/>
      <dgm:t>
        <a:bodyPr/>
        <a:lstStyle/>
        <a:p>
          <a:endParaRPr lang="en-US"/>
        </a:p>
      </dgm:t>
    </dgm:pt>
    <dgm:pt modelId="{B607007F-143B-4A25-8491-59AED1E81E71}">
      <dgm:prSet custT="1"/>
      <dgm:spPr/>
      <dgm:t>
        <a:bodyPr/>
        <a:lstStyle/>
        <a:p>
          <a:r>
            <a:rPr lang="en-US" sz="1600" dirty="0"/>
            <a:t>Online is recommended if possible: </a:t>
          </a:r>
          <a:r>
            <a:rPr lang="en-US" sz="1600" dirty="0">
              <a:hlinkClick xmlns:r="http://schemas.openxmlformats.org/officeDocument/2006/relationships" r:id="rId1"/>
            </a:rPr>
            <a:t>https://www.compass.state.pa.us</a:t>
          </a:r>
          <a:endParaRPr lang="en-US" sz="1600" dirty="0"/>
        </a:p>
      </dgm:t>
    </dgm:pt>
    <dgm:pt modelId="{11AF35C0-EA40-4C58-9763-8D1FF0285428}" type="parTrans" cxnId="{73E7A111-C089-4ED8-9EA5-E5BEE473D10B}">
      <dgm:prSet/>
      <dgm:spPr/>
      <dgm:t>
        <a:bodyPr/>
        <a:lstStyle/>
        <a:p>
          <a:endParaRPr lang="en-US"/>
        </a:p>
      </dgm:t>
    </dgm:pt>
    <dgm:pt modelId="{376E849C-48F2-4F92-A0A7-944D5B8C3BD2}" type="sibTrans" cxnId="{73E7A111-C089-4ED8-9EA5-E5BEE473D10B}">
      <dgm:prSet/>
      <dgm:spPr/>
      <dgm:t>
        <a:bodyPr/>
        <a:lstStyle/>
        <a:p>
          <a:endParaRPr lang="en-US"/>
        </a:p>
      </dgm:t>
    </dgm:pt>
    <dgm:pt modelId="{B481F4F4-349D-4F3A-A7A5-E4D55B995757}">
      <dgm:prSet custT="1"/>
      <dgm:spPr/>
      <dgm:t>
        <a:bodyPr/>
        <a:lstStyle/>
        <a:p>
          <a:r>
            <a:rPr lang="en-US" sz="1600" i="1" dirty="0"/>
            <a:t>The website is mobile friendly</a:t>
          </a:r>
          <a:endParaRPr lang="en-US" sz="1600" dirty="0"/>
        </a:p>
      </dgm:t>
    </dgm:pt>
    <dgm:pt modelId="{5EBB2ADB-D69F-4003-B436-0D323A127869}" type="parTrans" cxnId="{AF4D0DFD-EE5D-4DC1-B42B-ECE675EFE62C}">
      <dgm:prSet/>
      <dgm:spPr/>
      <dgm:t>
        <a:bodyPr/>
        <a:lstStyle/>
        <a:p>
          <a:endParaRPr lang="en-US"/>
        </a:p>
      </dgm:t>
    </dgm:pt>
    <dgm:pt modelId="{22B7D1F5-0227-443B-A70E-385DC6CCDFF7}" type="sibTrans" cxnId="{AF4D0DFD-EE5D-4DC1-B42B-ECE675EFE62C}">
      <dgm:prSet/>
      <dgm:spPr/>
      <dgm:t>
        <a:bodyPr/>
        <a:lstStyle/>
        <a:p>
          <a:endParaRPr lang="en-US"/>
        </a:p>
      </dgm:t>
    </dgm:pt>
    <dgm:pt modelId="{0FECDC0D-2D6A-488C-9EDC-FA694205D512}">
      <dgm:prSet custT="1"/>
      <dgm:spPr/>
      <dgm:t>
        <a:bodyPr/>
        <a:lstStyle/>
        <a:p>
          <a:r>
            <a:rPr lang="en-US" sz="1600" i="1" dirty="0"/>
            <a:t>Households that apply through COMPASS will receive preliminary eligibility determination.</a:t>
          </a:r>
          <a:endParaRPr lang="en-US" sz="1600" dirty="0"/>
        </a:p>
      </dgm:t>
    </dgm:pt>
    <dgm:pt modelId="{21DD657E-A0AB-4F31-A8F8-988B55A23FD1}" type="parTrans" cxnId="{254B81AC-A823-407F-B90C-2D4729D5B002}">
      <dgm:prSet/>
      <dgm:spPr/>
      <dgm:t>
        <a:bodyPr/>
        <a:lstStyle/>
        <a:p>
          <a:endParaRPr lang="en-US"/>
        </a:p>
      </dgm:t>
    </dgm:pt>
    <dgm:pt modelId="{347A5590-8EA2-41AC-B5BF-91CAA8BC2945}" type="sibTrans" cxnId="{254B81AC-A823-407F-B90C-2D4729D5B002}">
      <dgm:prSet/>
      <dgm:spPr/>
      <dgm:t>
        <a:bodyPr/>
        <a:lstStyle/>
        <a:p>
          <a:endParaRPr lang="en-US"/>
        </a:p>
      </dgm:t>
    </dgm:pt>
    <dgm:pt modelId="{FA7C181F-C4B4-4005-BCF7-DA7F8D19405E}">
      <dgm:prSet/>
      <dgm:spPr/>
      <dgm:t>
        <a:bodyPr/>
        <a:lstStyle/>
        <a:p>
          <a:r>
            <a:rPr lang="en-US" b="1" dirty="0"/>
            <a:t>Apply at County Assistance Office (CAO)</a:t>
          </a:r>
          <a:endParaRPr lang="en-US" dirty="0"/>
        </a:p>
      </dgm:t>
    </dgm:pt>
    <dgm:pt modelId="{403250CC-47A9-4F86-A4A1-ADDE64C90212}" type="parTrans" cxnId="{A7DC6542-CC7C-4BC3-9205-A4A02F17A247}">
      <dgm:prSet/>
      <dgm:spPr/>
      <dgm:t>
        <a:bodyPr/>
        <a:lstStyle/>
        <a:p>
          <a:endParaRPr lang="en-US"/>
        </a:p>
      </dgm:t>
    </dgm:pt>
    <dgm:pt modelId="{4A753066-2C4B-47BC-ACBF-8B193281B693}" type="sibTrans" cxnId="{A7DC6542-CC7C-4BC3-9205-A4A02F17A247}">
      <dgm:prSet/>
      <dgm:spPr/>
      <dgm:t>
        <a:bodyPr/>
        <a:lstStyle/>
        <a:p>
          <a:endParaRPr lang="en-US"/>
        </a:p>
      </dgm:t>
    </dgm:pt>
    <dgm:pt modelId="{319AE0A8-50B9-494B-96F4-397E00D2D40A}">
      <dgm:prSet custT="1"/>
      <dgm:spPr/>
      <dgm:t>
        <a:bodyPr/>
        <a:lstStyle/>
        <a:p>
          <a:r>
            <a:rPr lang="en-US" sz="1600" dirty="0"/>
            <a:t>CAOs are open for business!</a:t>
          </a:r>
        </a:p>
      </dgm:t>
    </dgm:pt>
    <dgm:pt modelId="{F330962E-1D92-43C7-9697-B07F3BEF71D3}" type="parTrans" cxnId="{F41D4035-46E6-4AA7-84F9-CD8C9178931D}">
      <dgm:prSet/>
      <dgm:spPr/>
      <dgm:t>
        <a:bodyPr/>
        <a:lstStyle/>
        <a:p>
          <a:endParaRPr lang="en-US"/>
        </a:p>
      </dgm:t>
    </dgm:pt>
    <dgm:pt modelId="{0781F2F4-70F7-4E67-9E7D-52C6D825486D}" type="sibTrans" cxnId="{F41D4035-46E6-4AA7-84F9-CD8C9178931D}">
      <dgm:prSet/>
      <dgm:spPr/>
      <dgm:t>
        <a:bodyPr/>
        <a:lstStyle/>
        <a:p>
          <a:endParaRPr lang="en-US"/>
        </a:p>
      </dgm:t>
    </dgm:pt>
    <dgm:pt modelId="{1EA0BC79-5F39-4F37-9C82-35978A5552C5}">
      <dgm:prSet custT="1"/>
      <dgm:spPr/>
      <dgm:t>
        <a:bodyPr/>
        <a:lstStyle/>
        <a:p>
          <a:r>
            <a:rPr lang="en-US" sz="1600" dirty="0"/>
            <a:t>Drop boxes remain outside of offices.</a:t>
          </a:r>
        </a:p>
      </dgm:t>
    </dgm:pt>
    <dgm:pt modelId="{14CFABAF-55DC-4B4E-A007-9267013715BA}" type="parTrans" cxnId="{BBEF166F-27D2-41C6-8CE1-609018091054}">
      <dgm:prSet/>
      <dgm:spPr/>
      <dgm:t>
        <a:bodyPr/>
        <a:lstStyle/>
        <a:p>
          <a:endParaRPr lang="en-US"/>
        </a:p>
      </dgm:t>
    </dgm:pt>
    <dgm:pt modelId="{22EC1DD1-136D-4ED1-AF0E-AAE8DD8E995A}" type="sibTrans" cxnId="{BBEF166F-27D2-41C6-8CE1-609018091054}">
      <dgm:prSet/>
      <dgm:spPr/>
      <dgm:t>
        <a:bodyPr/>
        <a:lstStyle/>
        <a:p>
          <a:endParaRPr lang="en-US"/>
        </a:p>
      </dgm:t>
    </dgm:pt>
    <dgm:pt modelId="{8AD13444-2BAF-4AA7-96A7-4B6C9E455476}">
      <dgm:prSet custT="1"/>
      <dgm:spPr/>
      <dgm:t>
        <a:bodyPr/>
        <a:lstStyle/>
        <a:p>
          <a:r>
            <a:rPr lang="en-US" sz="1600" dirty="0"/>
            <a:t>Social service providers and others can request LIHEAP flyers and blank applications in English and Spanish</a:t>
          </a:r>
        </a:p>
      </dgm:t>
    </dgm:pt>
    <dgm:pt modelId="{65C01BA5-FCCC-4A9D-B0EE-1C84BCC4BA61}" type="parTrans" cxnId="{C03BCE21-53A0-465D-998A-9D2D2F1A48AA}">
      <dgm:prSet/>
      <dgm:spPr/>
      <dgm:t>
        <a:bodyPr/>
        <a:lstStyle/>
        <a:p>
          <a:endParaRPr lang="en-US"/>
        </a:p>
      </dgm:t>
    </dgm:pt>
    <dgm:pt modelId="{C598F3C2-F73D-4862-B063-FEBC97BDE54F}" type="sibTrans" cxnId="{C03BCE21-53A0-465D-998A-9D2D2F1A48AA}">
      <dgm:prSet/>
      <dgm:spPr/>
      <dgm:t>
        <a:bodyPr/>
        <a:lstStyle/>
        <a:p>
          <a:endParaRPr lang="en-US"/>
        </a:p>
      </dgm:t>
    </dgm:pt>
    <dgm:pt modelId="{61EEB423-1370-4AC8-B04C-E839AA46FF93}">
      <dgm:prSet/>
      <dgm:spPr/>
      <dgm:t>
        <a:bodyPr/>
        <a:lstStyle/>
        <a:p>
          <a:r>
            <a:rPr lang="en-US" b="1"/>
            <a:t>Early Application</a:t>
          </a:r>
          <a:endParaRPr lang="en-US"/>
        </a:p>
      </dgm:t>
    </dgm:pt>
    <dgm:pt modelId="{BE24CE00-CEA8-4BCD-A4F3-A86EDAA76C50}" type="parTrans" cxnId="{B77441B2-CC65-4880-B7B0-A4706FE92BCC}">
      <dgm:prSet/>
      <dgm:spPr/>
      <dgm:t>
        <a:bodyPr/>
        <a:lstStyle/>
        <a:p>
          <a:endParaRPr lang="en-US"/>
        </a:p>
      </dgm:t>
    </dgm:pt>
    <dgm:pt modelId="{80CD6C4B-FA41-4D67-BD8F-BB8C548406CF}" type="sibTrans" cxnId="{B77441B2-CC65-4880-B7B0-A4706FE92BCC}">
      <dgm:prSet/>
      <dgm:spPr/>
      <dgm:t>
        <a:bodyPr/>
        <a:lstStyle/>
        <a:p>
          <a:endParaRPr lang="en-US"/>
        </a:p>
      </dgm:t>
    </dgm:pt>
    <dgm:pt modelId="{A3E27071-510B-48BF-B99E-7BD06823DCC7}">
      <dgm:prSet custT="1"/>
      <dgm:spPr/>
      <dgm:t>
        <a:bodyPr/>
        <a:lstStyle/>
        <a:p>
          <a:r>
            <a:rPr lang="en-US" sz="1600" dirty="0"/>
            <a:t>Those who received a LIHEAP Grant last year may have receive a postcard to submit an early application.</a:t>
          </a:r>
        </a:p>
      </dgm:t>
    </dgm:pt>
    <dgm:pt modelId="{0F24FE41-C755-4144-AACD-203BC4D6FF40}" type="parTrans" cxnId="{C2E6544A-FC6D-4F92-BBD7-8C105249C06B}">
      <dgm:prSet/>
      <dgm:spPr/>
      <dgm:t>
        <a:bodyPr/>
        <a:lstStyle/>
        <a:p>
          <a:endParaRPr lang="en-US"/>
        </a:p>
      </dgm:t>
    </dgm:pt>
    <dgm:pt modelId="{B69A70F7-B1A8-4200-9803-2C077D5DF532}" type="sibTrans" cxnId="{C2E6544A-FC6D-4F92-BBD7-8C105249C06B}">
      <dgm:prSet/>
      <dgm:spPr/>
      <dgm:t>
        <a:bodyPr/>
        <a:lstStyle/>
        <a:p>
          <a:endParaRPr lang="en-US"/>
        </a:p>
      </dgm:t>
    </dgm:pt>
    <dgm:pt modelId="{45CC75F5-175E-4B45-9910-3A2CE45128C3}">
      <dgm:prSet custT="1"/>
      <dgm:spPr/>
      <dgm:t>
        <a:bodyPr/>
        <a:lstStyle/>
        <a:p>
          <a:r>
            <a:rPr lang="en-US" sz="1600" dirty="0"/>
            <a:t>Recipients can use the code on the postcard to access a pre-season application on COMPASS.</a:t>
          </a:r>
        </a:p>
      </dgm:t>
    </dgm:pt>
    <dgm:pt modelId="{DC1178C7-D458-404E-9096-88FC0B6CCA19}" type="parTrans" cxnId="{828A6CC6-0DB6-4548-AF68-33880AA2F7AC}">
      <dgm:prSet/>
      <dgm:spPr/>
      <dgm:t>
        <a:bodyPr/>
        <a:lstStyle/>
        <a:p>
          <a:endParaRPr lang="en-US"/>
        </a:p>
      </dgm:t>
    </dgm:pt>
    <dgm:pt modelId="{499EFBED-9253-4ADB-87A8-5F37DA4E5D88}" type="sibTrans" cxnId="{828A6CC6-0DB6-4548-AF68-33880AA2F7AC}">
      <dgm:prSet/>
      <dgm:spPr/>
      <dgm:t>
        <a:bodyPr/>
        <a:lstStyle/>
        <a:p>
          <a:endParaRPr lang="en-US"/>
        </a:p>
      </dgm:t>
    </dgm:pt>
    <dgm:pt modelId="{9C9AC847-A6DA-4DBD-AAC8-6EC4FD4A2B6A}">
      <dgm:prSet custT="1"/>
      <dgm:spPr/>
      <dgm:t>
        <a:bodyPr/>
        <a:lstStyle/>
        <a:p>
          <a:r>
            <a:rPr lang="en-US" sz="1600" b="1" dirty="0"/>
            <a:t>LIHEAP HOTLINE: 866-857-7095 (statewide) or 215-560-1583 (Phila.)</a:t>
          </a:r>
          <a:endParaRPr lang="en-US" sz="1600" dirty="0"/>
        </a:p>
      </dgm:t>
    </dgm:pt>
    <dgm:pt modelId="{CE3202DD-4767-417D-92E6-DE15357C3DE2}" type="parTrans" cxnId="{61A5FAA1-5366-46DA-BB7E-15E02BC722D6}">
      <dgm:prSet/>
      <dgm:spPr/>
      <dgm:t>
        <a:bodyPr/>
        <a:lstStyle/>
        <a:p>
          <a:endParaRPr lang="en-US"/>
        </a:p>
      </dgm:t>
    </dgm:pt>
    <dgm:pt modelId="{4C2A95B1-3DAE-4119-9601-945552C8F65A}" type="sibTrans" cxnId="{61A5FAA1-5366-46DA-BB7E-15E02BC722D6}">
      <dgm:prSet/>
      <dgm:spPr/>
      <dgm:t>
        <a:bodyPr/>
        <a:lstStyle/>
        <a:p>
          <a:endParaRPr lang="en-US"/>
        </a:p>
      </dgm:t>
    </dgm:pt>
    <dgm:pt modelId="{090FA99B-B608-4F52-8F2E-E92907996F75}">
      <dgm:prSet/>
      <dgm:spPr/>
      <dgm:t>
        <a:bodyPr/>
        <a:lstStyle/>
        <a:p>
          <a:r>
            <a:rPr lang="en-US" b="1" dirty="0"/>
            <a:t>Tip: Make copy / snap a photo before submitting application. </a:t>
          </a:r>
          <a:endParaRPr lang="en-US" dirty="0"/>
        </a:p>
      </dgm:t>
    </dgm:pt>
    <dgm:pt modelId="{667CE4AC-4797-469C-A863-364556081FA7}" type="parTrans" cxnId="{64737128-D95C-45E0-9310-AA19AA149990}">
      <dgm:prSet/>
      <dgm:spPr/>
      <dgm:t>
        <a:bodyPr/>
        <a:lstStyle/>
        <a:p>
          <a:endParaRPr lang="en-US"/>
        </a:p>
      </dgm:t>
    </dgm:pt>
    <dgm:pt modelId="{D2CA3D60-6A6D-42B1-8662-604193FE6898}" type="sibTrans" cxnId="{64737128-D95C-45E0-9310-AA19AA149990}">
      <dgm:prSet/>
      <dgm:spPr/>
      <dgm:t>
        <a:bodyPr/>
        <a:lstStyle/>
        <a:p>
          <a:endParaRPr lang="en-US"/>
        </a:p>
      </dgm:t>
    </dgm:pt>
    <dgm:pt modelId="{4AB045FE-DA0E-439A-A4FB-E918381126BF}" type="pres">
      <dgm:prSet presAssocID="{DB4DB733-E214-469C-9CBD-C48B2C63C2EB}" presName="linear" presStyleCnt="0">
        <dgm:presLayoutVars>
          <dgm:animLvl val="lvl"/>
          <dgm:resizeHandles val="exact"/>
        </dgm:presLayoutVars>
      </dgm:prSet>
      <dgm:spPr/>
    </dgm:pt>
    <dgm:pt modelId="{9479270B-5CB7-43CE-AF23-35316BB78870}" type="pres">
      <dgm:prSet presAssocID="{31550C59-AA04-40AC-B585-8ED9221DB864}" presName="parentText" presStyleLbl="node1" presStyleIdx="0" presStyleCnt="5">
        <dgm:presLayoutVars>
          <dgm:chMax val="0"/>
          <dgm:bulletEnabled val="1"/>
        </dgm:presLayoutVars>
      </dgm:prSet>
      <dgm:spPr/>
    </dgm:pt>
    <dgm:pt modelId="{4A2AAE27-E778-4F7F-BBD6-0804FD00A86C}" type="pres">
      <dgm:prSet presAssocID="{31550C59-AA04-40AC-B585-8ED9221DB864}" presName="childText" presStyleLbl="revTx" presStyleIdx="0" presStyleCnt="3">
        <dgm:presLayoutVars>
          <dgm:bulletEnabled val="1"/>
        </dgm:presLayoutVars>
      </dgm:prSet>
      <dgm:spPr/>
    </dgm:pt>
    <dgm:pt modelId="{6124BE0D-0EF2-4B22-B8F0-6BAEDBAC474A}" type="pres">
      <dgm:prSet presAssocID="{FA7C181F-C4B4-4005-BCF7-DA7F8D19405E}" presName="parentText" presStyleLbl="node1" presStyleIdx="1" presStyleCnt="5">
        <dgm:presLayoutVars>
          <dgm:chMax val="0"/>
          <dgm:bulletEnabled val="1"/>
        </dgm:presLayoutVars>
      </dgm:prSet>
      <dgm:spPr/>
    </dgm:pt>
    <dgm:pt modelId="{C7AC4EF5-45F2-4640-977E-38ADA9473B12}" type="pres">
      <dgm:prSet presAssocID="{FA7C181F-C4B4-4005-BCF7-DA7F8D19405E}" presName="childText" presStyleLbl="revTx" presStyleIdx="1" presStyleCnt="3">
        <dgm:presLayoutVars>
          <dgm:bulletEnabled val="1"/>
        </dgm:presLayoutVars>
      </dgm:prSet>
      <dgm:spPr/>
    </dgm:pt>
    <dgm:pt modelId="{BEA28556-5061-41DD-BF85-4B2F99251CAF}" type="pres">
      <dgm:prSet presAssocID="{61EEB423-1370-4AC8-B04C-E839AA46FF93}" presName="parentText" presStyleLbl="node1" presStyleIdx="2" presStyleCnt="5">
        <dgm:presLayoutVars>
          <dgm:chMax val="0"/>
          <dgm:bulletEnabled val="1"/>
        </dgm:presLayoutVars>
      </dgm:prSet>
      <dgm:spPr/>
    </dgm:pt>
    <dgm:pt modelId="{AB947525-E20D-4379-A62F-A9C90984D2BF}" type="pres">
      <dgm:prSet presAssocID="{61EEB423-1370-4AC8-B04C-E839AA46FF93}" presName="childText" presStyleLbl="revTx" presStyleIdx="2" presStyleCnt="3">
        <dgm:presLayoutVars>
          <dgm:bulletEnabled val="1"/>
        </dgm:presLayoutVars>
      </dgm:prSet>
      <dgm:spPr/>
    </dgm:pt>
    <dgm:pt modelId="{EB931EF1-10F5-467F-A515-184535FE0B19}" type="pres">
      <dgm:prSet presAssocID="{9C9AC847-A6DA-4DBD-AAC8-6EC4FD4A2B6A}" presName="parentText" presStyleLbl="node1" presStyleIdx="3" presStyleCnt="5">
        <dgm:presLayoutVars>
          <dgm:chMax val="0"/>
          <dgm:bulletEnabled val="1"/>
        </dgm:presLayoutVars>
      </dgm:prSet>
      <dgm:spPr/>
    </dgm:pt>
    <dgm:pt modelId="{6EEEFE9C-8F42-4CBB-A5DD-ADB390EECBC1}" type="pres">
      <dgm:prSet presAssocID="{4C2A95B1-3DAE-4119-9601-945552C8F65A}" presName="spacer" presStyleCnt="0"/>
      <dgm:spPr/>
    </dgm:pt>
    <dgm:pt modelId="{3A154B6E-7A33-4041-91F7-F71F7043DE49}" type="pres">
      <dgm:prSet presAssocID="{090FA99B-B608-4F52-8F2E-E92907996F75}" presName="parentText" presStyleLbl="node1" presStyleIdx="4" presStyleCnt="5">
        <dgm:presLayoutVars>
          <dgm:chMax val="0"/>
          <dgm:bulletEnabled val="1"/>
        </dgm:presLayoutVars>
      </dgm:prSet>
      <dgm:spPr/>
    </dgm:pt>
  </dgm:ptLst>
  <dgm:cxnLst>
    <dgm:cxn modelId="{73E7A111-C089-4ED8-9EA5-E5BEE473D10B}" srcId="{31550C59-AA04-40AC-B585-8ED9221DB864}" destId="{B607007F-143B-4A25-8491-59AED1E81E71}" srcOrd="0" destOrd="0" parTransId="{11AF35C0-EA40-4C58-9763-8D1FF0285428}" sibTransId="{376E849C-48F2-4F92-A0A7-944D5B8C3BD2}"/>
    <dgm:cxn modelId="{2F688612-CFBB-438F-B4E3-5919F4DF95C8}" type="presOf" srcId="{45CC75F5-175E-4B45-9910-3A2CE45128C3}" destId="{AB947525-E20D-4379-A62F-A9C90984D2BF}" srcOrd="0" destOrd="1" presId="urn:microsoft.com/office/officeart/2005/8/layout/vList2"/>
    <dgm:cxn modelId="{85616F13-3F44-4D32-BC75-45071887ECE6}" type="presOf" srcId="{FA7C181F-C4B4-4005-BCF7-DA7F8D19405E}" destId="{6124BE0D-0EF2-4B22-B8F0-6BAEDBAC474A}" srcOrd="0" destOrd="0" presId="urn:microsoft.com/office/officeart/2005/8/layout/vList2"/>
    <dgm:cxn modelId="{B59FF71F-3E0D-4738-951B-F939AB6836FD}" type="presOf" srcId="{61EEB423-1370-4AC8-B04C-E839AA46FF93}" destId="{BEA28556-5061-41DD-BF85-4B2F99251CAF}" srcOrd="0" destOrd="0" presId="urn:microsoft.com/office/officeart/2005/8/layout/vList2"/>
    <dgm:cxn modelId="{C03BCE21-53A0-465D-998A-9D2D2F1A48AA}" srcId="{FA7C181F-C4B4-4005-BCF7-DA7F8D19405E}" destId="{8AD13444-2BAF-4AA7-96A7-4B6C9E455476}" srcOrd="2" destOrd="0" parTransId="{65C01BA5-FCCC-4A9D-B0EE-1C84BCC4BA61}" sibTransId="{C598F3C2-F73D-4862-B063-FEBC97BDE54F}"/>
    <dgm:cxn modelId="{64737128-D95C-45E0-9310-AA19AA149990}" srcId="{DB4DB733-E214-469C-9CBD-C48B2C63C2EB}" destId="{090FA99B-B608-4F52-8F2E-E92907996F75}" srcOrd="4" destOrd="0" parTransId="{667CE4AC-4797-469C-A863-364556081FA7}" sibTransId="{D2CA3D60-6A6D-42B1-8662-604193FE6898}"/>
    <dgm:cxn modelId="{F41D4035-46E6-4AA7-84F9-CD8C9178931D}" srcId="{FA7C181F-C4B4-4005-BCF7-DA7F8D19405E}" destId="{319AE0A8-50B9-494B-96F4-397E00D2D40A}" srcOrd="0" destOrd="0" parTransId="{F330962E-1D92-43C7-9697-B07F3BEF71D3}" sibTransId="{0781F2F4-70F7-4E67-9E7D-52C6D825486D}"/>
    <dgm:cxn modelId="{0C31363D-65FC-474F-B29D-D1050FFE02EA}" type="presOf" srcId="{31550C59-AA04-40AC-B585-8ED9221DB864}" destId="{9479270B-5CB7-43CE-AF23-35316BB78870}" srcOrd="0" destOrd="0" presId="urn:microsoft.com/office/officeart/2005/8/layout/vList2"/>
    <dgm:cxn modelId="{C30D8741-7D81-4BC8-A48F-D5436A0F2AFD}" type="presOf" srcId="{319AE0A8-50B9-494B-96F4-397E00D2D40A}" destId="{C7AC4EF5-45F2-4640-977E-38ADA9473B12}" srcOrd="0" destOrd="0" presId="urn:microsoft.com/office/officeart/2005/8/layout/vList2"/>
    <dgm:cxn modelId="{A7DC6542-CC7C-4BC3-9205-A4A02F17A247}" srcId="{DB4DB733-E214-469C-9CBD-C48B2C63C2EB}" destId="{FA7C181F-C4B4-4005-BCF7-DA7F8D19405E}" srcOrd="1" destOrd="0" parTransId="{403250CC-47A9-4F86-A4A1-ADDE64C90212}" sibTransId="{4A753066-2C4B-47BC-ACBF-8B193281B693}"/>
    <dgm:cxn modelId="{7ED5E066-A7E9-4667-B7B2-933E1DCCA227}" type="presOf" srcId="{9C9AC847-A6DA-4DBD-AAC8-6EC4FD4A2B6A}" destId="{EB931EF1-10F5-467F-A515-184535FE0B19}" srcOrd="0" destOrd="0" presId="urn:microsoft.com/office/officeart/2005/8/layout/vList2"/>
    <dgm:cxn modelId="{F5CEDD67-1D49-4BB7-B754-B173F4E05DDC}" type="presOf" srcId="{DB4DB733-E214-469C-9CBD-C48B2C63C2EB}" destId="{4AB045FE-DA0E-439A-A4FB-E918381126BF}" srcOrd="0" destOrd="0" presId="urn:microsoft.com/office/officeart/2005/8/layout/vList2"/>
    <dgm:cxn modelId="{C2E6544A-FC6D-4F92-BBD7-8C105249C06B}" srcId="{61EEB423-1370-4AC8-B04C-E839AA46FF93}" destId="{A3E27071-510B-48BF-B99E-7BD06823DCC7}" srcOrd="0" destOrd="0" parTransId="{0F24FE41-C755-4144-AACD-203BC4D6FF40}" sibTransId="{B69A70F7-B1A8-4200-9803-2C077D5DF532}"/>
    <dgm:cxn modelId="{BBEF166F-27D2-41C6-8CE1-609018091054}" srcId="{FA7C181F-C4B4-4005-BCF7-DA7F8D19405E}" destId="{1EA0BC79-5F39-4F37-9C82-35978A5552C5}" srcOrd="1" destOrd="0" parTransId="{14CFABAF-55DC-4B4E-A007-9267013715BA}" sibTransId="{22EC1DD1-136D-4ED1-AF0E-AAE8DD8E995A}"/>
    <dgm:cxn modelId="{9BD84853-A97D-4D8A-8A63-8C91F125443F}" type="presOf" srcId="{090FA99B-B608-4F52-8F2E-E92907996F75}" destId="{3A154B6E-7A33-4041-91F7-F71F7043DE49}" srcOrd="0" destOrd="0" presId="urn:microsoft.com/office/officeart/2005/8/layout/vList2"/>
    <dgm:cxn modelId="{CD007373-AE66-4727-A0DA-6818137D2F11}" type="presOf" srcId="{8AD13444-2BAF-4AA7-96A7-4B6C9E455476}" destId="{C7AC4EF5-45F2-4640-977E-38ADA9473B12}" srcOrd="0" destOrd="2" presId="urn:microsoft.com/office/officeart/2005/8/layout/vList2"/>
    <dgm:cxn modelId="{8FC36956-30FA-40DD-B83B-E325FC73F2FC}" type="presOf" srcId="{0FECDC0D-2D6A-488C-9EDC-FA694205D512}" destId="{4A2AAE27-E778-4F7F-BBD6-0804FD00A86C}" srcOrd="0" destOrd="2" presId="urn:microsoft.com/office/officeart/2005/8/layout/vList2"/>
    <dgm:cxn modelId="{B574E656-25F4-4694-B5B4-302681D30367}" srcId="{DB4DB733-E214-469C-9CBD-C48B2C63C2EB}" destId="{31550C59-AA04-40AC-B585-8ED9221DB864}" srcOrd="0" destOrd="0" parTransId="{F3B081CB-9279-4E3E-84E0-AFFD96FAF37E}" sibTransId="{76603B17-705B-41A1-96DD-009F89FE9C2C}"/>
    <dgm:cxn modelId="{4A6F308F-959D-4D12-9C55-9A18F4BCDCE5}" type="presOf" srcId="{1EA0BC79-5F39-4F37-9C82-35978A5552C5}" destId="{C7AC4EF5-45F2-4640-977E-38ADA9473B12}" srcOrd="0" destOrd="1" presId="urn:microsoft.com/office/officeart/2005/8/layout/vList2"/>
    <dgm:cxn modelId="{61A5FAA1-5366-46DA-BB7E-15E02BC722D6}" srcId="{DB4DB733-E214-469C-9CBD-C48B2C63C2EB}" destId="{9C9AC847-A6DA-4DBD-AAC8-6EC4FD4A2B6A}" srcOrd="3" destOrd="0" parTransId="{CE3202DD-4767-417D-92E6-DE15357C3DE2}" sibTransId="{4C2A95B1-3DAE-4119-9601-945552C8F65A}"/>
    <dgm:cxn modelId="{254B81AC-A823-407F-B90C-2D4729D5B002}" srcId="{B607007F-143B-4A25-8491-59AED1E81E71}" destId="{0FECDC0D-2D6A-488C-9EDC-FA694205D512}" srcOrd="1" destOrd="0" parTransId="{21DD657E-A0AB-4F31-A8F8-988B55A23FD1}" sibTransId="{347A5590-8EA2-41AC-B5BF-91CAA8BC2945}"/>
    <dgm:cxn modelId="{9CCA05AF-0F20-4D72-A5B3-52763D60BE47}" type="presOf" srcId="{B607007F-143B-4A25-8491-59AED1E81E71}" destId="{4A2AAE27-E778-4F7F-BBD6-0804FD00A86C}" srcOrd="0" destOrd="0" presId="urn:microsoft.com/office/officeart/2005/8/layout/vList2"/>
    <dgm:cxn modelId="{B77441B2-CC65-4880-B7B0-A4706FE92BCC}" srcId="{DB4DB733-E214-469C-9CBD-C48B2C63C2EB}" destId="{61EEB423-1370-4AC8-B04C-E839AA46FF93}" srcOrd="2" destOrd="0" parTransId="{BE24CE00-CEA8-4BCD-A4F3-A86EDAA76C50}" sibTransId="{80CD6C4B-FA41-4D67-BD8F-BB8C548406CF}"/>
    <dgm:cxn modelId="{828A6CC6-0DB6-4548-AF68-33880AA2F7AC}" srcId="{61EEB423-1370-4AC8-B04C-E839AA46FF93}" destId="{45CC75F5-175E-4B45-9910-3A2CE45128C3}" srcOrd="1" destOrd="0" parTransId="{DC1178C7-D458-404E-9096-88FC0B6CCA19}" sibTransId="{499EFBED-9253-4ADB-87A8-5F37DA4E5D88}"/>
    <dgm:cxn modelId="{954AE0E5-559A-4494-95AF-FE13E30D13D8}" type="presOf" srcId="{A3E27071-510B-48BF-B99E-7BD06823DCC7}" destId="{AB947525-E20D-4379-A62F-A9C90984D2BF}" srcOrd="0" destOrd="0" presId="urn:microsoft.com/office/officeart/2005/8/layout/vList2"/>
    <dgm:cxn modelId="{C5808FFB-60A6-4ECE-9990-306CE9379F41}" type="presOf" srcId="{B481F4F4-349D-4F3A-A7A5-E4D55B995757}" destId="{4A2AAE27-E778-4F7F-BBD6-0804FD00A86C}" srcOrd="0" destOrd="1" presId="urn:microsoft.com/office/officeart/2005/8/layout/vList2"/>
    <dgm:cxn modelId="{AF4D0DFD-EE5D-4DC1-B42B-ECE675EFE62C}" srcId="{B607007F-143B-4A25-8491-59AED1E81E71}" destId="{B481F4F4-349D-4F3A-A7A5-E4D55B995757}" srcOrd="0" destOrd="0" parTransId="{5EBB2ADB-D69F-4003-B436-0D323A127869}" sibTransId="{22B7D1F5-0227-443B-A70E-385DC6CCDFF7}"/>
    <dgm:cxn modelId="{0DD99FF9-20B9-4D50-A750-10B9D353343B}" type="presParOf" srcId="{4AB045FE-DA0E-439A-A4FB-E918381126BF}" destId="{9479270B-5CB7-43CE-AF23-35316BB78870}" srcOrd="0" destOrd="0" presId="urn:microsoft.com/office/officeart/2005/8/layout/vList2"/>
    <dgm:cxn modelId="{D8491E48-34AC-4595-BBE3-02A4B97B1AD1}" type="presParOf" srcId="{4AB045FE-DA0E-439A-A4FB-E918381126BF}" destId="{4A2AAE27-E778-4F7F-BBD6-0804FD00A86C}" srcOrd="1" destOrd="0" presId="urn:microsoft.com/office/officeart/2005/8/layout/vList2"/>
    <dgm:cxn modelId="{2BE10655-55EA-4EFB-9ECC-DBDFE9FBE556}" type="presParOf" srcId="{4AB045FE-DA0E-439A-A4FB-E918381126BF}" destId="{6124BE0D-0EF2-4B22-B8F0-6BAEDBAC474A}" srcOrd="2" destOrd="0" presId="urn:microsoft.com/office/officeart/2005/8/layout/vList2"/>
    <dgm:cxn modelId="{79F02DA3-6CEA-4ED6-98BB-B87C0D0A32D1}" type="presParOf" srcId="{4AB045FE-DA0E-439A-A4FB-E918381126BF}" destId="{C7AC4EF5-45F2-4640-977E-38ADA9473B12}" srcOrd="3" destOrd="0" presId="urn:microsoft.com/office/officeart/2005/8/layout/vList2"/>
    <dgm:cxn modelId="{CDA5D6BF-8565-40F2-92C3-70001EB8759E}" type="presParOf" srcId="{4AB045FE-DA0E-439A-A4FB-E918381126BF}" destId="{BEA28556-5061-41DD-BF85-4B2F99251CAF}" srcOrd="4" destOrd="0" presId="urn:microsoft.com/office/officeart/2005/8/layout/vList2"/>
    <dgm:cxn modelId="{B0BCF3F1-75BF-4610-BA5A-FF4DB1EA186A}" type="presParOf" srcId="{4AB045FE-DA0E-439A-A4FB-E918381126BF}" destId="{AB947525-E20D-4379-A62F-A9C90984D2BF}" srcOrd="5" destOrd="0" presId="urn:microsoft.com/office/officeart/2005/8/layout/vList2"/>
    <dgm:cxn modelId="{750C1DF1-565A-4055-BCC9-16601CE2E90E}" type="presParOf" srcId="{4AB045FE-DA0E-439A-A4FB-E918381126BF}" destId="{EB931EF1-10F5-467F-A515-184535FE0B19}" srcOrd="6" destOrd="0" presId="urn:microsoft.com/office/officeart/2005/8/layout/vList2"/>
    <dgm:cxn modelId="{DB7C1243-E793-47C2-8A3C-BA46F8AA7757}" type="presParOf" srcId="{4AB045FE-DA0E-439A-A4FB-E918381126BF}" destId="{6EEEFE9C-8F42-4CBB-A5DD-ADB390EECBC1}" srcOrd="7" destOrd="0" presId="urn:microsoft.com/office/officeart/2005/8/layout/vList2"/>
    <dgm:cxn modelId="{5EE6A302-9F98-481E-A2B9-59DC93984E43}" type="presParOf" srcId="{4AB045FE-DA0E-439A-A4FB-E918381126BF}" destId="{3A154B6E-7A33-4041-91F7-F71F7043DE4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2826A6-E5E4-42D2-B140-B31299FD6DBD}"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56611BF8-9481-4FA8-92B5-6927E9C2405D}">
      <dgm:prSet/>
      <dgm:spPr/>
      <dgm:t>
        <a:bodyPr/>
        <a:lstStyle/>
        <a:p>
          <a:r>
            <a:rPr lang="en-US" b="1" dirty="0"/>
            <a:t>To receive a Cash Grant, a household does </a:t>
          </a:r>
          <a:r>
            <a:rPr lang="en-US" b="1" u="sng" dirty="0"/>
            <a:t>NOT</a:t>
          </a:r>
          <a:r>
            <a:rPr lang="en-US" b="1" dirty="0"/>
            <a:t> need to have a:</a:t>
          </a:r>
        </a:p>
      </dgm:t>
    </dgm:pt>
    <dgm:pt modelId="{6F1EE774-F3DA-4C32-9447-12F18C785612}" type="parTrans" cxnId="{9D967C7F-7C08-4027-A4B3-09D01B60152E}">
      <dgm:prSet/>
      <dgm:spPr/>
      <dgm:t>
        <a:bodyPr/>
        <a:lstStyle/>
        <a:p>
          <a:endParaRPr lang="en-US"/>
        </a:p>
      </dgm:t>
    </dgm:pt>
    <dgm:pt modelId="{1EF3B70F-44C5-4758-B073-1ADCE978CAA5}" type="sibTrans" cxnId="{9D967C7F-7C08-4027-A4B3-09D01B60152E}">
      <dgm:prSet/>
      <dgm:spPr/>
      <dgm:t>
        <a:bodyPr/>
        <a:lstStyle/>
        <a:p>
          <a:endParaRPr lang="en-US"/>
        </a:p>
      </dgm:t>
    </dgm:pt>
    <dgm:pt modelId="{6B570D62-6BAC-469C-BC50-30780F51FBDC}">
      <dgm:prSet/>
      <dgm:spPr/>
      <dgm:t>
        <a:bodyPr/>
        <a:lstStyle/>
        <a:p>
          <a:r>
            <a:rPr lang="en-US" dirty="0"/>
            <a:t>Pending termination</a:t>
          </a:r>
        </a:p>
      </dgm:t>
    </dgm:pt>
    <dgm:pt modelId="{5BDD9DB4-8E62-478E-AD39-4958A5AC235E}" type="parTrans" cxnId="{66559BA3-E888-4637-B701-627719B5BB88}">
      <dgm:prSet/>
      <dgm:spPr/>
      <dgm:t>
        <a:bodyPr/>
        <a:lstStyle/>
        <a:p>
          <a:endParaRPr lang="en-US"/>
        </a:p>
      </dgm:t>
    </dgm:pt>
    <dgm:pt modelId="{9909ACED-7B9D-4E1E-9FF5-610520F190C3}" type="sibTrans" cxnId="{66559BA3-E888-4637-B701-627719B5BB88}">
      <dgm:prSet/>
      <dgm:spPr/>
      <dgm:t>
        <a:bodyPr/>
        <a:lstStyle/>
        <a:p>
          <a:endParaRPr lang="en-US"/>
        </a:p>
      </dgm:t>
    </dgm:pt>
    <dgm:pt modelId="{F7F17E4D-7BE9-41E9-BCEE-942967F93C2B}">
      <dgm:prSet/>
      <dgm:spPr/>
      <dgm:t>
        <a:bodyPr/>
        <a:lstStyle/>
        <a:p>
          <a:r>
            <a:rPr lang="en-US"/>
            <a:t>Outstanding bill or be in debt to a utility or energy vendor</a:t>
          </a:r>
        </a:p>
      </dgm:t>
    </dgm:pt>
    <dgm:pt modelId="{7691B5D3-3FAC-4944-8017-5B19A0C3C945}" type="parTrans" cxnId="{920FB3C0-3BEE-4496-9B79-E463E2448CF2}">
      <dgm:prSet/>
      <dgm:spPr/>
      <dgm:t>
        <a:bodyPr/>
        <a:lstStyle/>
        <a:p>
          <a:endParaRPr lang="en-US"/>
        </a:p>
      </dgm:t>
    </dgm:pt>
    <dgm:pt modelId="{FA3AB9C9-EC6E-4A94-8768-1A1D607CC222}" type="sibTrans" cxnId="{920FB3C0-3BEE-4496-9B79-E463E2448CF2}">
      <dgm:prSet/>
      <dgm:spPr/>
      <dgm:t>
        <a:bodyPr/>
        <a:lstStyle/>
        <a:p>
          <a:endParaRPr lang="en-US"/>
        </a:p>
      </dgm:t>
    </dgm:pt>
    <dgm:pt modelId="{EFD76E81-B53D-4223-8465-5247524543B8}">
      <dgm:prSet/>
      <dgm:spPr/>
      <dgm:t>
        <a:bodyPr/>
        <a:lstStyle/>
        <a:p>
          <a:r>
            <a:rPr lang="en-US"/>
            <a:t>Direct relationship with a utility or energy vendor</a:t>
          </a:r>
        </a:p>
      </dgm:t>
    </dgm:pt>
    <dgm:pt modelId="{9E618A26-D2F2-4994-A5DC-E619B47FD79A}" type="parTrans" cxnId="{22385235-061D-4EA3-8862-89AEC980F56B}">
      <dgm:prSet/>
      <dgm:spPr/>
      <dgm:t>
        <a:bodyPr/>
        <a:lstStyle/>
        <a:p>
          <a:endParaRPr lang="en-US"/>
        </a:p>
      </dgm:t>
    </dgm:pt>
    <dgm:pt modelId="{96E20D48-58B9-4C7D-A462-0C304AA5B563}" type="sibTrans" cxnId="{22385235-061D-4EA3-8862-89AEC980F56B}">
      <dgm:prSet/>
      <dgm:spPr/>
      <dgm:t>
        <a:bodyPr/>
        <a:lstStyle/>
        <a:p>
          <a:endParaRPr lang="en-US"/>
        </a:p>
      </dgm:t>
    </dgm:pt>
    <dgm:pt modelId="{9DF647F6-4D8A-46CC-8EB6-4973E2033EC4}">
      <dgm:prSet custT="1"/>
      <dgm:spPr/>
      <dgm:t>
        <a:bodyPr/>
        <a:lstStyle/>
        <a:p>
          <a:r>
            <a:rPr lang="en-US" sz="3200" b="1" dirty="0"/>
            <a:t>A household can receive a Cash Grant every year!</a:t>
          </a:r>
          <a:endParaRPr lang="en-US" sz="3200" dirty="0"/>
        </a:p>
      </dgm:t>
    </dgm:pt>
    <dgm:pt modelId="{A094C90C-AE14-46A4-9F75-6F5BE0A49261}" type="parTrans" cxnId="{54CF7DBB-7995-4390-A649-21F0B68FB3F0}">
      <dgm:prSet/>
      <dgm:spPr/>
      <dgm:t>
        <a:bodyPr/>
        <a:lstStyle/>
        <a:p>
          <a:endParaRPr lang="en-US"/>
        </a:p>
      </dgm:t>
    </dgm:pt>
    <dgm:pt modelId="{D4AAD0CB-8543-4228-BDF4-8188F5A658C8}" type="sibTrans" cxnId="{54CF7DBB-7995-4390-A649-21F0B68FB3F0}">
      <dgm:prSet/>
      <dgm:spPr/>
      <dgm:t>
        <a:bodyPr/>
        <a:lstStyle/>
        <a:p>
          <a:endParaRPr lang="en-US"/>
        </a:p>
      </dgm:t>
    </dgm:pt>
    <dgm:pt modelId="{C7B69731-D36A-44DF-95C5-650DB49F7C54}" type="pres">
      <dgm:prSet presAssocID="{E62826A6-E5E4-42D2-B140-B31299FD6DBD}" presName="Name0" presStyleCnt="0">
        <dgm:presLayoutVars>
          <dgm:dir/>
          <dgm:animLvl val="lvl"/>
          <dgm:resizeHandles val="exact"/>
        </dgm:presLayoutVars>
      </dgm:prSet>
      <dgm:spPr/>
    </dgm:pt>
    <dgm:pt modelId="{D3579221-5C2A-4CDD-94EC-6BCAC94BB93B}" type="pres">
      <dgm:prSet presAssocID="{9DF647F6-4D8A-46CC-8EB6-4973E2033EC4}" presName="boxAndChildren" presStyleCnt="0"/>
      <dgm:spPr/>
    </dgm:pt>
    <dgm:pt modelId="{02D4E1ED-9072-44C6-B716-4E6D29B4BFF3}" type="pres">
      <dgm:prSet presAssocID="{9DF647F6-4D8A-46CC-8EB6-4973E2033EC4}" presName="parentTextBox" presStyleLbl="node1" presStyleIdx="0" presStyleCnt="2"/>
      <dgm:spPr/>
    </dgm:pt>
    <dgm:pt modelId="{8F299EB3-306F-47DE-BEB0-C20D8B3829DE}" type="pres">
      <dgm:prSet presAssocID="{1EF3B70F-44C5-4758-B073-1ADCE978CAA5}" presName="sp" presStyleCnt="0"/>
      <dgm:spPr/>
    </dgm:pt>
    <dgm:pt modelId="{8BAECB18-81CA-4284-BA61-CF53A86AB687}" type="pres">
      <dgm:prSet presAssocID="{56611BF8-9481-4FA8-92B5-6927E9C2405D}" presName="arrowAndChildren" presStyleCnt="0"/>
      <dgm:spPr/>
    </dgm:pt>
    <dgm:pt modelId="{B48A8202-ABA8-4C10-8A75-5B3A72A493D9}" type="pres">
      <dgm:prSet presAssocID="{56611BF8-9481-4FA8-92B5-6927E9C2405D}" presName="parentTextArrow" presStyleLbl="node1" presStyleIdx="0" presStyleCnt="2"/>
      <dgm:spPr/>
    </dgm:pt>
    <dgm:pt modelId="{CD52789B-B629-4616-8EA9-3D363CAA9989}" type="pres">
      <dgm:prSet presAssocID="{56611BF8-9481-4FA8-92B5-6927E9C2405D}" presName="arrow" presStyleLbl="node1" presStyleIdx="1" presStyleCnt="2"/>
      <dgm:spPr/>
    </dgm:pt>
    <dgm:pt modelId="{88F96B8A-EC11-4B9D-BEE3-E0396EE06560}" type="pres">
      <dgm:prSet presAssocID="{56611BF8-9481-4FA8-92B5-6927E9C2405D}" presName="descendantArrow" presStyleCnt="0"/>
      <dgm:spPr/>
    </dgm:pt>
    <dgm:pt modelId="{DDEC175C-FD94-4C3C-825F-7EB53AF80DE6}" type="pres">
      <dgm:prSet presAssocID="{6B570D62-6BAC-469C-BC50-30780F51FBDC}" presName="childTextArrow" presStyleLbl="fgAccFollowNode1" presStyleIdx="0" presStyleCnt="3">
        <dgm:presLayoutVars>
          <dgm:bulletEnabled val="1"/>
        </dgm:presLayoutVars>
      </dgm:prSet>
      <dgm:spPr/>
    </dgm:pt>
    <dgm:pt modelId="{C12EBEAB-DCA4-4EA7-8086-FC6EBBC607D3}" type="pres">
      <dgm:prSet presAssocID="{F7F17E4D-7BE9-41E9-BCEE-942967F93C2B}" presName="childTextArrow" presStyleLbl="fgAccFollowNode1" presStyleIdx="1" presStyleCnt="3">
        <dgm:presLayoutVars>
          <dgm:bulletEnabled val="1"/>
        </dgm:presLayoutVars>
      </dgm:prSet>
      <dgm:spPr/>
    </dgm:pt>
    <dgm:pt modelId="{C76107A0-7908-4AC4-87BF-CCD3A03350C3}" type="pres">
      <dgm:prSet presAssocID="{EFD76E81-B53D-4223-8465-5247524543B8}" presName="childTextArrow" presStyleLbl="fgAccFollowNode1" presStyleIdx="2" presStyleCnt="3">
        <dgm:presLayoutVars>
          <dgm:bulletEnabled val="1"/>
        </dgm:presLayoutVars>
      </dgm:prSet>
      <dgm:spPr/>
    </dgm:pt>
  </dgm:ptLst>
  <dgm:cxnLst>
    <dgm:cxn modelId="{DABC5200-DC22-4EA2-A5F8-2390ED5A53D5}" type="presOf" srcId="{E62826A6-E5E4-42D2-B140-B31299FD6DBD}" destId="{C7B69731-D36A-44DF-95C5-650DB49F7C54}" srcOrd="0" destOrd="0" presId="urn:microsoft.com/office/officeart/2005/8/layout/process4"/>
    <dgm:cxn modelId="{98751C2B-EB05-4250-B39A-7860D91B96AA}" type="presOf" srcId="{6B570D62-6BAC-469C-BC50-30780F51FBDC}" destId="{DDEC175C-FD94-4C3C-825F-7EB53AF80DE6}" srcOrd="0" destOrd="0" presId="urn:microsoft.com/office/officeart/2005/8/layout/process4"/>
    <dgm:cxn modelId="{22385235-061D-4EA3-8862-89AEC980F56B}" srcId="{56611BF8-9481-4FA8-92B5-6927E9C2405D}" destId="{EFD76E81-B53D-4223-8465-5247524543B8}" srcOrd="2" destOrd="0" parTransId="{9E618A26-D2F2-4994-A5DC-E619B47FD79A}" sibTransId="{96E20D48-58B9-4C7D-A462-0C304AA5B563}"/>
    <dgm:cxn modelId="{AC18425F-7FB4-40C4-ABBE-AC0CFDB180CC}" type="presOf" srcId="{EFD76E81-B53D-4223-8465-5247524543B8}" destId="{C76107A0-7908-4AC4-87BF-CCD3A03350C3}" srcOrd="0" destOrd="0" presId="urn:microsoft.com/office/officeart/2005/8/layout/process4"/>
    <dgm:cxn modelId="{2CB43549-A779-4F58-B5C8-ED2B58D30E7F}" type="presOf" srcId="{56611BF8-9481-4FA8-92B5-6927E9C2405D}" destId="{B48A8202-ABA8-4C10-8A75-5B3A72A493D9}" srcOrd="0" destOrd="0" presId="urn:microsoft.com/office/officeart/2005/8/layout/process4"/>
    <dgm:cxn modelId="{2654787C-F0F8-4DDE-B40F-D81F2A745912}" type="presOf" srcId="{F7F17E4D-7BE9-41E9-BCEE-942967F93C2B}" destId="{C12EBEAB-DCA4-4EA7-8086-FC6EBBC607D3}" srcOrd="0" destOrd="0" presId="urn:microsoft.com/office/officeart/2005/8/layout/process4"/>
    <dgm:cxn modelId="{9D967C7F-7C08-4027-A4B3-09D01B60152E}" srcId="{E62826A6-E5E4-42D2-B140-B31299FD6DBD}" destId="{56611BF8-9481-4FA8-92B5-6927E9C2405D}" srcOrd="0" destOrd="0" parTransId="{6F1EE774-F3DA-4C32-9447-12F18C785612}" sibTransId="{1EF3B70F-44C5-4758-B073-1ADCE978CAA5}"/>
    <dgm:cxn modelId="{66559BA3-E888-4637-B701-627719B5BB88}" srcId="{56611BF8-9481-4FA8-92B5-6927E9C2405D}" destId="{6B570D62-6BAC-469C-BC50-30780F51FBDC}" srcOrd="0" destOrd="0" parTransId="{5BDD9DB4-8E62-478E-AD39-4958A5AC235E}" sibTransId="{9909ACED-7B9D-4E1E-9FF5-610520F190C3}"/>
    <dgm:cxn modelId="{131654AF-E842-4030-B091-6B772F4D0750}" type="presOf" srcId="{56611BF8-9481-4FA8-92B5-6927E9C2405D}" destId="{CD52789B-B629-4616-8EA9-3D363CAA9989}" srcOrd="1" destOrd="0" presId="urn:microsoft.com/office/officeart/2005/8/layout/process4"/>
    <dgm:cxn modelId="{F3BDAEB8-FEF0-47B2-9DF7-6616FD3F4BB5}" type="presOf" srcId="{9DF647F6-4D8A-46CC-8EB6-4973E2033EC4}" destId="{02D4E1ED-9072-44C6-B716-4E6D29B4BFF3}" srcOrd="0" destOrd="0" presId="urn:microsoft.com/office/officeart/2005/8/layout/process4"/>
    <dgm:cxn modelId="{54CF7DBB-7995-4390-A649-21F0B68FB3F0}" srcId="{E62826A6-E5E4-42D2-B140-B31299FD6DBD}" destId="{9DF647F6-4D8A-46CC-8EB6-4973E2033EC4}" srcOrd="1" destOrd="0" parTransId="{A094C90C-AE14-46A4-9F75-6F5BE0A49261}" sibTransId="{D4AAD0CB-8543-4228-BDF4-8188F5A658C8}"/>
    <dgm:cxn modelId="{920FB3C0-3BEE-4496-9B79-E463E2448CF2}" srcId="{56611BF8-9481-4FA8-92B5-6927E9C2405D}" destId="{F7F17E4D-7BE9-41E9-BCEE-942967F93C2B}" srcOrd="1" destOrd="0" parTransId="{7691B5D3-3FAC-4944-8017-5B19A0C3C945}" sibTransId="{FA3AB9C9-EC6E-4A94-8768-1A1D607CC222}"/>
    <dgm:cxn modelId="{5BE0D961-AA13-45F6-864D-DBEF2ACB930A}" type="presParOf" srcId="{C7B69731-D36A-44DF-95C5-650DB49F7C54}" destId="{D3579221-5C2A-4CDD-94EC-6BCAC94BB93B}" srcOrd="0" destOrd="0" presId="urn:microsoft.com/office/officeart/2005/8/layout/process4"/>
    <dgm:cxn modelId="{21CB972E-B465-4CB6-92DA-5112D9E5707A}" type="presParOf" srcId="{D3579221-5C2A-4CDD-94EC-6BCAC94BB93B}" destId="{02D4E1ED-9072-44C6-B716-4E6D29B4BFF3}" srcOrd="0" destOrd="0" presId="urn:microsoft.com/office/officeart/2005/8/layout/process4"/>
    <dgm:cxn modelId="{7E50D675-70F3-45D5-98DE-BAB2FDD112B4}" type="presParOf" srcId="{C7B69731-D36A-44DF-95C5-650DB49F7C54}" destId="{8F299EB3-306F-47DE-BEB0-C20D8B3829DE}" srcOrd="1" destOrd="0" presId="urn:microsoft.com/office/officeart/2005/8/layout/process4"/>
    <dgm:cxn modelId="{5AD333C7-421C-4A02-85BA-C297A85537A1}" type="presParOf" srcId="{C7B69731-D36A-44DF-95C5-650DB49F7C54}" destId="{8BAECB18-81CA-4284-BA61-CF53A86AB687}" srcOrd="2" destOrd="0" presId="urn:microsoft.com/office/officeart/2005/8/layout/process4"/>
    <dgm:cxn modelId="{0978C4B5-B558-4ED6-8D8A-7094D22C8219}" type="presParOf" srcId="{8BAECB18-81CA-4284-BA61-CF53A86AB687}" destId="{B48A8202-ABA8-4C10-8A75-5B3A72A493D9}" srcOrd="0" destOrd="0" presId="urn:microsoft.com/office/officeart/2005/8/layout/process4"/>
    <dgm:cxn modelId="{69E5A0FC-5D6D-4916-85F5-43AC504831AF}" type="presParOf" srcId="{8BAECB18-81CA-4284-BA61-CF53A86AB687}" destId="{CD52789B-B629-4616-8EA9-3D363CAA9989}" srcOrd="1" destOrd="0" presId="urn:microsoft.com/office/officeart/2005/8/layout/process4"/>
    <dgm:cxn modelId="{49B26307-8E92-4158-9AFC-6D7E5D3B115F}" type="presParOf" srcId="{8BAECB18-81CA-4284-BA61-CF53A86AB687}" destId="{88F96B8A-EC11-4B9D-BEE3-E0396EE06560}" srcOrd="2" destOrd="0" presId="urn:microsoft.com/office/officeart/2005/8/layout/process4"/>
    <dgm:cxn modelId="{AB7C03DF-6F0D-43C4-9647-75D24CC52CDF}" type="presParOf" srcId="{88F96B8A-EC11-4B9D-BEE3-E0396EE06560}" destId="{DDEC175C-FD94-4C3C-825F-7EB53AF80DE6}" srcOrd="0" destOrd="0" presId="urn:microsoft.com/office/officeart/2005/8/layout/process4"/>
    <dgm:cxn modelId="{E98289F6-7FDF-4596-8291-C1B21732F218}" type="presParOf" srcId="{88F96B8A-EC11-4B9D-BEE3-E0396EE06560}" destId="{C12EBEAB-DCA4-4EA7-8086-FC6EBBC607D3}" srcOrd="1" destOrd="0" presId="urn:microsoft.com/office/officeart/2005/8/layout/process4"/>
    <dgm:cxn modelId="{1C7477C3-BB85-40CA-93D1-9B2D96FF0AC3}" type="presParOf" srcId="{88F96B8A-EC11-4B9D-BEE3-E0396EE06560}" destId="{C76107A0-7908-4AC4-87BF-CCD3A03350C3}"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AE8D33-6B39-49DD-B060-ABF73D4AD42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722031F-1B48-4440-9B89-BC6FB2D70F9A}">
      <dgm:prSet/>
      <dgm:spPr/>
      <dgm:t>
        <a:bodyPr/>
        <a:lstStyle/>
        <a:p>
          <a:pPr>
            <a:lnSpc>
              <a:spcPct val="100000"/>
            </a:lnSpc>
          </a:pPr>
          <a:r>
            <a:rPr lang="en-US"/>
            <a:t>Heating Responsibility</a:t>
          </a:r>
        </a:p>
      </dgm:t>
    </dgm:pt>
    <dgm:pt modelId="{0A64E41F-B136-4F14-B182-BB45ACFB125E}" type="parTrans" cxnId="{8636106F-1482-491B-A3F1-B3F73CA4C018}">
      <dgm:prSet/>
      <dgm:spPr/>
      <dgm:t>
        <a:bodyPr/>
        <a:lstStyle/>
        <a:p>
          <a:endParaRPr lang="en-US"/>
        </a:p>
      </dgm:t>
    </dgm:pt>
    <dgm:pt modelId="{24D79205-24FF-4EE0-B9AB-2A7D3747E525}" type="sibTrans" cxnId="{8636106F-1482-491B-A3F1-B3F73CA4C018}">
      <dgm:prSet/>
      <dgm:spPr/>
      <dgm:t>
        <a:bodyPr/>
        <a:lstStyle/>
        <a:p>
          <a:endParaRPr lang="en-US"/>
        </a:p>
      </dgm:t>
    </dgm:pt>
    <dgm:pt modelId="{1BA292EE-6ED2-4A5C-B056-CCD96551387C}">
      <dgm:prSet/>
      <dgm:spPr/>
      <dgm:t>
        <a:bodyPr/>
        <a:lstStyle/>
        <a:p>
          <a:pPr>
            <a:lnSpc>
              <a:spcPct val="100000"/>
            </a:lnSpc>
          </a:pPr>
          <a:r>
            <a:rPr lang="en-US"/>
            <a:t>Responsible for Primary, Secondary, or Supplemental Heat Source</a:t>
          </a:r>
        </a:p>
      </dgm:t>
    </dgm:pt>
    <dgm:pt modelId="{96AFE6E0-DC26-4D87-8B1A-010FA70C1933}" type="parTrans" cxnId="{E10B4D52-3D5C-4233-8487-93B42332D50A}">
      <dgm:prSet/>
      <dgm:spPr/>
      <dgm:t>
        <a:bodyPr/>
        <a:lstStyle/>
        <a:p>
          <a:endParaRPr lang="en-US"/>
        </a:p>
      </dgm:t>
    </dgm:pt>
    <dgm:pt modelId="{C3B821FE-D829-4108-8C89-1C33A79CA3D9}" type="sibTrans" cxnId="{E10B4D52-3D5C-4233-8487-93B42332D50A}">
      <dgm:prSet/>
      <dgm:spPr/>
      <dgm:t>
        <a:bodyPr/>
        <a:lstStyle/>
        <a:p>
          <a:endParaRPr lang="en-US"/>
        </a:p>
      </dgm:t>
    </dgm:pt>
    <dgm:pt modelId="{39D8CC3F-4DDD-44C9-9FFD-FF14E9B1A0B2}">
      <dgm:prSet/>
      <dgm:spPr/>
      <dgm:t>
        <a:bodyPr/>
        <a:lstStyle/>
        <a:p>
          <a:pPr>
            <a:lnSpc>
              <a:spcPct val="100000"/>
            </a:lnSpc>
          </a:pPr>
          <a:r>
            <a:rPr lang="en-US"/>
            <a:t>Pennsylvania Residency</a:t>
          </a:r>
        </a:p>
      </dgm:t>
    </dgm:pt>
    <dgm:pt modelId="{856F527C-DA50-4045-A147-4AAF7BF59DAA}" type="parTrans" cxnId="{D4B0115C-8BCA-4508-8EC1-808412E5BA1E}">
      <dgm:prSet/>
      <dgm:spPr/>
      <dgm:t>
        <a:bodyPr/>
        <a:lstStyle/>
        <a:p>
          <a:endParaRPr lang="en-US"/>
        </a:p>
      </dgm:t>
    </dgm:pt>
    <dgm:pt modelId="{8DEA83B0-F347-4131-93A6-19E56E20B0FA}" type="sibTrans" cxnId="{D4B0115C-8BCA-4508-8EC1-808412E5BA1E}">
      <dgm:prSet/>
      <dgm:spPr/>
      <dgm:t>
        <a:bodyPr/>
        <a:lstStyle/>
        <a:p>
          <a:endParaRPr lang="en-US"/>
        </a:p>
      </dgm:t>
    </dgm:pt>
    <dgm:pt modelId="{0471D3AD-0EB4-428C-AC03-DD5E37C190A3}">
      <dgm:prSet/>
      <dgm:spPr/>
      <dgm:t>
        <a:bodyPr/>
        <a:lstStyle/>
        <a:p>
          <a:pPr>
            <a:lnSpc>
              <a:spcPct val="100000"/>
            </a:lnSpc>
          </a:pPr>
          <a:r>
            <a:rPr lang="en-US" dirty="0"/>
            <a:t>Home Heating Emergency</a:t>
          </a:r>
        </a:p>
      </dgm:t>
    </dgm:pt>
    <dgm:pt modelId="{2AC8A7A3-5E21-41D8-9907-2182D07C78B5}" type="parTrans" cxnId="{86DCAE0C-0F47-4D72-8771-5E55E539F4A8}">
      <dgm:prSet/>
      <dgm:spPr/>
      <dgm:t>
        <a:bodyPr/>
        <a:lstStyle/>
        <a:p>
          <a:endParaRPr lang="en-US"/>
        </a:p>
      </dgm:t>
    </dgm:pt>
    <dgm:pt modelId="{2CD21ACD-7743-4DBC-B82C-95CC9FAD74F4}" type="sibTrans" cxnId="{86DCAE0C-0F47-4D72-8771-5E55E539F4A8}">
      <dgm:prSet/>
      <dgm:spPr/>
      <dgm:t>
        <a:bodyPr/>
        <a:lstStyle/>
        <a:p>
          <a:endParaRPr lang="en-US"/>
        </a:p>
      </dgm:t>
    </dgm:pt>
    <dgm:pt modelId="{982851A4-B489-4D60-B706-E50143814F36}">
      <dgm:prSet/>
      <dgm:spPr/>
      <dgm:t>
        <a:bodyPr/>
        <a:lstStyle/>
        <a:p>
          <a:pPr>
            <a:lnSpc>
              <a:spcPct val="100000"/>
            </a:lnSpc>
          </a:pPr>
          <a:r>
            <a:rPr lang="en-US" dirty="0"/>
            <a:t>Household Income (Cash Rules Apply)</a:t>
          </a:r>
        </a:p>
      </dgm:t>
    </dgm:pt>
    <dgm:pt modelId="{3DC458BA-9C73-49EC-988F-93844BD9E2AE}" type="sibTrans" cxnId="{AC3C8C2B-D175-46EA-837C-23F498463F3B}">
      <dgm:prSet/>
      <dgm:spPr/>
      <dgm:t>
        <a:bodyPr/>
        <a:lstStyle/>
        <a:p>
          <a:endParaRPr lang="en-US"/>
        </a:p>
      </dgm:t>
    </dgm:pt>
    <dgm:pt modelId="{CFA9AAD7-C6BE-4339-B34F-C9C5E73EF19C}" type="parTrans" cxnId="{AC3C8C2B-D175-46EA-837C-23F498463F3B}">
      <dgm:prSet/>
      <dgm:spPr/>
      <dgm:t>
        <a:bodyPr/>
        <a:lstStyle/>
        <a:p>
          <a:endParaRPr lang="en-US"/>
        </a:p>
      </dgm:t>
    </dgm:pt>
    <dgm:pt modelId="{6E2C210D-E8C2-4C3A-BB9E-E2664ECC6851}" type="pres">
      <dgm:prSet presAssocID="{18AE8D33-6B39-49DD-B060-ABF73D4AD42E}" presName="linear" presStyleCnt="0">
        <dgm:presLayoutVars>
          <dgm:animLvl val="lvl"/>
          <dgm:resizeHandles val="exact"/>
        </dgm:presLayoutVars>
      </dgm:prSet>
      <dgm:spPr/>
    </dgm:pt>
    <dgm:pt modelId="{31967421-8ACB-43C8-9B2E-53DB178B2938}" type="pres">
      <dgm:prSet presAssocID="{982851A4-B489-4D60-B706-E50143814F36}" presName="parentText" presStyleLbl="node1" presStyleIdx="0" presStyleCnt="4">
        <dgm:presLayoutVars>
          <dgm:chMax val="0"/>
          <dgm:bulletEnabled val="1"/>
        </dgm:presLayoutVars>
      </dgm:prSet>
      <dgm:spPr/>
    </dgm:pt>
    <dgm:pt modelId="{96223C42-8599-464E-A9B6-723C6A31506E}" type="pres">
      <dgm:prSet presAssocID="{3DC458BA-9C73-49EC-988F-93844BD9E2AE}" presName="spacer" presStyleCnt="0"/>
      <dgm:spPr/>
    </dgm:pt>
    <dgm:pt modelId="{A95B421A-6CE8-4FD6-BBEC-E7B66E826B46}" type="pres">
      <dgm:prSet presAssocID="{D722031F-1B48-4440-9B89-BC6FB2D70F9A}" presName="parentText" presStyleLbl="node1" presStyleIdx="1" presStyleCnt="4">
        <dgm:presLayoutVars>
          <dgm:chMax val="0"/>
          <dgm:bulletEnabled val="1"/>
        </dgm:presLayoutVars>
      </dgm:prSet>
      <dgm:spPr/>
    </dgm:pt>
    <dgm:pt modelId="{3F72940F-4C97-4650-AA18-B9D358E1EDE7}" type="pres">
      <dgm:prSet presAssocID="{D722031F-1B48-4440-9B89-BC6FB2D70F9A}" presName="childText" presStyleLbl="revTx" presStyleIdx="0" presStyleCnt="1">
        <dgm:presLayoutVars>
          <dgm:bulletEnabled val="1"/>
        </dgm:presLayoutVars>
      </dgm:prSet>
      <dgm:spPr/>
    </dgm:pt>
    <dgm:pt modelId="{E2C10E92-D87B-4011-95C8-72B64A08DC28}" type="pres">
      <dgm:prSet presAssocID="{39D8CC3F-4DDD-44C9-9FFD-FF14E9B1A0B2}" presName="parentText" presStyleLbl="node1" presStyleIdx="2" presStyleCnt="4">
        <dgm:presLayoutVars>
          <dgm:chMax val="0"/>
          <dgm:bulletEnabled val="1"/>
        </dgm:presLayoutVars>
      </dgm:prSet>
      <dgm:spPr/>
    </dgm:pt>
    <dgm:pt modelId="{E79D5712-4513-4105-9BD7-AAF07C6D2F11}" type="pres">
      <dgm:prSet presAssocID="{8DEA83B0-F347-4131-93A6-19E56E20B0FA}" presName="spacer" presStyleCnt="0"/>
      <dgm:spPr/>
    </dgm:pt>
    <dgm:pt modelId="{48336C03-69DE-4F98-8ACC-340D5E7F54D3}" type="pres">
      <dgm:prSet presAssocID="{0471D3AD-0EB4-428C-AC03-DD5E37C190A3}" presName="parentText" presStyleLbl="node1" presStyleIdx="3" presStyleCnt="4">
        <dgm:presLayoutVars>
          <dgm:chMax val="0"/>
          <dgm:bulletEnabled val="1"/>
        </dgm:presLayoutVars>
      </dgm:prSet>
      <dgm:spPr/>
    </dgm:pt>
  </dgm:ptLst>
  <dgm:cxnLst>
    <dgm:cxn modelId="{86DCAE0C-0F47-4D72-8771-5E55E539F4A8}" srcId="{18AE8D33-6B39-49DD-B060-ABF73D4AD42E}" destId="{0471D3AD-0EB4-428C-AC03-DD5E37C190A3}" srcOrd="3" destOrd="0" parTransId="{2AC8A7A3-5E21-41D8-9907-2182D07C78B5}" sibTransId="{2CD21ACD-7743-4DBC-B82C-95CC9FAD74F4}"/>
    <dgm:cxn modelId="{94104526-D39C-4AD4-91DE-61EF3FC0C3D7}" type="presOf" srcId="{0471D3AD-0EB4-428C-AC03-DD5E37C190A3}" destId="{48336C03-69DE-4F98-8ACC-340D5E7F54D3}" srcOrd="0" destOrd="0" presId="urn:microsoft.com/office/officeart/2005/8/layout/vList2"/>
    <dgm:cxn modelId="{F6DB0E2B-6103-4778-8CC6-5A6F63B437A5}" type="presOf" srcId="{18AE8D33-6B39-49DD-B060-ABF73D4AD42E}" destId="{6E2C210D-E8C2-4C3A-BB9E-E2664ECC6851}" srcOrd="0" destOrd="0" presId="urn:microsoft.com/office/officeart/2005/8/layout/vList2"/>
    <dgm:cxn modelId="{AC3C8C2B-D175-46EA-837C-23F498463F3B}" srcId="{18AE8D33-6B39-49DD-B060-ABF73D4AD42E}" destId="{982851A4-B489-4D60-B706-E50143814F36}" srcOrd="0" destOrd="0" parTransId="{CFA9AAD7-C6BE-4339-B34F-C9C5E73EF19C}" sibTransId="{3DC458BA-9C73-49EC-988F-93844BD9E2AE}"/>
    <dgm:cxn modelId="{D4B0115C-8BCA-4508-8EC1-808412E5BA1E}" srcId="{18AE8D33-6B39-49DD-B060-ABF73D4AD42E}" destId="{39D8CC3F-4DDD-44C9-9FFD-FF14E9B1A0B2}" srcOrd="2" destOrd="0" parTransId="{856F527C-DA50-4045-A147-4AAF7BF59DAA}" sibTransId="{8DEA83B0-F347-4131-93A6-19E56E20B0FA}"/>
    <dgm:cxn modelId="{8636106F-1482-491B-A3F1-B3F73CA4C018}" srcId="{18AE8D33-6B39-49DD-B060-ABF73D4AD42E}" destId="{D722031F-1B48-4440-9B89-BC6FB2D70F9A}" srcOrd="1" destOrd="0" parTransId="{0A64E41F-B136-4F14-B182-BB45ACFB125E}" sibTransId="{24D79205-24FF-4EE0-B9AB-2A7D3747E525}"/>
    <dgm:cxn modelId="{E10B4D52-3D5C-4233-8487-93B42332D50A}" srcId="{D722031F-1B48-4440-9B89-BC6FB2D70F9A}" destId="{1BA292EE-6ED2-4A5C-B056-CCD96551387C}" srcOrd="0" destOrd="0" parTransId="{96AFE6E0-DC26-4D87-8B1A-010FA70C1933}" sibTransId="{C3B821FE-D829-4108-8C89-1C33A79CA3D9}"/>
    <dgm:cxn modelId="{B59B448B-282D-431F-A6FE-06D7863A29F6}" type="presOf" srcId="{39D8CC3F-4DDD-44C9-9FFD-FF14E9B1A0B2}" destId="{E2C10E92-D87B-4011-95C8-72B64A08DC28}" srcOrd="0" destOrd="0" presId="urn:microsoft.com/office/officeart/2005/8/layout/vList2"/>
    <dgm:cxn modelId="{A373AC9A-76BD-42AE-96D0-354C5C4777FB}" type="presOf" srcId="{982851A4-B489-4D60-B706-E50143814F36}" destId="{31967421-8ACB-43C8-9B2E-53DB178B2938}" srcOrd="0" destOrd="0" presId="urn:microsoft.com/office/officeart/2005/8/layout/vList2"/>
    <dgm:cxn modelId="{DF47C8A4-8CEF-4925-8341-9310D7701197}" type="presOf" srcId="{1BA292EE-6ED2-4A5C-B056-CCD96551387C}" destId="{3F72940F-4C97-4650-AA18-B9D358E1EDE7}" srcOrd="0" destOrd="0" presId="urn:microsoft.com/office/officeart/2005/8/layout/vList2"/>
    <dgm:cxn modelId="{830300C0-68D3-4B6E-9248-85D9697E8183}" type="presOf" srcId="{D722031F-1B48-4440-9B89-BC6FB2D70F9A}" destId="{A95B421A-6CE8-4FD6-BBEC-E7B66E826B46}" srcOrd="0" destOrd="0" presId="urn:microsoft.com/office/officeart/2005/8/layout/vList2"/>
    <dgm:cxn modelId="{C0C2BE12-F202-46E6-AEDA-095F3997E55F}" type="presParOf" srcId="{6E2C210D-E8C2-4C3A-BB9E-E2664ECC6851}" destId="{31967421-8ACB-43C8-9B2E-53DB178B2938}" srcOrd="0" destOrd="0" presId="urn:microsoft.com/office/officeart/2005/8/layout/vList2"/>
    <dgm:cxn modelId="{5BB96C5A-29B6-4A57-8B99-F6AA4363A8C6}" type="presParOf" srcId="{6E2C210D-E8C2-4C3A-BB9E-E2664ECC6851}" destId="{96223C42-8599-464E-A9B6-723C6A31506E}" srcOrd="1" destOrd="0" presId="urn:microsoft.com/office/officeart/2005/8/layout/vList2"/>
    <dgm:cxn modelId="{6DE0B49E-D4B1-45F6-AA1C-7CCAC6D45855}" type="presParOf" srcId="{6E2C210D-E8C2-4C3A-BB9E-E2664ECC6851}" destId="{A95B421A-6CE8-4FD6-BBEC-E7B66E826B46}" srcOrd="2" destOrd="0" presId="urn:microsoft.com/office/officeart/2005/8/layout/vList2"/>
    <dgm:cxn modelId="{B650F0A8-C0B1-4F69-B39C-6DEB3B577788}" type="presParOf" srcId="{6E2C210D-E8C2-4C3A-BB9E-E2664ECC6851}" destId="{3F72940F-4C97-4650-AA18-B9D358E1EDE7}" srcOrd="3" destOrd="0" presId="urn:microsoft.com/office/officeart/2005/8/layout/vList2"/>
    <dgm:cxn modelId="{66FBA746-A983-4138-B503-7BA88B9471A8}" type="presParOf" srcId="{6E2C210D-E8C2-4C3A-BB9E-E2664ECC6851}" destId="{E2C10E92-D87B-4011-95C8-72B64A08DC28}" srcOrd="4" destOrd="0" presId="urn:microsoft.com/office/officeart/2005/8/layout/vList2"/>
    <dgm:cxn modelId="{ED48FC51-5267-41FE-A9E9-F723E70D2F16}" type="presParOf" srcId="{6E2C210D-E8C2-4C3A-BB9E-E2664ECC6851}" destId="{E79D5712-4513-4105-9BD7-AAF07C6D2F11}" srcOrd="5" destOrd="0" presId="urn:microsoft.com/office/officeart/2005/8/layout/vList2"/>
    <dgm:cxn modelId="{71E03A30-7876-4933-8BB1-460F6A8307B5}" type="presParOf" srcId="{6E2C210D-E8C2-4C3A-BB9E-E2664ECC6851}" destId="{48336C03-69DE-4F98-8ACC-340D5E7F54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BFB365-62BF-4603-9305-BDDC8DDB818F}"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7D4C5C4E-48E5-42F7-BA3B-A882E64EB44D}">
      <dgm:prSet custT="1"/>
      <dgm:spPr/>
      <dgm:t>
        <a:bodyPr/>
        <a:lstStyle/>
        <a:p>
          <a:r>
            <a:rPr lang="en-US" sz="2400" b="1" dirty="0"/>
            <a:t>December 1, 2021 - March 31, 2022 </a:t>
          </a:r>
        </a:p>
      </dgm:t>
    </dgm:pt>
    <dgm:pt modelId="{15692620-F9AE-4F2E-80B9-B702190BAD8E}" type="parTrans" cxnId="{D23897CF-1504-4AD2-A459-8702913C66A1}">
      <dgm:prSet/>
      <dgm:spPr/>
      <dgm:t>
        <a:bodyPr/>
        <a:lstStyle/>
        <a:p>
          <a:endParaRPr lang="en-US"/>
        </a:p>
      </dgm:t>
    </dgm:pt>
    <dgm:pt modelId="{0D027CA5-1B94-43B8-9E12-ED8CAFC29308}" type="sibTrans" cxnId="{D23897CF-1504-4AD2-A459-8702913C66A1}">
      <dgm:prSet/>
      <dgm:spPr/>
      <dgm:t>
        <a:bodyPr/>
        <a:lstStyle/>
        <a:p>
          <a:endParaRPr lang="en-US"/>
        </a:p>
      </dgm:t>
    </dgm:pt>
    <dgm:pt modelId="{DC815930-7210-4125-ACE0-23CE32566D4C}">
      <dgm:prSet/>
      <dgm:spPr/>
      <dgm:t>
        <a:bodyPr/>
        <a:lstStyle/>
        <a:p>
          <a:r>
            <a:rPr lang="en-US" b="1" dirty="0"/>
            <a:t>Households with income at/below 250% FPL cannot be terminated for nonpayment. </a:t>
          </a:r>
        </a:p>
      </dgm:t>
    </dgm:pt>
    <dgm:pt modelId="{9522186C-6179-429D-BEC9-05235A23D19A}" type="parTrans" cxnId="{3816F2A0-B4E4-4E98-8611-F223658641FC}">
      <dgm:prSet/>
      <dgm:spPr/>
      <dgm:t>
        <a:bodyPr/>
        <a:lstStyle/>
        <a:p>
          <a:endParaRPr lang="en-US"/>
        </a:p>
      </dgm:t>
    </dgm:pt>
    <dgm:pt modelId="{8C3B5B45-D5EA-4FBA-9FA8-445E493B84DB}" type="sibTrans" cxnId="{3816F2A0-B4E4-4E98-8611-F223658641FC}">
      <dgm:prSet/>
      <dgm:spPr/>
      <dgm:t>
        <a:bodyPr/>
        <a:lstStyle/>
        <a:p>
          <a:endParaRPr lang="en-US"/>
        </a:p>
      </dgm:t>
    </dgm:pt>
    <dgm:pt modelId="{31F5ABE8-70E4-4E81-9908-58F8F3C48AC9}">
      <dgm:prSet/>
      <dgm:spPr/>
      <dgm:t>
        <a:bodyPr/>
        <a:lstStyle/>
        <a:p>
          <a:r>
            <a:rPr lang="en-US" i="1" dirty="0"/>
            <a:t>Additional requirements for PGW customers between 150%-250% FPL.  </a:t>
          </a:r>
          <a:endParaRPr lang="en-US" dirty="0"/>
        </a:p>
      </dgm:t>
    </dgm:pt>
    <dgm:pt modelId="{094C731F-9E4A-4686-9917-AC11F817B806}" type="parTrans" cxnId="{30716871-E9BB-4265-92D9-F4AEF78B4AC1}">
      <dgm:prSet/>
      <dgm:spPr/>
      <dgm:t>
        <a:bodyPr/>
        <a:lstStyle/>
        <a:p>
          <a:endParaRPr lang="en-US"/>
        </a:p>
      </dgm:t>
    </dgm:pt>
    <dgm:pt modelId="{A6E6F00C-837E-45A4-A9F2-2D17B5D0879F}" type="sibTrans" cxnId="{30716871-E9BB-4265-92D9-F4AEF78B4AC1}">
      <dgm:prSet/>
      <dgm:spPr/>
      <dgm:t>
        <a:bodyPr/>
        <a:lstStyle/>
        <a:p>
          <a:endParaRPr lang="en-US"/>
        </a:p>
      </dgm:t>
    </dgm:pt>
    <dgm:pt modelId="{077FB3C1-AD1A-4842-86CF-15FEF4731162}">
      <dgm:prSet/>
      <dgm:spPr/>
      <dgm:t>
        <a:bodyPr/>
        <a:lstStyle/>
        <a:p>
          <a:r>
            <a:rPr lang="en-US" b="1" dirty="0"/>
            <a:t>Termination notices issued during winter moratorium cannot form the basis of a “crisis” unless PUC granted approval to terminate.</a:t>
          </a:r>
        </a:p>
      </dgm:t>
    </dgm:pt>
    <dgm:pt modelId="{FD82E310-5158-4228-9F56-5B7446E2D32D}" type="parTrans" cxnId="{E73553F8-8490-4F73-B4CA-BFBAA064E119}">
      <dgm:prSet/>
      <dgm:spPr/>
      <dgm:t>
        <a:bodyPr/>
        <a:lstStyle/>
        <a:p>
          <a:endParaRPr lang="en-US"/>
        </a:p>
      </dgm:t>
    </dgm:pt>
    <dgm:pt modelId="{E9024E38-A6E0-4F47-9BF1-FDA1AA5BCFD5}" type="sibTrans" cxnId="{E73553F8-8490-4F73-B4CA-BFBAA064E119}">
      <dgm:prSet/>
      <dgm:spPr/>
      <dgm:t>
        <a:bodyPr/>
        <a:lstStyle/>
        <a:p>
          <a:endParaRPr lang="en-US"/>
        </a:p>
      </dgm:t>
    </dgm:pt>
    <dgm:pt modelId="{A6A73AD1-C0F4-4FAC-AA09-4FAEA1A7026B}">
      <dgm:prSet/>
      <dgm:spPr/>
      <dgm:t>
        <a:bodyPr/>
        <a:lstStyle/>
        <a:p>
          <a:r>
            <a:rPr lang="en-US" b="1" u="sng" dirty="0"/>
            <a:t>Exception</a:t>
          </a:r>
          <a:r>
            <a:rPr lang="en-US" b="1" dirty="0"/>
            <a:t>: </a:t>
          </a:r>
          <a:r>
            <a:rPr lang="en-US" b="0" dirty="0"/>
            <a:t>DHS typically permits termination notices dated on or after </a:t>
          </a:r>
          <a:r>
            <a:rPr lang="en-US" b="1" dirty="0"/>
            <a:t>February 1 </a:t>
          </a:r>
          <a:r>
            <a:rPr lang="en-US" b="0" dirty="0"/>
            <a:t>to be adequate proof of crisis because it can be acted on after the moratorium ends.  </a:t>
          </a:r>
        </a:p>
      </dgm:t>
    </dgm:pt>
    <dgm:pt modelId="{824E56B4-39A1-41C7-BE3A-7D2E829017BC}" type="parTrans" cxnId="{F6B197A6-001E-4742-819D-4FC50D6866AB}">
      <dgm:prSet/>
      <dgm:spPr/>
      <dgm:t>
        <a:bodyPr/>
        <a:lstStyle/>
        <a:p>
          <a:endParaRPr lang="en-US"/>
        </a:p>
      </dgm:t>
    </dgm:pt>
    <dgm:pt modelId="{B7A689DA-3465-43D6-A739-CDC3AE846B77}" type="sibTrans" cxnId="{F6B197A6-001E-4742-819D-4FC50D6866AB}">
      <dgm:prSet/>
      <dgm:spPr/>
      <dgm:t>
        <a:bodyPr/>
        <a:lstStyle/>
        <a:p>
          <a:endParaRPr lang="en-US"/>
        </a:p>
      </dgm:t>
    </dgm:pt>
    <dgm:pt modelId="{CDB28C4B-8F03-4905-BCDE-CCCD7FA80527}">
      <dgm:prSet/>
      <dgm:spPr/>
      <dgm:t>
        <a:bodyPr/>
        <a:lstStyle/>
        <a:p>
          <a:r>
            <a:rPr lang="en-US" dirty="0"/>
            <a:t>Applies to </a:t>
          </a:r>
          <a:r>
            <a:rPr lang="en-US" b="1" u="sng" dirty="0"/>
            <a:t>regulated</a:t>
          </a:r>
          <a:r>
            <a:rPr lang="en-US" dirty="0"/>
            <a:t> electric, gas, and heat-related water services.</a:t>
          </a:r>
        </a:p>
      </dgm:t>
    </dgm:pt>
    <dgm:pt modelId="{A8958FD6-371E-4641-B121-96374C934145}" type="parTrans" cxnId="{610DE1CA-0230-46CF-83AA-8EC2941E05CD}">
      <dgm:prSet/>
      <dgm:spPr/>
      <dgm:t>
        <a:bodyPr/>
        <a:lstStyle/>
        <a:p>
          <a:endParaRPr lang="en-US"/>
        </a:p>
      </dgm:t>
    </dgm:pt>
    <dgm:pt modelId="{1E0F2482-51AA-4100-BD7B-2F835448378E}" type="sibTrans" cxnId="{610DE1CA-0230-46CF-83AA-8EC2941E05CD}">
      <dgm:prSet/>
      <dgm:spPr/>
      <dgm:t>
        <a:bodyPr/>
        <a:lstStyle/>
        <a:p>
          <a:endParaRPr lang="en-US"/>
        </a:p>
      </dgm:t>
    </dgm:pt>
    <dgm:pt modelId="{87758BAC-B55A-4DDA-8F9E-15ADB93F211B}">
      <dgm:prSet/>
      <dgm:spPr/>
      <dgm:t>
        <a:bodyPr/>
        <a:lstStyle/>
        <a:p>
          <a:r>
            <a:rPr lang="en-US" dirty="0"/>
            <a:t>Does not apply to municipally owned utilities, deliverable fuel, or electric coops.</a:t>
          </a:r>
        </a:p>
      </dgm:t>
    </dgm:pt>
    <dgm:pt modelId="{54C93BFC-59AA-4487-B7BA-3F1B646F8A6A}" type="parTrans" cxnId="{2F33A4D3-62FE-4751-961A-56B6DCA5C182}">
      <dgm:prSet/>
      <dgm:spPr/>
      <dgm:t>
        <a:bodyPr/>
        <a:lstStyle/>
        <a:p>
          <a:endParaRPr lang="en-US"/>
        </a:p>
      </dgm:t>
    </dgm:pt>
    <dgm:pt modelId="{45B1A9BA-4317-4933-8049-EFB419DE8175}" type="sibTrans" cxnId="{2F33A4D3-62FE-4751-961A-56B6DCA5C182}">
      <dgm:prSet/>
      <dgm:spPr/>
      <dgm:t>
        <a:bodyPr/>
        <a:lstStyle/>
        <a:p>
          <a:endParaRPr lang="en-US"/>
        </a:p>
      </dgm:t>
    </dgm:pt>
    <dgm:pt modelId="{31831F76-D130-443A-9D79-DBC5DED835CF}" type="pres">
      <dgm:prSet presAssocID="{62BFB365-62BF-4603-9305-BDDC8DDB818F}" presName="linear" presStyleCnt="0">
        <dgm:presLayoutVars>
          <dgm:animLvl val="lvl"/>
          <dgm:resizeHandles val="exact"/>
        </dgm:presLayoutVars>
      </dgm:prSet>
      <dgm:spPr/>
    </dgm:pt>
    <dgm:pt modelId="{4F9FC7E3-8052-47BA-9D99-DA06019F7F69}" type="pres">
      <dgm:prSet presAssocID="{7D4C5C4E-48E5-42F7-BA3B-A882E64EB44D}" presName="parentText" presStyleLbl="node1" presStyleIdx="0" presStyleCnt="3">
        <dgm:presLayoutVars>
          <dgm:chMax val="0"/>
          <dgm:bulletEnabled val="1"/>
        </dgm:presLayoutVars>
      </dgm:prSet>
      <dgm:spPr/>
    </dgm:pt>
    <dgm:pt modelId="{E55F9AC3-93D2-40C9-91EF-7FE8D4239BD5}" type="pres">
      <dgm:prSet presAssocID="{0D027CA5-1B94-43B8-9E12-ED8CAFC29308}" presName="spacer" presStyleCnt="0"/>
      <dgm:spPr/>
    </dgm:pt>
    <dgm:pt modelId="{A6A4EDCB-7DA8-4C43-916E-EE54D301B34A}" type="pres">
      <dgm:prSet presAssocID="{DC815930-7210-4125-ACE0-23CE32566D4C}" presName="parentText" presStyleLbl="node1" presStyleIdx="1" presStyleCnt="3">
        <dgm:presLayoutVars>
          <dgm:chMax val="0"/>
          <dgm:bulletEnabled val="1"/>
        </dgm:presLayoutVars>
      </dgm:prSet>
      <dgm:spPr/>
    </dgm:pt>
    <dgm:pt modelId="{4EDC9FB3-0EC2-4B18-9BBC-7A6008E88696}" type="pres">
      <dgm:prSet presAssocID="{DC815930-7210-4125-ACE0-23CE32566D4C}" presName="childText" presStyleLbl="revTx" presStyleIdx="0" presStyleCnt="2">
        <dgm:presLayoutVars>
          <dgm:bulletEnabled val="1"/>
        </dgm:presLayoutVars>
      </dgm:prSet>
      <dgm:spPr/>
    </dgm:pt>
    <dgm:pt modelId="{E04A5EEC-3C9B-497B-B1AA-4D6EFFED90AB}" type="pres">
      <dgm:prSet presAssocID="{077FB3C1-AD1A-4842-86CF-15FEF4731162}" presName="parentText" presStyleLbl="node1" presStyleIdx="2" presStyleCnt="3">
        <dgm:presLayoutVars>
          <dgm:chMax val="0"/>
          <dgm:bulletEnabled val="1"/>
        </dgm:presLayoutVars>
      </dgm:prSet>
      <dgm:spPr/>
    </dgm:pt>
    <dgm:pt modelId="{DAA8495A-F9DB-4E93-9FDE-A24D30718288}" type="pres">
      <dgm:prSet presAssocID="{077FB3C1-AD1A-4842-86CF-15FEF4731162}" presName="childText" presStyleLbl="revTx" presStyleIdx="1" presStyleCnt="2">
        <dgm:presLayoutVars>
          <dgm:bulletEnabled val="1"/>
        </dgm:presLayoutVars>
      </dgm:prSet>
      <dgm:spPr/>
    </dgm:pt>
  </dgm:ptLst>
  <dgm:cxnLst>
    <dgm:cxn modelId="{99668C28-75E5-422B-ABD3-3A5E8FF31688}" type="presOf" srcId="{077FB3C1-AD1A-4842-86CF-15FEF4731162}" destId="{E04A5EEC-3C9B-497B-B1AA-4D6EFFED90AB}" srcOrd="0" destOrd="0" presId="urn:microsoft.com/office/officeart/2005/8/layout/vList2"/>
    <dgm:cxn modelId="{5FA50F2F-EE63-471E-92C4-1A88404B5DA3}" type="presOf" srcId="{87758BAC-B55A-4DDA-8F9E-15ADB93F211B}" destId="{4EDC9FB3-0EC2-4B18-9BBC-7A6008E88696}" srcOrd="0" destOrd="2" presId="urn:microsoft.com/office/officeart/2005/8/layout/vList2"/>
    <dgm:cxn modelId="{8DF3803F-9DD1-43AD-8E3C-2C982E8A0AB8}" type="presOf" srcId="{7D4C5C4E-48E5-42F7-BA3B-A882E64EB44D}" destId="{4F9FC7E3-8052-47BA-9D99-DA06019F7F69}" srcOrd="0" destOrd="0" presId="urn:microsoft.com/office/officeart/2005/8/layout/vList2"/>
    <dgm:cxn modelId="{0AF67064-F223-4C2B-9E3D-4131B30BD5CE}" type="presOf" srcId="{62BFB365-62BF-4603-9305-BDDC8DDB818F}" destId="{31831F76-D130-443A-9D79-DBC5DED835CF}" srcOrd="0" destOrd="0" presId="urn:microsoft.com/office/officeart/2005/8/layout/vList2"/>
    <dgm:cxn modelId="{30716871-E9BB-4265-92D9-F4AEF78B4AC1}" srcId="{DC815930-7210-4125-ACE0-23CE32566D4C}" destId="{31F5ABE8-70E4-4E81-9908-58F8F3C48AC9}" srcOrd="0" destOrd="0" parTransId="{094C731F-9E4A-4686-9917-AC11F817B806}" sibTransId="{A6E6F00C-837E-45A4-A9F2-2D17B5D0879F}"/>
    <dgm:cxn modelId="{0EF06C83-A001-4523-A88A-451C8FFF4817}" type="presOf" srcId="{CDB28C4B-8F03-4905-BCDE-CCCD7FA80527}" destId="{4EDC9FB3-0EC2-4B18-9BBC-7A6008E88696}" srcOrd="0" destOrd="1" presId="urn:microsoft.com/office/officeart/2005/8/layout/vList2"/>
    <dgm:cxn modelId="{3816F2A0-B4E4-4E98-8611-F223658641FC}" srcId="{62BFB365-62BF-4603-9305-BDDC8DDB818F}" destId="{DC815930-7210-4125-ACE0-23CE32566D4C}" srcOrd="1" destOrd="0" parTransId="{9522186C-6179-429D-BEC9-05235A23D19A}" sibTransId="{8C3B5B45-D5EA-4FBA-9FA8-445E493B84DB}"/>
    <dgm:cxn modelId="{F6B197A6-001E-4742-819D-4FC50D6866AB}" srcId="{077FB3C1-AD1A-4842-86CF-15FEF4731162}" destId="{A6A73AD1-C0F4-4FAC-AA09-4FAEA1A7026B}" srcOrd="0" destOrd="0" parTransId="{824E56B4-39A1-41C7-BE3A-7D2E829017BC}" sibTransId="{B7A689DA-3465-43D6-A739-CDC3AE846B77}"/>
    <dgm:cxn modelId="{3870A5AC-602C-4B60-AB5B-C737D7A71703}" type="presOf" srcId="{31F5ABE8-70E4-4E81-9908-58F8F3C48AC9}" destId="{4EDC9FB3-0EC2-4B18-9BBC-7A6008E88696}" srcOrd="0" destOrd="0" presId="urn:microsoft.com/office/officeart/2005/8/layout/vList2"/>
    <dgm:cxn modelId="{610DE1CA-0230-46CF-83AA-8EC2941E05CD}" srcId="{DC815930-7210-4125-ACE0-23CE32566D4C}" destId="{CDB28C4B-8F03-4905-BCDE-CCCD7FA80527}" srcOrd="1" destOrd="0" parTransId="{A8958FD6-371E-4641-B121-96374C934145}" sibTransId="{1E0F2482-51AA-4100-BD7B-2F835448378E}"/>
    <dgm:cxn modelId="{D23897CF-1504-4AD2-A459-8702913C66A1}" srcId="{62BFB365-62BF-4603-9305-BDDC8DDB818F}" destId="{7D4C5C4E-48E5-42F7-BA3B-A882E64EB44D}" srcOrd="0" destOrd="0" parTransId="{15692620-F9AE-4F2E-80B9-B702190BAD8E}" sibTransId="{0D027CA5-1B94-43B8-9E12-ED8CAFC29308}"/>
    <dgm:cxn modelId="{A857B7D2-CBE7-468C-A781-D8E4FA857AA4}" type="presOf" srcId="{A6A73AD1-C0F4-4FAC-AA09-4FAEA1A7026B}" destId="{DAA8495A-F9DB-4E93-9FDE-A24D30718288}" srcOrd="0" destOrd="0" presId="urn:microsoft.com/office/officeart/2005/8/layout/vList2"/>
    <dgm:cxn modelId="{2F33A4D3-62FE-4751-961A-56B6DCA5C182}" srcId="{DC815930-7210-4125-ACE0-23CE32566D4C}" destId="{87758BAC-B55A-4DDA-8F9E-15ADB93F211B}" srcOrd="2" destOrd="0" parTransId="{54C93BFC-59AA-4487-B7BA-3F1B646F8A6A}" sibTransId="{45B1A9BA-4317-4933-8049-EFB419DE8175}"/>
    <dgm:cxn modelId="{9B3799DB-EABC-4F68-8F8F-D8D59F636C21}" type="presOf" srcId="{DC815930-7210-4125-ACE0-23CE32566D4C}" destId="{A6A4EDCB-7DA8-4C43-916E-EE54D301B34A}" srcOrd="0" destOrd="0" presId="urn:microsoft.com/office/officeart/2005/8/layout/vList2"/>
    <dgm:cxn modelId="{E73553F8-8490-4F73-B4CA-BFBAA064E119}" srcId="{62BFB365-62BF-4603-9305-BDDC8DDB818F}" destId="{077FB3C1-AD1A-4842-86CF-15FEF4731162}" srcOrd="2" destOrd="0" parTransId="{FD82E310-5158-4228-9F56-5B7446E2D32D}" sibTransId="{E9024E38-A6E0-4F47-9BF1-FDA1AA5BCFD5}"/>
    <dgm:cxn modelId="{80EFD189-D27E-4CC1-960F-AD23527193FF}" type="presParOf" srcId="{31831F76-D130-443A-9D79-DBC5DED835CF}" destId="{4F9FC7E3-8052-47BA-9D99-DA06019F7F69}" srcOrd="0" destOrd="0" presId="urn:microsoft.com/office/officeart/2005/8/layout/vList2"/>
    <dgm:cxn modelId="{F0B4687A-DA49-4197-BBA3-F3E89BC600D4}" type="presParOf" srcId="{31831F76-D130-443A-9D79-DBC5DED835CF}" destId="{E55F9AC3-93D2-40C9-91EF-7FE8D4239BD5}" srcOrd="1" destOrd="0" presId="urn:microsoft.com/office/officeart/2005/8/layout/vList2"/>
    <dgm:cxn modelId="{40A4C8CE-2CAB-4F2A-AC3F-A5984209460F}" type="presParOf" srcId="{31831F76-D130-443A-9D79-DBC5DED835CF}" destId="{A6A4EDCB-7DA8-4C43-916E-EE54D301B34A}" srcOrd="2" destOrd="0" presId="urn:microsoft.com/office/officeart/2005/8/layout/vList2"/>
    <dgm:cxn modelId="{92D3EE7E-8BDE-4822-B540-B4F4B5DE3058}" type="presParOf" srcId="{31831F76-D130-443A-9D79-DBC5DED835CF}" destId="{4EDC9FB3-0EC2-4B18-9BBC-7A6008E88696}" srcOrd="3" destOrd="0" presId="urn:microsoft.com/office/officeart/2005/8/layout/vList2"/>
    <dgm:cxn modelId="{7BB98213-E75B-455A-82B5-D633309BC7CE}" type="presParOf" srcId="{31831F76-D130-443A-9D79-DBC5DED835CF}" destId="{E04A5EEC-3C9B-497B-B1AA-4D6EFFED90AB}" srcOrd="4" destOrd="0" presId="urn:microsoft.com/office/officeart/2005/8/layout/vList2"/>
    <dgm:cxn modelId="{B20311AC-91A3-44AB-9215-0C9C81951884}" type="presParOf" srcId="{31831F76-D130-443A-9D79-DBC5DED835CF}" destId="{DAA8495A-F9DB-4E93-9FDE-A24D3071828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7A9BA-48B3-414E-9F3B-38060C942FCF}">
      <dsp:nvSpPr>
        <dsp:cNvPr id="0" name=""/>
        <dsp:cNvSpPr/>
      </dsp:nvSpPr>
      <dsp:spPr>
        <a:xfrm>
          <a:off x="-150601" y="855002"/>
          <a:ext cx="6965878" cy="155967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815E6-30E3-41E0-9C1D-438F9727AAB9}">
      <dsp:nvSpPr>
        <dsp:cNvPr id="0" name=""/>
        <dsp:cNvSpPr/>
      </dsp:nvSpPr>
      <dsp:spPr>
        <a:xfrm>
          <a:off x="321199" y="1205929"/>
          <a:ext cx="857820" cy="857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21C68B0-2051-4438-AAE4-341FA26F5CA3}">
      <dsp:nvSpPr>
        <dsp:cNvPr id="0" name=""/>
        <dsp:cNvSpPr/>
      </dsp:nvSpPr>
      <dsp:spPr>
        <a:xfrm>
          <a:off x="1346094" y="855002"/>
          <a:ext cx="5770385" cy="1559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66" tIns="165066" rIns="165066" bIns="165066" numCol="1" spcCol="1270" anchor="ctr" anchorCtr="0">
          <a:noAutofit/>
        </a:bodyPr>
        <a:lstStyle/>
        <a:p>
          <a:pPr marL="0" lvl="0" indent="0" algn="l" defTabSz="933450">
            <a:lnSpc>
              <a:spcPct val="90000"/>
            </a:lnSpc>
            <a:spcBef>
              <a:spcPct val="0"/>
            </a:spcBef>
            <a:spcAft>
              <a:spcPct val="35000"/>
            </a:spcAft>
            <a:buNone/>
          </a:pPr>
          <a:r>
            <a:rPr lang="en-US" sz="2100" kern="1200" dirty="0"/>
            <a:t>Federally funded program administered by the Pennsylvania Department of Human Services (DHS).  </a:t>
          </a:r>
        </a:p>
      </dsp:txBody>
      <dsp:txXfrm>
        <a:off x="1346094" y="855002"/>
        <a:ext cx="5770385" cy="1559674"/>
      </dsp:txXfrm>
    </dsp:sp>
    <dsp:sp modelId="{EC250DC1-40DD-44CF-B514-F911F77FEED5}">
      <dsp:nvSpPr>
        <dsp:cNvPr id="0" name=""/>
        <dsp:cNvSpPr/>
      </dsp:nvSpPr>
      <dsp:spPr>
        <a:xfrm>
          <a:off x="-150601" y="2804595"/>
          <a:ext cx="6965878" cy="155967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28ABC-2127-4E75-AF6D-55B9D87F8686}">
      <dsp:nvSpPr>
        <dsp:cNvPr id="0" name=""/>
        <dsp:cNvSpPr/>
      </dsp:nvSpPr>
      <dsp:spPr>
        <a:xfrm>
          <a:off x="321199" y="3155521"/>
          <a:ext cx="857820" cy="857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66B9DA-35C5-4207-9ABE-90A583491715}">
      <dsp:nvSpPr>
        <dsp:cNvPr id="0" name=""/>
        <dsp:cNvSpPr/>
      </dsp:nvSpPr>
      <dsp:spPr>
        <a:xfrm>
          <a:off x="1407458" y="2804595"/>
          <a:ext cx="5647658" cy="1559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66" tIns="165066" rIns="165066" bIns="165066" numCol="1" spcCol="1270" anchor="ctr" anchorCtr="0">
          <a:noAutofit/>
        </a:bodyPr>
        <a:lstStyle/>
        <a:p>
          <a:pPr marL="0" lvl="0" indent="0" algn="l" defTabSz="933450">
            <a:lnSpc>
              <a:spcPct val="90000"/>
            </a:lnSpc>
            <a:spcBef>
              <a:spcPct val="0"/>
            </a:spcBef>
            <a:spcAft>
              <a:spcPct val="35000"/>
            </a:spcAft>
            <a:buNone/>
          </a:pPr>
          <a:r>
            <a:rPr lang="en-US" sz="2100" kern="1200" dirty="0"/>
            <a:t>Assists low income customers to pay for home heat or heat related service.</a:t>
          </a:r>
        </a:p>
      </dsp:txBody>
      <dsp:txXfrm>
        <a:off x="1407458" y="2804595"/>
        <a:ext cx="5647658" cy="1559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D266A-1903-4797-A01B-2EBF9A2C9AE4}">
      <dsp:nvSpPr>
        <dsp:cNvPr id="0" name=""/>
        <dsp:cNvSpPr/>
      </dsp:nvSpPr>
      <dsp:spPr>
        <a:xfrm>
          <a:off x="0" y="0"/>
          <a:ext cx="5906327"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6C8E5FF-17CE-4202-950D-BADD521C00E4}">
      <dsp:nvSpPr>
        <dsp:cNvPr id="0" name=""/>
        <dsp:cNvSpPr/>
      </dsp:nvSpPr>
      <dsp:spPr>
        <a:xfrm>
          <a:off x="0" y="0"/>
          <a:ext cx="5906327" cy="117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Pre-season Supplemental and Crisis Grants</a:t>
          </a:r>
        </a:p>
      </dsp:txBody>
      <dsp:txXfrm>
        <a:off x="0" y="0"/>
        <a:ext cx="5906327" cy="1171661"/>
      </dsp:txXfrm>
    </dsp:sp>
    <dsp:sp modelId="{45AAB94F-45F3-43B1-9D7D-F57A8B38D7DC}">
      <dsp:nvSpPr>
        <dsp:cNvPr id="0" name=""/>
        <dsp:cNvSpPr/>
      </dsp:nvSpPr>
      <dsp:spPr>
        <a:xfrm>
          <a:off x="0" y="1171661"/>
          <a:ext cx="5906327"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2FEA0D9-9C34-499A-B122-3EE8602FBEB5}">
      <dsp:nvSpPr>
        <dsp:cNvPr id="0" name=""/>
        <dsp:cNvSpPr/>
      </dsp:nvSpPr>
      <dsp:spPr>
        <a:xfrm>
          <a:off x="0" y="1171661"/>
          <a:ext cx="5906327" cy="117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Extended LIHEAP Season</a:t>
          </a:r>
        </a:p>
        <a:p>
          <a:pPr marL="0" lvl="0" indent="0" algn="l" defTabSz="1244600">
            <a:lnSpc>
              <a:spcPct val="90000"/>
            </a:lnSpc>
            <a:spcBef>
              <a:spcPct val="0"/>
            </a:spcBef>
            <a:spcAft>
              <a:spcPct val="35000"/>
            </a:spcAft>
            <a:buNone/>
          </a:pPr>
          <a:r>
            <a:rPr lang="en-US" sz="1800" b="1" i="1" kern="1200" dirty="0"/>
            <a:t>October 18, 2021 through May 6, 2022</a:t>
          </a:r>
        </a:p>
      </dsp:txBody>
      <dsp:txXfrm>
        <a:off x="0" y="1171661"/>
        <a:ext cx="5906327" cy="1171661"/>
      </dsp:txXfrm>
    </dsp:sp>
    <dsp:sp modelId="{5C19C424-A396-4318-B703-E5DA2919A3B2}">
      <dsp:nvSpPr>
        <dsp:cNvPr id="0" name=""/>
        <dsp:cNvSpPr/>
      </dsp:nvSpPr>
      <dsp:spPr>
        <a:xfrm>
          <a:off x="0" y="2343322"/>
          <a:ext cx="5906327" cy="0"/>
        </a:xfrm>
        <a:prstGeom prst="lin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D82C8D8-47EB-4996-8296-D7E078ADB833}">
      <dsp:nvSpPr>
        <dsp:cNvPr id="0" name=""/>
        <dsp:cNvSpPr/>
      </dsp:nvSpPr>
      <dsp:spPr>
        <a:xfrm>
          <a:off x="0" y="2343322"/>
          <a:ext cx="5906327" cy="117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Increased Grant Amounts</a:t>
          </a:r>
        </a:p>
      </dsp:txBody>
      <dsp:txXfrm>
        <a:off x="0" y="2343322"/>
        <a:ext cx="5906327" cy="1171661"/>
      </dsp:txXfrm>
    </dsp:sp>
    <dsp:sp modelId="{441725A7-D8DF-496D-BD55-B49208B419DA}">
      <dsp:nvSpPr>
        <dsp:cNvPr id="0" name=""/>
        <dsp:cNvSpPr/>
      </dsp:nvSpPr>
      <dsp:spPr>
        <a:xfrm>
          <a:off x="0" y="3514983"/>
          <a:ext cx="5906327"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61FD74C-ADB4-4FF7-A7FF-A63635F6BBE8}">
      <dsp:nvSpPr>
        <dsp:cNvPr id="0" name=""/>
        <dsp:cNvSpPr/>
      </dsp:nvSpPr>
      <dsp:spPr>
        <a:xfrm>
          <a:off x="0" y="3514983"/>
          <a:ext cx="5906327" cy="1171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i="1" kern="1200" dirty="0"/>
            <a:t>LIHEAP COULD RESOLVE MANY UTILITY ISSUES THIS FALL!</a:t>
          </a:r>
          <a:endParaRPr lang="en-US" sz="3000" kern="1200" dirty="0"/>
        </a:p>
      </dsp:txBody>
      <dsp:txXfrm>
        <a:off x="0" y="3514983"/>
        <a:ext cx="5906327" cy="1171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8725C-4DCE-41FC-B75E-9950D99E299E}">
      <dsp:nvSpPr>
        <dsp:cNvPr id="0" name=""/>
        <dsp:cNvSpPr/>
      </dsp:nvSpPr>
      <dsp:spPr>
        <a:xfrm>
          <a:off x="0" y="555257"/>
          <a:ext cx="6834745" cy="31941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452" tIns="270764" rIns="530452" bIns="92456" numCol="1" spcCol="1270" anchor="t" anchorCtr="0">
          <a:noAutofit/>
        </a:bodyPr>
        <a:lstStyle/>
        <a:p>
          <a:pPr marL="114300" lvl="1" indent="-114300" algn="l" defTabSz="577850">
            <a:lnSpc>
              <a:spcPct val="90000"/>
            </a:lnSpc>
            <a:spcBef>
              <a:spcPct val="0"/>
            </a:spcBef>
            <a:spcAft>
              <a:spcPct val="15000"/>
            </a:spcAft>
            <a:buFontTx/>
            <a:buNone/>
          </a:pPr>
          <a:r>
            <a:rPr lang="en-US" sz="1300" b="1" kern="1200" dirty="0"/>
            <a:t>Vulnerable Household Grant</a:t>
          </a:r>
        </a:p>
        <a:p>
          <a:pPr marL="114300" lvl="1" indent="-114300" algn="l" defTabSz="577850">
            <a:lnSpc>
              <a:spcPct val="90000"/>
            </a:lnSpc>
            <a:spcBef>
              <a:spcPct val="0"/>
            </a:spcBef>
            <a:spcAft>
              <a:spcPct val="15000"/>
            </a:spcAft>
            <a:buFontTx/>
            <a:buNone/>
          </a:pPr>
          <a:r>
            <a:rPr lang="en-US" sz="1300" kern="1200" dirty="0"/>
            <a:t>  $250 grants issued to those that received a LIHEAP grant during the 2021 LIHEAP season and have one or more of the following household members:</a:t>
          </a:r>
        </a:p>
        <a:p>
          <a:pPr marL="228600" lvl="2" indent="-114300" algn="l" defTabSz="577850">
            <a:lnSpc>
              <a:spcPct val="90000"/>
            </a:lnSpc>
            <a:spcBef>
              <a:spcPct val="0"/>
            </a:spcBef>
            <a:spcAft>
              <a:spcPct val="15000"/>
            </a:spcAft>
            <a:buChar char="•"/>
          </a:pPr>
          <a:r>
            <a:rPr lang="en-US" sz="1300" kern="1200" dirty="0"/>
            <a:t>Child under the age of 5</a:t>
          </a:r>
        </a:p>
        <a:p>
          <a:pPr marL="228600" lvl="2" indent="-114300" algn="l" defTabSz="577850">
            <a:lnSpc>
              <a:spcPct val="90000"/>
            </a:lnSpc>
            <a:spcBef>
              <a:spcPct val="0"/>
            </a:spcBef>
            <a:spcAft>
              <a:spcPct val="15000"/>
            </a:spcAft>
            <a:buChar char="•"/>
          </a:pPr>
          <a:r>
            <a:rPr lang="en-US" sz="1300" kern="1200" dirty="0"/>
            <a:t>Older adult over the age of 60</a:t>
          </a:r>
        </a:p>
        <a:p>
          <a:pPr marL="228600" lvl="2" indent="-114300" algn="l" defTabSz="577850">
            <a:lnSpc>
              <a:spcPct val="90000"/>
            </a:lnSpc>
            <a:spcBef>
              <a:spcPct val="0"/>
            </a:spcBef>
            <a:spcAft>
              <a:spcPct val="15000"/>
            </a:spcAft>
            <a:buChar char="•"/>
          </a:pPr>
          <a:r>
            <a:rPr lang="en-US" sz="1300" kern="1200" dirty="0"/>
            <a:t>Person with a disability</a:t>
          </a:r>
        </a:p>
        <a:p>
          <a:pPr marL="114300" lvl="1" indent="-114300" algn="l" defTabSz="577850">
            <a:lnSpc>
              <a:spcPct val="90000"/>
            </a:lnSpc>
            <a:spcBef>
              <a:spcPct val="0"/>
            </a:spcBef>
            <a:spcAft>
              <a:spcPct val="15000"/>
            </a:spcAft>
            <a:buFontTx/>
            <a:buNone/>
          </a:pPr>
          <a:r>
            <a:rPr lang="en-US" sz="1300" kern="1200" dirty="0"/>
            <a:t>  Grants issued August 29-September 7</a:t>
          </a:r>
        </a:p>
        <a:p>
          <a:pPr marL="114300" lvl="1" indent="-114300" algn="l" defTabSz="577850">
            <a:lnSpc>
              <a:spcPct val="90000"/>
            </a:lnSpc>
            <a:spcBef>
              <a:spcPct val="0"/>
            </a:spcBef>
            <a:spcAft>
              <a:spcPct val="15000"/>
            </a:spcAft>
            <a:buFontTx/>
            <a:buNone/>
          </a:pPr>
          <a:r>
            <a:rPr lang="en-US" sz="1300" b="1" kern="1200" dirty="0"/>
            <a:t>Deliverable Fuel Grant</a:t>
          </a:r>
        </a:p>
        <a:p>
          <a:pPr marL="114300" lvl="1" indent="-114300" algn="l" defTabSz="577850">
            <a:lnSpc>
              <a:spcPct val="90000"/>
            </a:lnSpc>
            <a:spcBef>
              <a:spcPct val="0"/>
            </a:spcBef>
            <a:spcAft>
              <a:spcPct val="15000"/>
            </a:spcAft>
            <a:buChar char="•"/>
          </a:pPr>
          <a:r>
            <a:rPr lang="en-US" sz="1300" kern="1200" dirty="0"/>
            <a:t>$200 grants issued to households with deliverable fuel (oil/propane/wood/coal) that received a LIHEAP grant during the 2021 LIHEAP season.</a:t>
          </a:r>
        </a:p>
        <a:p>
          <a:pPr marL="114300" lvl="1" indent="-114300" algn="l" defTabSz="577850">
            <a:lnSpc>
              <a:spcPct val="90000"/>
            </a:lnSpc>
            <a:spcBef>
              <a:spcPct val="0"/>
            </a:spcBef>
            <a:spcAft>
              <a:spcPct val="15000"/>
            </a:spcAft>
            <a:buChar char="•"/>
          </a:pPr>
          <a:r>
            <a:rPr lang="en-US" sz="1300" kern="1200" dirty="0"/>
            <a:t>Grants will be paid October 1, 2021, and will be sent directly to the household’s deliverable fuel vendor.</a:t>
          </a:r>
        </a:p>
      </dsp:txBody>
      <dsp:txXfrm>
        <a:off x="0" y="555257"/>
        <a:ext cx="6834745" cy="3194100"/>
      </dsp:txXfrm>
    </dsp:sp>
    <dsp:sp modelId="{9D6446B4-1BFF-4D5B-B301-D87E8FF60B1F}">
      <dsp:nvSpPr>
        <dsp:cNvPr id="0" name=""/>
        <dsp:cNvSpPr/>
      </dsp:nvSpPr>
      <dsp:spPr>
        <a:xfrm>
          <a:off x="341737" y="363377"/>
          <a:ext cx="4784321" cy="38376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836" tIns="0" rIns="180836" bIns="0" numCol="1" spcCol="1270" anchor="ctr" anchorCtr="0">
          <a:noAutofit/>
        </a:bodyPr>
        <a:lstStyle/>
        <a:p>
          <a:pPr marL="0" lvl="0" indent="0" algn="l" defTabSz="577850">
            <a:lnSpc>
              <a:spcPct val="90000"/>
            </a:lnSpc>
            <a:spcBef>
              <a:spcPct val="0"/>
            </a:spcBef>
            <a:spcAft>
              <a:spcPct val="35000"/>
            </a:spcAft>
            <a:buNone/>
          </a:pPr>
          <a:r>
            <a:rPr lang="en-US" sz="1300" kern="1200" dirty="0"/>
            <a:t>Supplemental Grants for 2020/2021 Program Year</a:t>
          </a:r>
        </a:p>
      </dsp:txBody>
      <dsp:txXfrm>
        <a:off x="360471" y="382111"/>
        <a:ext cx="4746853" cy="346292"/>
      </dsp:txXfrm>
    </dsp:sp>
    <dsp:sp modelId="{8E400DED-A7B6-41B7-9650-23C0E028093F}">
      <dsp:nvSpPr>
        <dsp:cNvPr id="0" name=""/>
        <dsp:cNvSpPr/>
      </dsp:nvSpPr>
      <dsp:spPr>
        <a:xfrm>
          <a:off x="0" y="4011437"/>
          <a:ext cx="6834745" cy="1965600"/>
        </a:xfrm>
        <a:prstGeom prst="rect">
          <a:avLst/>
        </a:prstGeom>
        <a:solidFill>
          <a:schemeClr val="lt1">
            <a:alpha val="90000"/>
            <a:hueOff val="0"/>
            <a:satOff val="0"/>
            <a:lumOff val="0"/>
            <a:alphaOff val="0"/>
          </a:schemeClr>
        </a:solidFill>
        <a:ln w="15875" cap="rnd"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0452" tIns="270764" rIns="53045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If a households received a LIHEAP grant last year, they were eligible to receive a supplemental </a:t>
          </a:r>
          <a:r>
            <a:rPr lang="en-US" sz="1300" b="1" kern="1200" dirty="0"/>
            <a:t>crisis</a:t>
          </a:r>
          <a:r>
            <a:rPr lang="en-US" sz="1300" kern="1200" dirty="0"/>
            <a:t> grant of up to $1200 through the Utility File Transfer program to stop a pending termination.</a:t>
          </a:r>
        </a:p>
        <a:p>
          <a:pPr marL="114300" lvl="1" indent="-114300" algn="l" defTabSz="577850">
            <a:lnSpc>
              <a:spcPct val="90000"/>
            </a:lnSpc>
            <a:spcBef>
              <a:spcPct val="0"/>
            </a:spcBef>
            <a:spcAft>
              <a:spcPct val="15000"/>
            </a:spcAft>
            <a:buChar char="•"/>
          </a:pPr>
          <a:r>
            <a:rPr lang="en-US" sz="1300" kern="1200" dirty="0"/>
            <a:t>Utilities identify households at risk of shut off, contact household, and ask for consent to apply on their behalf.</a:t>
          </a:r>
        </a:p>
        <a:p>
          <a:pPr marL="114300" lvl="1" indent="-114300" algn="l" defTabSz="577850">
            <a:lnSpc>
              <a:spcPct val="90000"/>
            </a:lnSpc>
            <a:spcBef>
              <a:spcPct val="0"/>
            </a:spcBef>
            <a:spcAft>
              <a:spcPct val="15000"/>
            </a:spcAft>
            <a:buChar char="•"/>
          </a:pPr>
          <a:r>
            <a:rPr lang="en-US" sz="1300" kern="1200" dirty="0"/>
            <a:t>Utilities transfer a list of households DHS to process grants.</a:t>
          </a:r>
        </a:p>
        <a:p>
          <a:pPr marL="114300" lvl="1" indent="-114300" algn="l" defTabSz="577850">
            <a:lnSpc>
              <a:spcPct val="90000"/>
            </a:lnSpc>
            <a:spcBef>
              <a:spcPct val="0"/>
            </a:spcBef>
            <a:spcAft>
              <a:spcPct val="15000"/>
            </a:spcAft>
            <a:buChar char="•"/>
          </a:pPr>
          <a:r>
            <a:rPr lang="en-US" sz="1300" kern="1200" dirty="0"/>
            <a:t>DHS issues grant directly to the utility.</a:t>
          </a:r>
        </a:p>
        <a:p>
          <a:pPr marL="114300" lvl="1" indent="-114300" algn="l" defTabSz="577850">
            <a:lnSpc>
              <a:spcPct val="90000"/>
            </a:lnSpc>
            <a:spcBef>
              <a:spcPct val="0"/>
            </a:spcBef>
            <a:spcAft>
              <a:spcPct val="15000"/>
            </a:spcAft>
            <a:buChar char="•"/>
          </a:pPr>
          <a:r>
            <a:rPr lang="en-US" sz="1300" kern="1200" dirty="0"/>
            <a:t>Closed September 17, 2021.</a:t>
          </a:r>
        </a:p>
      </dsp:txBody>
      <dsp:txXfrm>
        <a:off x="0" y="4011437"/>
        <a:ext cx="6834745" cy="1965600"/>
      </dsp:txXfrm>
    </dsp:sp>
    <dsp:sp modelId="{897ED937-02D1-4882-BE36-4DCC713F1C32}">
      <dsp:nvSpPr>
        <dsp:cNvPr id="0" name=""/>
        <dsp:cNvSpPr/>
      </dsp:nvSpPr>
      <dsp:spPr>
        <a:xfrm>
          <a:off x="341737" y="3819557"/>
          <a:ext cx="4784321" cy="383760"/>
        </a:xfrm>
        <a:prstGeom prst="roundRect">
          <a:avLst/>
        </a:prstGeom>
        <a:solidFill>
          <a:schemeClr val="accent2">
            <a:hueOff val="113439"/>
            <a:satOff val="13039"/>
            <a:lumOff val="-1039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836" tIns="0" rIns="180836" bIns="0" numCol="1" spcCol="1270" anchor="ctr" anchorCtr="0">
          <a:noAutofit/>
        </a:bodyPr>
        <a:lstStyle/>
        <a:p>
          <a:pPr marL="0" lvl="0" indent="0" algn="l" defTabSz="577850">
            <a:lnSpc>
              <a:spcPct val="90000"/>
            </a:lnSpc>
            <a:spcBef>
              <a:spcPct val="0"/>
            </a:spcBef>
            <a:spcAft>
              <a:spcPct val="35000"/>
            </a:spcAft>
            <a:buNone/>
          </a:pPr>
          <a:r>
            <a:rPr lang="en-US" sz="1300" kern="1200" dirty="0"/>
            <a:t>Utility File Transfer Program for 2020/2021 Program Year</a:t>
          </a:r>
        </a:p>
      </dsp:txBody>
      <dsp:txXfrm>
        <a:off x="360471" y="3838291"/>
        <a:ext cx="4746853"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435F0-E3CB-414C-84BD-06B120268AB1}">
      <dsp:nvSpPr>
        <dsp:cNvPr id="0" name=""/>
        <dsp:cNvSpPr/>
      </dsp:nvSpPr>
      <dsp:spPr>
        <a:xfrm>
          <a:off x="0" y="254385"/>
          <a:ext cx="7030528" cy="1058400"/>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9E363-B290-43C2-BB64-6DD2F1B75EE3}">
      <dsp:nvSpPr>
        <dsp:cNvPr id="0" name=""/>
        <dsp:cNvSpPr/>
      </dsp:nvSpPr>
      <dsp:spPr>
        <a:xfrm>
          <a:off x="351526" y="12021"/>
          <a:ext cx="5532357" cy="862283"/>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016" tIns="0" rIns="186016" bIns="0" numCol="1" spcCol="1270" anchor="ctr" anchorCtr="0">
          <a:noAutofit/>
        </a:bodyPr>
        <a:lstStyle/>
        <a:p>
          <a:pPr marL="0" lvl="0" indent="0" algn="l" defTabSz="711200">
            <a:lnSpc>
              <a:spcPct val="90000"/>
            </a:lnSpc>
            <a:spcBef>
              <a:spcPct val="0"/>
            </a:spcBef>
            <a:spcAft>
              <a:spcPct val="35000"/>
            </a:spcAft>
            <a:buNone/>
          </a:pPr>
          <a:r>
            <a:rPr lang="en-US" sz="1600" b="1" kern="1200"/>
            <a:t>Program Open October 18, 2021 – May 6, 2022</a:t>
          </a:r>
          <a:endParaRPr lang="en-US" sz="1600" kern="1200"/>
        </a:p>
      </dsp:txBody>
      <dsp:txXfrm>
        <a:off x="393619" y="54114"/>
        <a:ext cx="5448171" cy="778097"/>
      </dsp:txXfrm>
    </dsp:sp>
    <dsp:sp modelId="{D3433571-199D-4BBB-A1A2-FA8D4146900B}">
      <dsp:nvSpPr>
        <dsp:cNvPr id="0" name=""/>
        <dsp:cNvSpPr/>
      </dsp:nvSpPr>
      <dsp:spPr>
        <a:xfrm>
          <a:off x="0" y="1752590"/>
          <a:ext cx="7030528" cy="1256850"/>
        </a:xfrm>
        <a:prstGeom prst="rect">
          <a:avLst/>
        </a:prstGeom>
        <a:solidFill>
          <a:schemeClr val="lt1">
            <a:alpha val="90000"/>
            <a:hueOff val="0"/>
            <a:satOff val="0"/>
            <a:lumOff val="0"/>
            <a:alphaOff val="0"/>
          </a:schemeClr>
        </a:solidFill>
        <a:ln w="15875" cap="rnd" cmpd="sng" algn="ctr">
          <a:solidFill>
            <a:schemeClr val="accent5">
              <a:hueOff val="2003568"/>
              <a:satOff val="-8793"/>
              <a:lumOff val="2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647" tIns="874776" rIns="5456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$500 (minimum grant) to $1,500 (maximum grant)</a:t>
          </a:r>
        </a:p>
      </dsp:txBody>
      <dsp:txXfrm>
        <a:off x="0" y="1752590"/>
        <a:ext cx="7030528" cy="1256850"/>
      </dsp:txXfrm>
    </dsp:sp>
    <dsp:sp modelId="{67E35764-9C66-4EEA-A712-ABD873817930}">
      <dsp:nvSpPr>
        <dsp:cNvPr id="0" name=""/>
        <dsp:cNvSpPr/>
      </dsp:nvSpPr>
      <dsp:spPr>
        <a:xfrm>
          <a:off x="351526" y="1539585"/>
          <a:ext cx="1866527" cy="832924"/>
        </a:xfrm>
        <a:prstGeom prst="roundRect">
          <a:avLst/>
        </a:prstGeom>
        <a:solidFill>
          <a:schemeClr val="accent5">
            <a:hueOff val="2003568"/>
            <a:satOff val="-8793"/>
            <a:lumOff val="261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016" tIns="0" rIns="186016" bIns="0" numCol="1" spcCol="1270" anchor="ctr" anchorCtr="0">
          <a:noAutofit/>
        </a:bodyPr>
        <a:lstStyle/>
        <a:p>
          <a:pPr marL="0" lvl="0" indent="0" algn="l" defTabSz="711200">
            <a:lnSpc>
              <a:spcPct val="90000"/>
            </a:lnSpc>
            <a:spcBef>
              <a:spcPct val="0"/>
            </a:spcBef>
            <a:spcAft>
              <a:spcPct val="35000"/>
            </a:spcAft>
            <a:buNone/>
          </a:pPr>
          <a:r>
            <a:rPr lang="en-US" sz="1600" b="1" kern="1200"/>
            <a:t>Cash Grant</a:t>
          </a:r>
          <a:endParaRPr lang="en-US" sz="1600" kern="1200"/>
        </a:p>
      </dsp:txBody>
      <dsp:txXfrm>
        <a:off x="392186" y="1580245"/>
        <a:ext cx="1785207" cy="751604"/>
      </dsp:txXfrm>
    </dsp:sp>
    <dsp:sp modelId="{823D4A04-7DA4-48F2-AEE2-550153294C3A}">
      <dsp:nvSpPr>
        <dsp:cNvPr id="0" name=""/>
        <dsp:cNvSpPr/>
      </dsp:nvSpPr>
      <dsp:spPr>
        <a:xfrm>
          <a:off x="0" y="3442351"/>
          <a:ext cx="7030528" cy="1256850"/>
        </a:xfrm>
        <a:prstGeom prst="rect">
          <a:avLst/>
        </a:prstGeom>
        <a:solidFill>
          <a:schemeClr val="lt1">
            <a:alpha val="90000"/>
            <a:hueOff val="0"/>
            <a:satOff val="0"/>
            <a:lumOff val="0"/>
            <a:alphaOff val="0"/>
          </a:schemeClr>
        </a:solidFill>
        <a:ln w="15875" cap="rnd" cmpd="sng" algn="ctr">
          <a:solidFill>
            <a:schemeClr val="accent5">
              <a:hueOff val="4007135"/>
              <a:satOff val="-17587"/>
              <a:lumOff val="52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647" tIns="874776" rIns="5456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$25 (minimum grant) to $1,200 (maximum grant)</a:t>
          </a:r>
        </a:p>
      </dsp:txBody>
      <dsp:txXfrm>
        <a:off x="0" y="3442351"/>
        <a:ext cx="7030528" cy="1256850"/>
      </dsp:txXfrm>
    </dsp:sp>
    <dsp:sp modelId="{CCA5D9A5-897A-434D-9940-501AD9F3F72E}">
      <dsp:nvSpPr>
        <dsp:cNvPr id="0" name=""/>
        <dsp:cNvSpPr/>
      </dsp:nvSpPr>
      <dsp:spPr>
        <a:xfrm>
          <a:off x="351526" y="3236240"/>
          <a:ext cx="1848810" cy="826031"/>
        </a:xfrm>
        <a:prstGeom prst="roundRect">
          <a:avLst/>
        </a:prstGeom>
        <a:solidFill>
          <a:schemeClr val="accent5">
            <a:hueOff val="4007135"/>
            <a:satOff val="-17587"/>
            <a:lumOff val="522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016" tIns="0" rIns="186016" bIns="0" numCol="1" spcCol="1270" anchor="ctr" anchorCtr="0">
          <a:noAutofit/>
        </a:bodyPr>
        <a:lstStyle/>
        <a:p>
          <a:pPr marL="0" lvl="0" indent="0" algn="l" defTabSz="711200">
            <a:lnSpc>
              <a:spcPct val="90000"/>
            </a:lnSpc>
            <a:spcBef>
              <a:spcPct val="0"/>
            </a:spcBef>
            <a:spcAft>
              <a:spcPct val="35000"/>
            </a:spcAft>
            <a:buNone/>
          </a:pPr>
          <a:r>
            <a:rPr lang="en-US" sz="1600" b="1" kern="1200"/>
            <a:t>Crisis Grant</a:t>
          </a:r>
          <a:endParaRPr lang="en-US" sz="1600" kern="1200"/>
        </a:p>
      </dsp:txBody>
      <dsp:txXfrm>
        <a:off x="391850" y="3276564"/>
        <a:ext cx="1768162" cy="745383"/>
      </dsp:txXfrm>
    </dsp:sp>
    <dsp:sp modelId="{DBF396F3-DE79-45FE-8C74-715C7B4209A7}">
      <dsp:nvSpPr>
        <dsp:cNvPr id="0" name=""/>
        <dsp:cNvSpPr/>
      </dsp:nvSpPr>
      <dsp:spPr>
        <a:xfrm>
          <a:off x="0" y="5175060"/>
          <a:ext cx="7030528" cy="1256850"/>
        </a:xfrm>
        <a:prstGeom prst="rect">
          <a:avLst/>
        </a:prstGeom>
        <a:solidFill>
          <a:schemeClr val="lt1">
            <a:alpha val="90000"/>
            <a:hueOff val="0"/>
            <a:satOff val="0"/>
            <a:lumOff val="0"/>
            <a:alphaOff val="0"/>
          </a:schemeClr>
        </a:solidFill>
        <a:ln w="15875" cap="rnd" cmpd="sng" algn="ctr">
          <a:solidFill>
            <a:schemeClr val="accent5">
              <a:hueOff val="6010703"/>
              <a:satOff val="-26380"/>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647" tIns="874776" rIns="5456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Repair / replace inoperable heating system</a:t>
          </a:r>
        </a:p>
      </dsp:txBody>
      <dsp:txXfrm>
        <a:off x="0" y="5175060"/>
        <a:ext cx="7030528" cy="1256850"/>
      </dsp:txXfrm>
    </dsp:sp>
    <dsp:sp modelId="{0E886026-F90A-4E88-8DE7-4578D9586D41}">
      <dsp:nvSpPr>
        <dsp:cNvPr id="0" name=""/>
        <dsp:cNvSpPr/>
      </dsp:nvSpPr>
      <dsp:spPr>
        <a:xfrm>
          <a:off x="351526" y="4926001"/>
          <a:ext cx="5399529" cy="868979"/>
        </a:xfrm>
        <a:prstGeom prst="roundRect">
          <a:avLst/>
        </a:prstGeom>
        <a:solidFill>
          <a:schemeClr val="accent5">
            <a:hueOff val="6010703"/>
            <a:satOff val="-26380"/>
            <a:lumOff val="784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6016" tIns="0" rIns="186016" bIns="0" numCol="1" spcCol="1270" anchor="ctr" anchorCtr="0">
          <a:noAutofit/>
        </a:bodyPr>
        <a:lstStyle/>
        <a:p>
          <a:pPr marL="0" lvl="0" indent="0" algn="l" defTabSz="711200">
            <a:lnSpc>
              <a:spcPct val="90000"/>
            </a:lnSpc>
            <a:spcBef>
              <a:spcPct val="0"/>
            </a:spcBef>
            <a:spcAft>
              <a:spcPct val="35000"/>
            </a:spcAft>
            <a:buNone/>
          </a:pPr>
          <a:r>
            <a:rPr lang="en-US" sz="1600" b="1" kern="1200" dirty="0"/>
            <a:t>Crisis Interface (Furnace Repair/Replacement)</a:t>
          </a:r>
          <a:endParaRPr lang="en-US" sz="1600" kern="1200" dirty="0"/>
        </a:p>
      </dsp:txBody>
      <dsp:txXfrm>
        <a:off x="393946" y="4968421"/>
        <a:ext cx="5314689" cy="784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9270B-5CB7-43CE-AF23-35316BB78870}">
      <dsp:nvSpPr>
        <dsp:cNvPr id="0" name=""/>
        <dsp:cNvSpPr/>
      </dsp:nvSpPr>
      <dsp:spPr>
        <a:xfrm>
          <a:off x="0" y="334411"/>
          <a:ext cx="6849373" cy="407745"/>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Apply Online </a:t>
          </a:r>
          <a:endParaRPr lang="en-US" sz="1700" kern="1200"/>
        </a:p>
      </dsp:txBody>
      <dsp:txXfrm>
        <a:off x="19904" y="354315"/>
        <a:ext cx="6809565" cy="367937"/>
      </dsp:txXfrm>
    </dsp:sp>
    <dsp:sp modelId="{4A2AAE27-E778-4F7F-BBD6-0804FD00A86C}">
      <dsp:nvSpPr>
        <dsp:cNvPr id="0" name=""/>
        <dsp:cNvSpPr/>
      </dsp:nvSpPr>
      <dsp:spPr>
        <a:xfrm>
          <a:off x="0" y="742156"/>
          <a:ext cx="6849373"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4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Online is recommended if possible: </a:t>
          </a:r>
          <a:r>
            <a:rPr lang="en-US" sz="1600" kern="1200" dirty="0">
              <a:hlinkClick xmlns:r="http://schemas.openxmlformats.org/officeDocument/2006/relationships" r:id="rId1"/>
            </a:rPr>
            <a:t>https://www.compass.state.pa.us</a:t>
          </a:r>
          <a:endParaRPr lang="en-US" sz="1600" kern="1200" dirty="0"/>
        </a:p>
        <a:p>
          <a:pPr marL="342900" lvl="2" indent="-171450" algn="l" defTabSz="711200">
            <a:lnSpc>
              <a:spcPct val="90000"/>
            </a:lnSpc>
            <a:spcBef>
              <a:spcPct val="0"/>
            </a:spcBef>
            <a:spcAft>
              <a:spcPct val="20000"/>
            </a:spcAft>
            <a:buChar char="•"/>
          </a:pPr>
          <a:r>
            <a:rPr lang="en-US" sz="1600" i="1" kern="1200" dirty="0"/>
            <a:t>The website is mobile friendly</a:t>
          </a:r>
          <a:endParaRPr lang="en-US" sz="1600" kern="1200" dirty="0"/>
        </a:p>
        <a:p>
          <a:pPr marL="342900" lvl="2" indent="-171450" algn="l" defTabSz="711200">
            <a:lnSpc>
              <a:spcPct val="90000"/>
            </a:lnSpc>
            <a:spcBef>
              <a:spcPct val="0"/>
            </a:spcBef>
            <a:spcAft>
              <a:spcPct val="20000"/>
            </a:spcAft>
            <a:buChar char="•"/>
          </a:pPr>
          <a:r>
            <a:rPr lang="en-US" sz="1600" i="1" kern="1200" dirty="0"/>
            <a:t>Households that apply through COMPASS will receive preliminary eligibility determination.</a:t>
          </a:r>
          <a:endParaRPr lang="en-US" sz="1600" kern="1200" dirty="0"/>
        </a:p>
      </dsp:txBody>
      <dsp:txXfrm>
        <a:off x="0" y="742156"/>
        <a:ext cx="6849373" cy="1266840"/>
      </dsp:txXfrm>
    </dsp:sp>
    <dsp:sp modelId="{6124BE0D-0EF2-4B22-B8F0-6BAEDBAC474A}">
      <dsp:nvSpPr>
        <dsp:cNvPr id="0" name=""/>
        <dsp:cNvSpPr/>
      </dsp:nvSpPr>
      <dsp:spPr>
        <a:xfrm>
          <a:off x="0" y="2008996"/>
          <a:ext cx="6849373" cy="407745"/>
        </a:xfrm>
        <a:prstGeom prst="roundRect">
          <a:avLst/>
        </a:prstGeom>
        <a:solidFill>
          <a:schemeClr val="accent2">
            <a:hueOff val="28360"/>
            <a:satOff val="3260"/>
            <a:lumOff val="-2598"/>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Apply at County Assistance Office (CAO)</a:t>
          </a:r>
          <a:endParaRPr lang="en-US" sz="1700" kern="1200" dirty="0"/>
        </a:p>
      </dsp:txBody>
      <dsp:txXfrm>
        <a:off x="19904" y="2028900"/>
        <a:ext cx="6809565" cy="367937"/>
      </dsp:txXfrm>
    </dsp:sp>
    <dsp:sp modelId="{C7AC4EF5-45F2-4640-977E-38ADA9473B12}">
      <dsp:nvSpPr>
        <dsp:cNvPr id="0" name=""/>
        <dsp:cNvSpPr/>
      </dsp:nvSpPr>
      <dsp:spPr>
        <a:xfrm>
          <a:off x="0" y="2416741"/>
          <a:ext cx="6849373" cy="10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4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CAOs are open for business!</a:t>
          </a:r>
        </a:p>
        <a:p>
          <a:pPr marL="171450" lvl="1" indent="-171450" algn="l" defTabSz="711200">
            <a:lnSpc>
              <a:spcPct val="90000"/>
            </a:lnSpc>
            <a:spcBef>
              <a:spcPct val="0"/>
            </a:spcBef>
            <a:spcAft>
              <a:spcPct val="20000"/>
            </a:spcAft>
            <a:buChar char="•"/>
          </a:pPr>
          <a:r>
            <a:rPr lang="en-US" sz="1600" kern="1200" dirty="0"/>
            <a:t>Drop boxes remain outside of offices.</a:t>
          </a:r>
        </a:p>
        <a:p>
          <a:pPr marL="171450" lvl="1" indent="-171450" algn="l" defTabSz="711200">
            <a:lnSpc>
              <a:spcPct val="90000"/>
            </a:lnSpc>
            <a:spcBef>
              <a:spcPct val="0"/>
            </a:spcBef>
            <a:spcAft>
              <a:spcPct val="20000"/>
            </a:spcAft>
            <a:buChar char="•"/>
          </a:pPr>
          <a:r>
            <a:rPr lang="en-US" sz="1600" kern="1200" dirty="0"/>
            <a:t>Social service providers and others can request LIHEAP flyers and blank applications in English and Spanish</a:t>
          </a:r>
        </a:p>
      </dsp:txBody>
      <dsp:txXfrm>
        <a:off x="0" y="2416741"/>
        <a:ext cx="6849373" cy="1038105"/>
      </dsp:txXfrm>
    </dsp:sp>
    <dsp:sp modelId="{BEA28556-5061-41DD-BF85-4B2F99251CAF}">
      <dsp:nvSpPr>
        <dsp:cNvPr id="0" name=""/>
        <dsp:cNvSpPr/>
      </dsp:nvSpPr>
      <dsp:spPr>
        <a:xfrm>
          <a:off x="0" y="3454847"/>
          <a:ext cx="6849373" cy="407745"/>
        </a:xfrm>
        <a:prstGeom prst="roundRect">
          <a:avLst/>
        </a:prstGeom>
        <a:solidFill>
          <a:schemeClr val="accent2">
            <a:hueOff val="56720"/>
            <a:satOff val="6519"/>
            <a:lumOff val="-519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Early Application</a:t>
          </a:r>
          <a:endParaRPr lang="en-US" sz="1700" kern="1200"/>
        </a:p>
      </dsp:txBody>
      <dsp:txXfrm>
        <a:off x="19904" y="3474751"/>
        <a:ext cx="6809565" cy="367937"/>
      </dsp:txXfrm>
    </dsp:sp>
    <dsp:sp modelId="{AB947525-E20D-4379-A62F-A9C90984D2BF}">
      <dsp:nvSpPr>
        <dsp:cNvPr id="0" name=""/>
        <dsp:cNvSpPr/>
      </dsp:nvSpPr>
      <dsp:spPr>
        <a:xfrm>
          <a:off x="0" y="3862592"/>
          <a:ext cx="6849373" cy="1002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4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Those who received a LIHEAP Grant last year may have receive a postcard to submit an early application.</a:t>
          </a:r>
        </a:p>
        <a:p>
          <a:pPr marL="171450" lvl="1" indent="-171450" algn="l" defTabSz="711200">
            <a:lnSpc>
              <a:spcPct val="90000"/>
            </a:lnSpc>
            <a:spcBef>
              <a:spcPct val="0"/>
            </a:spcBef>
            <a:spcAft>
              <a:spcPct val="20000"/>
            </a:spcAft>
            <a:buChar char="•"/>
          </a:pPr>
          <a:r>
            <a:rPr lang="en-US" sz="1600" kern="1200" dirty="0"/>
            <a:t>Recipients can use the code on the postcard to access a pre-season application on COMPASS.</a:t>
          </a:r>
        </a:p>
      </dsp:txBody>
      <dsp:txXfrm>
        <a:off x="0" y="3862592"/>
        <a:ext cx="6849373" cy="1002915"/>
      </dsp:txXfrm>
    </dsp:sp>
    <dsp:sp modelId="{EB931EF1-10F5-467F-A515-184535FE0B19}">
      <dsp:nvSpPr>
        <dsp:cNvPr id="0" name=""/>
        <dsp:cNvSpPr/>
      </dsp:nvSpPr>
      <dsp:spPr>
        <a:xfrm>
          <a:off x="0" y="4865507"/>
          <a:ext cx="6849373" cy="407745"/>
        </a:xfrm>
        <a:prstGeom prst="roundRect">
          <a:avLst/>
        </a:prstGeom>
        <a:solidFill>
          <a:schemeClr val="accent2">
            <a:hueOff val="85079"/>
            <a:satOff val="9779"/>
            <a:lumOff val="-779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LIHEAP HOTLINE: 866-857-7095 (statewide) or 215-560-1583 (Phila.)</a:t>
          </a:r>
          <a:endParaRPr lang="en-US" sz="1600" kern="1200" dirty="0"/>
        </a:p>
      </dsp:txBody>
      <dsp:txXfrm>
        <a:off x="19904" y="4885411"/>
        <a:ext cx="6809565" cy="367937"/>
      </dsp:txXfrm>
    </dsp:sp>
    <dsp:sp modelId="{3A154B6E-7A33-4041-91F7-F71F7043DE49}">
      <dsp:nvSpPr>
        <dsp:cNvPr id="0" name=""/>
        <dsp:cNvSpPr/>
      </dsp:nvSpPr>
      <dsp:spPr>
        <a:xfrm>
          <a:off x="0" y="5322212"/>
          <a:ext cx="6849373" cy="407745"/>
        </a:xfrm>
        <a:prstGeom prst="roundRect">
          <a:avLst/>
        </a:prstGeom>
        <a:solidFill>
          <a:schemeClr val="accent2">
            <a:hueOff val="113439"/>
            <a:satOff val="13039"/>
            <a:lumOff val="-1039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Tip: Make copy / snap a photo before submitting application. </a:t>
          </a:r>
          <a:endParaRPr lang="en-US" sz="1700" kern="1200" dirty="0"/>
        </a:p>
      </dsp:txBody>
      <dsp:txXfrm>
        <a:off x="19904" y="5342116"/>
        <a:ext cx="6809565" cy="367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E1ED-9072-44C6-B716-4E6D29B4BFF3}">
      <dsp:nvSpPr>
        <dsp:cNvPr id="0" name=""/>
        <dsp:cNvSpPr/>
      </dsp:nvSpPr>
      <dsp:spPr>
        <a:xfrm>
          <a:off x="0" y="3160344"/>
          <a:ext cx="6685472" cy="2073527"/>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A household can receive a Cash Grant every year!</a:t>
          </a:r>
          <a:endParaRPr lang="en-US" sz="3200" kern="1200" dirty="0"/>
        </a:p>
      </dsp:txBody>
      <dsp:txXfrm>
        <a:off x="0" y="3160344"/>
        <a:ext cx="6685472" cy="2073527"/>
      </dsp:txXfrm>
    </dsp:sp>
    <dsp:sp modelId="{CD52789B-B629-4616-8EA9-3D363CAA9989}">
      <dsp:nvSpPr>
        <dsp:cNvPr id="0" name=""/>
        <dsp:cNvSpPr/>
      </dsp:nvSpPr>
      <dsp:spPr>
        <a:xfrm rot="10800000">
          <a:off x="0" y="2361"/>
          <a:ext cx="6685472" cy="3189085"/>
        </a:xfrm>
        <a:prstGeom prst="upArrowCallout">
          <a:avLst/>
        </a:prstGeom>
        <a:blipFill rotWithShape="1">
          <a:blip xmlns:r="http://schemas.openxmlformats.org/officeDocument/2006/relationships" r:embed="rId1">
            <a:duotone>
              <a:schemeClr val="accent2">
                <a:hueOff val="113439"/>
                <a:satOff val="13039"/>
                <a:lumOff val="-10393"/>
                <a:alphaOff val="0"/>
                <a:tint val="98000"/>
                <a:lumMod val="102000"/>
              </a:schemeClr>
              <a:schemeClr val="accent2">
                <a:hueOff val="113439"/>
                <a:satOff val="13039"/>
                <a:lumOff val="-10393"/>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To receive a Cash Grant, a household does </a:t>
          </a:r>
          <a:r>
            <a:rPr lang="en-US" sz="2600" b="1" u="sng" kern="1200" dirty="0"/>
            <a:t>NOT</a:t>
          </a:r>
          <a:r>
            <a:rPr lang="en-US" sz="2600" b="1" kern="1200" dirty="0"/>
            <a:t> need to have a:</a:t>
          </a:r>
        </a:p>
      </dsp:txBody>
      <dsp:txXfrm rot="-10800000">
        <a:off x="0" y="2361"/>
        <a:ext cx="6685472" cy="1119369"/>
      </dsp:txXfrm>
    </dsp:sp>
    <dsp:sp modelId="{DDEC175C-FD94-4C3C-825F-7EB53AF80DE6}">
      <dsp:nvSpPr>
        <dsp:cNvPr id="0" name=""/>
        <dsp:cNvSpPr/>
      </dsp:nvSpPr>
      <dsp:spPr>
        <a:xfrm>
          <a:off x="3264" y="1121730"/>
          <a:ext cx="2226314" cy="953536"/>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Pending termination</a:t>
          </a:r>
        </a:p>
      </dsp:txBody>
      <dsp:txXfrm>
        <a:off x="3264" y="1121730"/>
        <a:ext cx="2226314" cy="953536"/>
      </dsp:txXfrm>
    </dsp:sp>
    <dsp:sp modelId="{C12EBEAB-DCA4-4EA7-8086-FC6EBBC607D3}">
      <dsp:nvSpPr>
        <dsp:cNvPr id="0" name=""/>
        <dsp:cNvSpPr/>
      </dsp:nvSpPr>
      <dsp:spPr>
        <a:xfrm>
          <a:off x="2229578" y="1121730"/>
          <a:ext cx="2226314" cy="953536"/>
        </a:xfrm>
        <a:prstGeom prst="rect">
          <a:avLst/>
        </a:prstGeom>
        <a:solidFill>
          <a:schemeClr val="accent2">
            <a:tint val="40000"/>
            <a:alpha val="90000"/>
            <a:hueOff val="214651"/>
            <a:satOff val="3964"/>
            <a:lumOff val="-442"/>
            <a:alphaOff val="0"/>
          </a:schemeClr>
        </a:solidFill>
        <a:ln w="9525" cap="rnd" cmpd="sng" algn="ctr">
          <a:solidFill>
            <a:schemeClr val="accent2">
              <a:tint val="40000"/>
              <a:alpha val="90000"/>
              <a:hueOff val="214651"/>
              <a:satOff val="3964"/>
              <a:lumOff val="-4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Outstanding bill or be in debt to a utility or energy vendor</a:t>
          </a:r>
        </a:p>
      </dsp:txBody>
      <dsp:txXfrm>
        <a:off x="2229578" y="1121730"/>
        <a:ext cx="2226314" cy="953536"/>
      </dsp:txXfrm>
    </dsp:sp>
    <dsp:sp modelId="{C76107A0-7908-4AC4-87BF-CCD3A03350C3}">
      <dsp:nvSpPr>
        <dsp:cNvPr id="0" name=""/>
        <dsp:cNvSpPr/>
      </dsp:nvSpPr>
      <dsp:spPr>
        <a:xfrm>
          <a:off x="4455893" y="1121730"/>
          <a:ext cx="2226314" cy="953536"/>
        </a:xfrm>
        <a:prstGeom prst="rect">
          <a:avLst/>
        </a:prstGeom>
        <a:solidFill>
          <a:schemeClr val="accent2">
            <a:tint val="40000"/>
            <a:alpha val="90000"/>
            <a:hueOff val="429303"/>
            <a:satOff val="7928"/>
            <a:lumOff val="-885"/>
            <a:alphaOff val="0"/>
          </a:schemeClr>
        </a:solidFill>
        <a:ln w="9525" cap="rnd" cmpd="sng" algn="ctr">
          <a:solidFill>
            <a:schemeClr val="accent2">
              <a:tint val="40000"/>
              <a:alpha val="90000"/>
              <a:hueOff val="429303"/>
              <a:satOff val="7928"/>
              <a:lumOff val="-88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Direct relationship with a utility or energy vendor</a:t>
          </a:r>
        </a:p>
      </dsp:txBody>
      <dsp:txXfrm>
        <a:off x="4455893" y="1121730"/>
        <a:ext cx="2226314" cy="9535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67421-8ACB-43C8-9B2E-53DB178B2938}">
      <dsp:nvSpPr>
        <dsp:cNvPr id="0" name=""/>
        <dsp:cNvSpPr/>
      </dsp:nvSpPr>
      <dsp:spPr>
        <a:xfrm>
          <a:off x="0" y="919518"/>
          <a:ext cx="6754168" cy="694980"/>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dirty="0"/>
            <a:t>Household Income (Cash Rules Apply)</a:t>
          </a:r>
        </a:p>
      </dsp:txBody>
      <dsp:txXfrm>
        <a:off x="33926" y="953444"/>
        <a:ext cx="6686316" cy="627128"/>
      </dsp:txXfrm>
    </dsp:sp>
    <dsp:sp modelId="{A95B421A-6CE8-4FD6-BBEC-E7B66E826B46}">
      <dsp:nvSpPr>
        <dsp:cNvPr id="0" name=""/>
        <dsp:cNvSpPr/>
      </dsp:nvSpPr>
      <dsp:spPr>
        <a:xfrm>
          <a:off x="0" y="1692258"/>
          <a:ext cx="6754168" cy="694980"/>
        </a:xfrm>
        <a:prstGeom prst="roundRect">
          <a:avLst/>
        </a:prstGeom>
        <a:blipFill rotWithShape="1">
          <a:blip xmlns:r="http://schemas.openxmlformats.org/officeDocument/2006/relationships" r:embed="rId1">
            <a:duotone>
              <a:schemeClr val="accent5">
                <a:hueOff val="2003568"/>
                <a:satOff val="-8793"/>
                <a:lumOff val="2614"/>
                <a:alphaOff val="0"/>
                <a:tint val="98000"/>
                <a:lumMod val="102000"/>
              </a:schemeClr>
              <a:schemeClr val="accent5">
                <a:hueOff val="2003568"/>
                <a:satOff val="-8793"/>
                <a:lumOff val="2614"/>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Heating Responsibility</a:t>
          </a:r>
        </a:p>
      </dsp:txBody>
      <dsp:txXfrm>
        <a:off x="33926" y="1726184"/>
        <a:ext cx="6686316" cy="627128"/>
      </dsp:txXfrm>
    </dsp:sp>
    <dsp:sp modelId="{3F72940F-4C97-4650-AA18-B9D358E1EDE7}">
      <dsp:nvSpPr>
        <dsp:cNvPr id="0" name=""/>
        <dsp:cNvSpPr/>
      </dsp:nvSpPr>
      <dsp:spPr>
        <a:xfrm>
          <a:off x="0" y="2387238"/>
          <a:ext cx="6754168"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445" tIns="34290" rIns="192024" bIns="34290" numCol="1" spcCol="1270" anchor="t" anchorCtr="0">
          <a:noAutofit/>
        </a:bodyPr>
        <a:lstStyle/>
        <a:p>
          <a:pPr marL="228600" lvl="1" indent="-228600" algn="l" defTabSz="933450">
            <a:lnSpc>
              <a:spcPct val="100000"/>
            </a:lnSpc>
            <a:spcBef>
              <a:spcPct val="0"/>
            </a:spcBef>
            <a:spcAft>
              <a:spcPct val="20000"/>
            </a:spcAft>
            <a:buChar char="•"/>
          </a:pPr>
          <a:r>
            <a:rPr lang="en-US" sz="2100" kern="1200"/>
            <a:t>Responsible for Primary, Secondary, or Supplemental Heat Source</a:t>
          </a:r>
        </a:p>
      </dsp:txBody>
      <dsp:txXfrm>
        <a:off x="0" y="2387238"/>
        <a:ext cx="6754168" cy="726570"/>
      </dsp:txXfrm>
    </dsp:sp>
    <dsp:sp modelId="{E2C10E92-D87B-4011-95C8-72B64A08DC28}">
      <dsp:nvSpPr>
        <dsp:cNvPr id="0" name=""/>
        <dsp:cNvSpPr/>
      </dsp:nvSpPr>
      <dsp:spPr>
        <a:xfrm>
          <a:off x="0" y="3113808"/>
          <a:ext cx="6754168" cy="694980"/>
        </a:xfrm>
        <a:prstGeom prst="roundRect">
          <a:avLst/>
        </a:prstGeom>
        <a:blipFill rotWithShape="1">
          <a:blip xmlns:r="http://schemas.openxmlformats.org/officeDocument/2006/relationships" r:embed="rId1">
            <a:duotone>
              <a:schemeClr val="accent5">
                <a:hueOff val="4007135"/>
                <a:satOff val="-17587"/>
                <a:lumOff val="5229"/>
                <a:alphaOff val="0"/>
                <a:tint val="98000"/>
                <a:lumMod val="102000"/>
              </a:schemeClr>
              <a:schemeClr val="accent5">
                <a:hueOff val="4007135"/>
                <a:satOff val="-17587"/>
                <a:lumOff val="5229"/>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a:t>Pennsylvania Residency</a:t>
          </a:r>
        </a:p>
      </dsp:txBody>
      <dsp:txXfrm>
        <a:off x="33926" y="3147734"/>
        <a:ext cx="6686316" cy="627128"/>
      </dsp:txXfrm>
    </dsp:sp>
    <dsp:sp modelId="{48336C03-69DE-4F98-8ACC-340D5E7F54D3}">
      <dsp:nvSpPr>
        <dsp:cNvPr id="0" name=""/>
        <dsp:cNvSpPr/>
      </dsp:nvSpPr>
      <dsp:spPr>
        <a:xfrm>
          <a:off x="0" y="3886548"/>
          <a:ext cx="6754168" cy="694980"/>
        </a:xfrm>
        <a:prstGeom prst="roundRect">
          <a:avLst/>
        </a:prstGeom>
        <a:blipFill rotWithShape="1">
          <a:blip xmlns:r="http://schemas.openxmlformats.org/officeDocument/2006/relationships" r:embed="rId1">
            <a:duotone>
              <a:schemeClr val="accent5">
                <a:hueOff val="6010703"/>
                <a:satOff val="-26380"/>
                <a:lumOff val="7843"/>
                <a:alphaOff val="0"/>
                <a:tint val="98000"/>
                <a:lumMod val="102000"/>
              </a:schemeClr>
              <a:schemeClr val="accent5">
                <a:hueOff val="6010703"/>
                <a:satOff val="-26380"/>
                <a:lumOff val="7843"/>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100000"/>
            </a:lnSpc>
            <a:spcBef>
              <a:spcPct val="0"/>
            </a:spcBef>
            <a:spcAft>
              <a:spcPct val="35000"/>
            </a:spcAft>
            <a:buNone/>
          </a:pPr>
          <a:r>
            <a:rPr lang="en-US" sz="2700" kern="1200" dirty="0"/>
            <a:t>Home Heating Emergency</a:t>
          </a:r>
        </a:p>
      </dsp:txBody>
      <dsp:txXfrm>
        <a:off x="33926" y="3920474"/>
        <a:ext cx="6686316" cy="6271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FC7E3-8052-47BA-9D99-DA06019F7F69}">
      <dsp:nvSpPr>
        <dsp:cNvPr id="0" name=""/>
        <dsp:cNvSpPr/>
      </dsp:nvSpPr>
      <dsp:spPr>
        <a:xfrm>
          <a:off x="0" y="327353"/>
          <a:ext cx="6883879" cy="1066779"/>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December 1, 2021 - March 31, 2022 </a:t>
          </a:r>
        </a:p>
      </dsp:txBody>
      <dsp:txXfrm>
        <a:off x="52076" y="379429"/>
        <a:ext cx="6779727" cy="962627"/>
      </dsp:txXfrm>
    </dsp:sp>
    <dsp:sp modelId="{A6A4EDCB-7DA8-4C43-916E-EE54D301B34A}">
      <dsp:nvSpPr>
        <dsp:cNvPr id="0" name=""/>
        <dsp:cNvSpPr/>
      </dsp:nvSpPr>
      <dsp:spPr>
        <a:xfrm>
          <a:off x="0" y="1448853"/>
          <a:ext cx="6883879" cy="1066779"/>
        </a:xfrm>
        <a:prstGeom prst="roundRect">
          <a:avLst/>
        </a:prstGeom>
        <a:solidFill>
          <a:schemeClr val="accent2">
            <a:hueOff val="56720"/>
            <a:satOff val="6519"/>
            <a:lumOff val="-519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Households with income at/below 250% FPL cannot be terminated for nonpayment. </a:t>
          </a:r>
        </a:p>
      </dsp:txBody>
      <dsp:txXfrm>
        <a:off x="52076" y="1500929"/>
        <a:ext cx="6779727" cy="962627"/>
      </dsp:txXfrm>
    </dsp:sp>
    <dsp:sp modelId="{4EDC9FB3-0EC2-4B18-9BBC-7A6008E88696}">
      <dsp:nvSpPr>
        <dsp:cNvPr id="0" name=""/>
        <dsp:cNvSpPr/>
      </dsp:nvSpPr>
      <dsp:spPr>
        <a:xfrm>
          <a:off x="0" y="2515632"/>
          <a:ext cx="6883879"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56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i="1" kern="1200" dirty="0"/>
            <a:t>Additional requirements for PGW customers between 150%-250% FPL.  </a:t>
          </a:r>
          <a:endParaRPr lang="en-US" sz="1500" kern="1200" dirty="0"/>
        </a:p>
        <a:p>
          <a:pPr marL="114300" lvl="1" indent="-114300" algn="l" defTabSz="666750">
            <a:lnSpc>
              <a:spcPct val="90000"/>
            </a:lnSpc>
            <a:spcBef>
              <a:spcPct val="0"/>
            </a:spcBef>
            <a:spcAft>
              <a:spcPct val="20000"/>
            </a:spcAft>
            <a:buChar char="•"/>
          </a:pPr>
          <a:r>
            <a:rPr lang="en-US" sz="1500" kern="1200" dirty="0"/>
            <a:t>Applies to </a:t>
          </a:r>
          <a:r>
            <a:rPr lang="en-US" sz="1500" b="1" u="sng" kern="1200" dirty="0"/>
            <a:t>regulated</a:t>
          </a:r>
          <a:r>
            <a:rPr lang="en-US" sz="1500" kern="1200" dirty="0"/>
            <a:t> electric, gas, and heat-related water services.</a:t>
          </a:r>
        </a:p>
        <a:p>
          <a:pPr marL="114300" lvl="1" indent="-114300" algn="l" defTabSz="666750">
            <a:lnSpc>
              <a:spcPct val="90000"/>
            </a:lnSpc>
            <a:spcBef>
              <a:spcPct val="0"/>
            </a:spcBef>
            <a:spcAft>
              <a:spcPct val="20000"/>
            </a:spcAft>
            <a:buChar char="•"/>
          </a:pPr>
          <a:r>
            <a:rPr lang="en-US" sz="1500" kern="1200" dirty="0"/>
            <a:t>Does not apply to municipally owned utilities, deliverable fuel, or electric coops.</a:t>
          </a:r>
        </a:p>
      </dsp:txBody>
      <dsp:txXfrm>
        <a:off x="0" y="2515632"/>
        <a:ext cx="6883879" cy="983250"/>
      </dsp:txXfrm>
    </dsp:sp>
    <dsp:sp modelId="{E04A5EEC-3C9B-497B-B1AA-4D6EFFED90AB}">
      <dsp:nvSpPr>
        <dsp:cNvPr id="0" name=""/>
        <dsp:cNvSpPr/>
      </dsp:nvSpPr>
      <dsp:spPr>
        <a:xfrm>
          <a:off x="0" y="3498882"/>
          <a:ext cx="6883879" cy="1066779"/>
        </a:xfrm>
        <a:prstGeom prst="roundRect">
          <a:avLst/>
        </a:prstGeom>
        <a:solidFill>
          <a:schemeClr val="accent2">
            <a:hueOff val="113439"/>
            <a:satOff val="13039"/>
            <a:lumOff val="-1039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Termination notices issued during winter moratorium cannot form the basis of a “crisis” unless PUC granted approval to terminate.</a:t>
          </a:r>
        </a:p>
      </dsp:txBody>
      <dsp:txXfrm>
        <a:off x="52076" y="3550958"/>
        <a:ext cx="6779727" cy="962627"/>
      </dsp:txXfrm>
    </dsp:sp>
    <dsp:sp modelId="{DAA8495A-F9DB-4E93-9FDE-A24D30718288}">
      <dsp:nvSpPr>
        <dsp:cNvPr id="0" name=""/>
        <dsp:cNvSpPr/>
      </dsp:nvSpPr>
      <dsp:spPr>
        <a:xfrm>
          <a:off x="0" y="4565662"/>
          <a:ext cx="6883879"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56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u="sng" kern="1200" dirty="0"/>
            <a:t>Exception</a:t>
          </a:r>
          <a:r>
            <a:rPr lang="en-US" sz="1500" b="1" kern="1200" dirty="0"/>
            <a:t>: </a:t>
          </a:r>
          <a:r>
            <a:rPr lang="en-US" sz="1500" b="0" kern="1200" dirty="0"/>
            <a:t>DHS typically permits termination notices dated on or after </a:t>
          </a:r>
          <a:r>
            <a:rPr lang="en-US" sz="1500" b="1" kern="1200" dirty="0"/>
            <a:t>February 1 </a:t>
          </a:r>
          <a:r>
            <a:rPr lang="en-US" sz="1500" b="0" kern="1200" dirty="0"/>
            <a:t>to be adequate proof of crisis because it can be acted on after the moratorium ends.  </a:t>
          </a:r>
        </a:p>
      </dsp:txBody>
      <dsp:txXfrm>
        <a:off x="0" y="4565662"/>
        <a:ext cx="6883879" cy="6882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59F51-8D01-4E42-838B-CD91343830CF}"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C1FC6-A691-43AE-B72F-B8C2B2E95134}" type="slidenum">
              <a:rPr lang="en-US" smtClean="0"/>
              <a:t>‹#›</a:t>
            </a:fld>
            <a:endParaRPr lang="en-US"/>
          </a:p>
        </p:txBody>
      </p:sp>
    </p:spTree>
    <p:extLst>
      <p:ext uri="{BB962C8B-B14F-4D97-AF65-F5344CB8AC3E}">
        <p14:creationId xmlns:p14="http://schemas.microsoft.com/office/powerpoint/2010/main" val="48511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C1FC6-A691-43AE-B72F-B8C2B2E95134}" type="slidenum">
              <a:rPr lang="en-US" smtClean="0"/>
              <a:t>2</a:t>
            </a:fld>
            <a:endParaRPr lang="en-US"/>
          </a:p>
        </p:txBody>
      </p:sp>
    </p:spTree>
    <p:extLst>
      <p:ext uri="{BB962C8B-B14F-4D97-AF65-F5344CB8AC3E}">
        <p14:creationId xmlns:p14="http://schemas.microsoft.com/office/powerpoint/2010/main" val="398668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C1FC6-A691-43AE-B72F-B8C2B2E95134}" type="slidenum">
              <a:rPr lang="en-US" smtClean="0"/>
              <a:t>4</a:t>
            </a:fld>
            <a:endParaRPr lang="en-US"/>
          </a:p>
        </p:txBody>
      </p:sp>
    </p:spTree>
    <p:extLst>
      <p:ext uri="{BB962C8B-B14F-4D97-AF65-F5344CB8AC3E}">
        <p14:creationId xmlns:p14="http://schemas.microsoft.com/office/powerpoint/2010/main" val="234092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C1FC6-A691-43AE-B72F-B8C2B2E95134}" type="slidenum">
              <a:rPr lang="en-US" smtClean="0"/>
              <a:t>12</a:t>
            </a:fld>
            <a:endParaRPr lang="en-US"/>
          </a:p>
        </p:txBody>
      </p:sp>
    </p:spTree>
    <p:extLst>
      <p:ext uri="{BB962C8B-B14F-4D97-AF65-F5344CB8AC3E}">
        <p14:creationId xmlns:p14="http://schemas.microsoft.com/office/powerpoint/2010/main" val="154884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C1FC6-A691-43AE-B72F-B8C2B2E95134}" type="slidenum">
              <a:rPr lang="en-US" smtClean="0"/>
              <a:t>19</a:t>
            </a:fld>
            <a:endParaRPr lang="en-US"/>
          </a:p>
        </p:txBody>
      </p:sp>
    </p:spTree>
    <p:extLst>
      <p:ext uri="{BB962C8B-B14F-4D97-AF65-F5344CB8AC3E}">
        <p14:creationId xmlns:p14="http://schemas.microsoft.com/office/powerpoint/2010/main" val="202434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C1FC6-A691-43AE-B72F-B8C2B2E95134}" type="slidenum">
              <a:rPr lang="en-US" smtClean="0"/>
              <a:t>23</a:t>
            </a:fld>
            <a:endParaRPr lang="en-US"/>
          </a:p>
        </p:txBody>
      </p:sp>
    </p:spTree>
    <p:extLst>
      <p:ext uri="{BB962C8B-B14F-4D97-AF65-F5344CB8AC3E}">
        <p14:creationId xmlns:p14="http://schemas.microsoft.com/office/powerpoint/2010/main" val="260387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C1FC6-A691-43AE-B72F-B8C2B2E95134}" type="slidenum">
              <a:rPr lang="en-US" smtClean="0"/>
              <a:t>27</a:t>
            </a:fld>
            <a:endParaRPr lang="en-US"/>
          </a:p>
        </p:txBody>
      </p:sp>
    </p:spTree>
    <p:extLst>
      <p:ext uri="{BB962C8B-B14F-4D97-AF65-F5344CB8AC3E}">
        <p14:creationId xmlns:p14="http://schemas.microsoft.com/office/powerpoint/2010/main" val="99093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C1FC6-A691-43AE-B72F-B8C2B2E95134}" type="slidenum">
              <a:rPr lang="en-US" smtClean="0"/>
              <a:t>35</a:t>
            </a:fld>
            <a:endParaRPr lang="en-US"/>
          </a:p>
        </p:txBody>
      </p:sp>
    </p:spTree>
    <p:extLst>
      <p:ext uri="{BB962C8B-B14F-4D97-AF65-F5344CB8AC3E}">
        <p14:creationId xmlns:p14="http://schemas.microsoft.com/office/powerpoint/2010/main" val="265444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0C1FC6-A691-43AE-B72F-B8C2B2E95134}" type="slidenum">
              <a:rPr lang="en-US" smtClean="0"/>
              <a:t>41</a:t>
            </a:fld>
            <a:endParaRPr lang="en-US"/>
          </a:p>
        </p:txBody>
      </p:sp>
    </p:spTree>
    <p:extLst>
      <p:ext uri="{BB962C8B-B14F-4D97-AF65-F5344CB8AC3E}">
        <p14:creationId xmlns:p14="http://schemas.microsoft.com/office/powerpoint/2010/main" val="382979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10/18/2021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10/18/2021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comments" Target="../comments/comment2.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dhs.pa.gov/cs/groups/webcontent/documents/document/c_241596.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clsphila" TargetMode="External"/><Relationship Id="rId2" Type="http://schemas.openxmlformats.org/officeDocument/2006/relationships/hyperlink" Target="https://www.facebook.com/pulprhls/" TargetMode="Externa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https://www.twitter.com/clsphila"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rvices.dpw.state.pa.us/oimpolicymanuals/liheap/index.htm" TargetMode="External"/><Relationship Id="rId2" Type="http://schemas.openxmlformats.org/officeDocument/2006/relationships/hyperlink" Target="http://www.dhs.pa.gov/citizens/heatingassistanceliheap/" TargetMode="External"/><Relationship Id="rId1" Type="http://schemas.openxmlformats.org/officeDocument/2006/relationships/slideLayout" Target="../slideLayouts/slideLayout12.xml"/><Relationship Id="rId4" Type="http://schemas.openxmlformats.org/officeDocument/2006/relationships/hyperlink" Target="https://www.rhls.org/utilities/pulp/links-to-utility-resource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clsphila.org/" TargetMode="External"/><Relationship Id="rId2" Type="http://schemas.openxmlformats.org/officeDocument/2006/relationships/hyperlink" Target="mailto:PULP@pautilitylawproject.org" TargetMode="External"/><Relationship Id="rId1" Type="http://schemas.openxmlformats.org/officeDocument/2006/relationships/slideLayout" Target="../slideLayouts/slideLayout12.xml"/><Relationship Id="rId4" Type="http://schemas.openxmlformats.org/officeDocument/2006/relationships/hyperlink" Target="https://palegalaid.net/find-legal-help"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us02web.zoom.us/webinar/register/WN_r94oQ3yAQiuIk0yjMIdp6A" TargetMode="External"/><Relationship Id="rId2" Type="http://schemas.openxmlformats.org/officeDocument/2006/relationships/hyperlink" Target="https://us02web.zoom.us/webinar/register/WN_mKNWNC3aQ5-ZTjZBw_UVxw"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mailto:lgottesfeld@clsphila.org" TargetMode="External"/><Relationship Id="rId2" Type="http://schemas.openxmlformats.org/officeDocument/2006/relationships/hyperlink" Target="mailto:rpereira@pautilitylawproject.org"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898" y="304024"/>
            <a:ext cx="11926612" cy="4458117"/>
          </a:xfrm>
        </p:spPr>
        <p:txBody>
          <a:bodyPr/>
          <a:lstStyle/>
          <a:p>
            <a:pPr algn="ctr"/>
            <a:br>
              <a:rPr lang="en-US" dirty="0"/>
            </a:br>
            <a:br>
              <a:rPr lang="en-US" dirty="0"/>
            </a:br>
            <a:br>
              <a:rPr lang="en-US" dirty="0"/>
            </a:br>
            <a:r>
              <a:rPr lang="en-US" dirty="0"/>
              <a:t> </a:t>
            </a:r>
            <a:br>
              <a:rPr lang="en-US" dirty="0"/>
            </a:br>
            <a:br>
              <a:rPr lang="en-US" dirty="0"/>
            </a:br>
            <a:r>
              <a:rPr lang="en-US" sz="5000" dirty="0"/>
              <a:t>LIHEAP 2021-2022 Program Review: </a:t>
            </a:r>
            <a:br>
              <a:rPr lang="en-US" dirty="0"/>
            </a:br>
            <a:r>
              <a:rPr lang="en-US" sz="3600" i="1" dirty="0">
                <a:solidFill>
                  <a:srgbClr val="FFC000"/>
                </a:solidFill>
              </a:rPr>
              <a:t>Important changes to the 2021-2022 LIHEAP Season!</a:t>
            </a:r>
          </a:p>
        </p:txBody>
      </p:sp>
      <p:sp>
        <p:nvSpPr>
          <p:cNvPr id="3" name="Subtitle 2"/>
          <p:cNvSpPr>
            <a:spLocks noGrp="1"/>
          </p:cNvSpPr>
          <p:nvPr>
            <p:ph type="subTitle" idx="1"/>
          </p:nvPr>
        </p:nvSpPr>
        <p:spPr>
          <a:xfrm>
            <a:off x="810000" y="5261725"/>
            <a:ext cx="10572000" cy="1381040"/>
          </a:xfrm>
        </p:spPr>
        <p:txBody>
          <a:bodyPr>
            <a:noAutofit/>
          </a:bodyPr>
          <a:lstStyle/>
          <a:p>
            <a:r>
              <a:rPr lang="en-US" b="1" dirty="0"/>
              <a:t>Ria Pereira, Supervising Attorney, Pennsylvania Utility Law Project </a:t>
            </a:r>
          </a:p>
          <a:p>
            <a:r>
              <a:rPr lang="en-US" b="1" dirty="0"/>
              <a:t>Lydia Gottesfeld, Supervising Attorney, Community Legal Services </a:t>
            </a:r>
          </a:p>
        </p:txBody>
      </p:sp>
      <p:pic>
        <p:nvPicPr>
          <p:cNvPr id="1030" name="Picture 6" descr="1AF1966B-9344-4192-9B56-A9D2CA52D4FA-L0-001">
            <a:extLst>
              <a:ext uri="{FF2B5EF4-FFF2-40B4-BE49-F238E27FC236}">
                <a16:creationId xmlns:a16="http://schemas.microsoft.com/office/drawing/2014/main" id="{F33976BA-013B-43DB-9783-E49C08755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916" y="5261725"/>
            <a:ext cx="1292251" cy="1292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Community Legal Services of Philadelphia - Legal Service - Philadelphia,  Pennsylvania | Facebook - 8 Reviews - 2,635 Photos">
            <a:extLst>
              <a:ext uri="{FF2B5EF4-FFF2-40B4-BE49-F238E27FC236}">
                <a16:creationId xmlns:a16="http://schemas.microsoft.com/office/drawing/2014/main" id="{7DB49717-42CA-4D95-98C1-E2760D4F1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9428" y="5242603"/>
            <a:ext cx="1292251" cy="1292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244F5FEA-DF9D-41F6-BF97-43F5647F8A92}"/>
              </a:ext>
            </a:extLst>
          </p:cNvPr>
          <p:cNvPicPr>
            <a:picLocks noChangeAspect="1"/>
          </p:cNvPicPr>
          <p:nvPr/>
        </p:nvPicPr>
        <p:blipFill>
          <a:blip r:embed="rId4"/>
          <a:stretch>
            <a:fillRect/>
          </a:stretch>
        </p:blipFill>
        <p:spPr>
          <a:xfrm>
            <a:off x="3656063" y="633368"/>
            <a:ext cx="4143254" cy="2156596"/>
          </a:xfrm>
          <a:prstGeom prst="rect">
            <a:avLst/>
          </a:prstGeom>
        </p:spPr>
      </p:pic>
    </p:spTree>
    <p:extLst>
      <p:ext uri="{BB962C8B-B14F-4D97-AF65-F5344CB8AC3E}">
        <p14:creationId xmlns:p14="http://schemas.microsoft.com/office/powerpoint/2010/main" val="267474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556591" y="1741714"/>
            <a:ext cx="3518452" cy="4117749"/>
          </a:xfrm>
        </p:spPr>
        <p:txBody>
          <a:bodyPr anchor="t">
            <a:normAutofit/>
          </a:bodyPr>
          <a:lstStyle/>
          <a:p>
            <a:r>
              <a:rPr lang="en-US" dirty="0"/>
              <a:t>How to Apply</a:t>
            </a:r>
          </a:p>
        </p:txBody>
      </p:sp>
      <p:graphicFrame>
        <p:nvGraphicFramePr>
          <p:cNvPr id="8" name="Content Placeholder 5">
            <a:extLst>
              <a:ext uri="{FF2B5EF4-FFF2-40B4-BE49-F238E27FC236}">
                <a16:creationId xmlns:a16="http://schemas.microsoft.com/office/drawing/2014/main" id="{20FEDB17-C402-4808-8265-08ED40C6B27B}"/>
              </a:ext>
            </a:extLst>
          </p:cNvPr>
          <p:cNvGraphicFramePr>
            <a:graphicFrameLocks noGrp="1"/>
          </p:cNvGraphicFramePr>
          <p:nvPr>
            <p:ph idx="1"/>
            <p:extLst>
              <p:ext uri="{D42A27DB-BD31-4B8C-83A1-F6EECF244321}">
                <p14:modId xmlns:p14="http://schemas.microsoft.com/office/powerpoint/2010/main" val="3482412679"/>
              </p:ext>
            </p:extLst>
          </p:nvPr>
        </p:nvGraphicFramePr>
        <p:xfrm>
          <a:off x="5098211" y="345057"/>
          <a:ext cx="6849373" cy="6064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88054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dirty="0"/>
              <a:t>Processing Times</a:t>
            </a:r>
          </a:p>
        </p:txBody>
      </p:sp>
      <p:sp>
        <p:nvSpPr>
          <p:cNvPr id="6" name="Content Placeholder 5"/>
          <p:cNvSpPr>
            <a:spLocks noGrp="1"/>
          </p:cNvSpPr>
          <p:nvPr>
            <p:ph idx="1"/>
          </p:nvPr>
        </p:nvSpPr>
        <p:spPr>
          <a:xfrm>
            <a:off x="4668513" y="86264"/>
            <a:ext cx="7071972" cy="5792743"/>
          </a:xfrm>
          <a:effectLst/>
        </p:spPr>
        <p:txBody>
          <a:bodyPr>
            <a:normAutofit/>
          </a:bodyPr>
          <a:lstStyle/>
          <a:p>
            <a:pPr lvl="1">
              <a:lnSpc>
                <a:spcPct val="90000"/>
              </a:lnSpc>
              <a:buFont typeface="Courier New" panose="02070309020205020404" pitchFamily="49" charset="0"/>
              <a:buChar char="o"/>
            </a:pPr>
            <a:endParaRPr lang="en-US" sz="1400" dirty="0"/>
          </a:p>
          <a:p>
            <a:pPr lvl="1">
              <a:lnSpc>
                <a:spcPct val="90000"/>
              </a:lnSpc>
              <a:spcBef>
                <a:spcPts val="600"/>
              </a:spcBef>
              <a:buFont typeface="Courier New" panose="02070309020205020404" pitchFamily="49" charset="0"/>
              <a:buChar char="o"/>
            </a:pPr>
            <a:r>
              <a:rPr lang="en-US" b="1" dirty="0"/>
              <a:t>Cash Grants </a:t>
            </a:r>
            <a:r>
              <a:rPr lang="en-US" dirty="0"/>
              <a:t>must be processed within </a:t>
            </a:r>
            <a:r>
              <a:rPr lang="en-US" b="1" dirty="0"/>
              <a:t>30 days </a:t>
            </a:r>
            <a:r>
              <a:rPr lang="en-US" dirty="0"/>
              <a:t>from the date application is complete</a:t>
            </a:r>
          </a:p>
          <a:p>
            <a:pPr lvl="1">
              <a:lnSpc>
                <a:spcPct val="90000"/>
              </a:lnSpc>
              <a:spcBef>
                <a:spcPts val="600"/>
              </a:spcBef>
              <a:buFont typeface="Courier New" panose="02070309020205020404" pitchFamily="49" charset="0"/>
              <a:buChar char="o"/>
            </a:pPr>
            <a:r>
              <a:rPr lang="en-US" b="1" dirty="0"/>
              <a:t>Crisis Grants </a:t>
            </a:r>
            <a:r>
              <a:rPr lang="en-US" dirty="0"/>
              <a:t>must be processed within 48 hours from time a completed application is accepted by CAO or 18 hours for a life-threatening emergency</a:t>
            </a:r>
          </a:p>
          <a:p>
            <a:pPr lvl="2">
              <a:lnSpc>
                <a:spcPct val="90000"/>
              </a:lnSpc>
              <a:spcBef>
                <a:spcPts val="600"/>
              </a:spcBef>
              <a:buFont typeface="Courier New" panose="02070309020205020404" pitchFamily="49" charset="0"/>
              <a:buChar char="o"/>
            </a:pPr>
            <a:r>
              <a:rPr lang="en-US" sz="1600" dirty="0"/>
              <a:t>Per DHS Policy:</a:t>
            </a:r>
          </a:p>
          <a:p>
            <a:pPr lvl="3">
              <a:lnSpc>
                <a:spcPct val="90000"/>
              </a:lnSpc>
              <a:spcBef>
                <a:spcPts val="600"/>
              </a:spcBef>
              <a:buFont typeface="Courier New" panose="02070309020205020404" pitchFamily="49" charset="0"/>
              <a:buChar char="o"/>
            </a:pPr>
            <a:r>
              <a:rPr lang="en-US" sz="1600" b="1" dirty="0"/>
              <a:t>Within 18 hours</a:t>
            </a:r>
            <a:r>
              <a:rPr lang="en-US" sz="1600" dirty="0"/>
              <a:t> for households without heat or who will be without heat in 48 hours </a:t>
            </a:r>
            <a:r>
              <a:rPr lang="en-US" sz="1600" u="sng" dirty="0"/>
              <a:t>and</a:t>
            </a:r>
            <a:r>
              <a:rPr lang="en-US" sz="1600" dirty="0"/>
              <a:t> are in a life-threatening situation</a:t>
            </a:r>
          </a:p>
          <a:p>
            <a:pPr lvl="3">
              <a:lnSpc>
                <a:spcPct val="90000"/>
              </a:lnSpc>
              <a:spcBef>
                <a:spcPts val="600"/>
              </a:spcBef>
              <a:buFont typeface="Courier New" panose="02070309020205020404" pitchFamily="49" charset="0"/>
              <a:buChar char="o"/>
            </a:pPr>
            <a:r>
              <a:rPr lang="en-US" sz="1600" b="1" dirty="0"/>
              <a:t>Within 48 hours </a:t>
            </a:r>
            <a:r>
              <a:rPr lang="en-US" sz="1600" dirty="0"/>
              <a:t>for households without heat or who will be without heat in 48 hours</a:t>
            </a:r>
          </a:p>
          <a:p>
            <a:pPr lvl="3">
              <a:lnSpc>
                <a:spcPct val="90000"/>
              </a:lnSpc>
              <a:spcBef>
                <a:spcPts val="600"/>
              </a:spcBef>
              <a:buFont typeface="Courier New" panose="02070309020205020404" pitchFamily="49" charset="0"/>
              <a:buChar char="o"/>
            </a:pPr>
            <a:r>
              <a:rPr lang="en-US" sz="1600" b="1" dirty="0"/>
              <a:t>Within 10 work days </a:t>
            </a:r>
            <a:r>
              <a:rPr lang="en-US" sz="1600" dirty="0"/>
              <a:t>for all other households, or before the household is without heat, whichever is sooner</a:t>
            </a:r>
            <a:endParaRPr lang="en-US" sz="1400" dirty="0"/>
          </a:p>
        </p:txBody>
      </p:sp>
    </p:spTree>
    <p:extLst>
      <p:ext uri="{BB962C8B-B14F-4D97-AF65-F5344CB8AC3E}">
        <p14:creationId xmlns:p14="http://schemas.microsoft.com/office/powerpoint/2010/main" val="358107349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a:t>CASH GRANTS</a:t>
            </a:r>
            <a:endParaRPr lang="en-US" i="1" dirty="0"/>
          </a:p>
        </p:txBody>
      </p:sp>
      <p:sp>
        <p:nvSpPr>
          <p:cNvPr id="5" name="Text Placeholder 4"/>
          <p:cNvSpPr>
            <a:spLocks noGrp="1"/>
          </p:cNvSpPr>
          <p:nvPr>
            <p:ph type="body" idx="1"/>
          </p:nvPr>
        </p:nvSpPr>
        <p:spPr>
          <a:xfrm>
            <a:off x="853189" y="4443680"/>
            <a:ext cx="6988221" cy="713241"/>
          </a:xfrm>
        </p:spPr>
        <p:txBody>
          <a:bodyPr/>
          <a:lstStyle/>
          <a:p>
            <a:r>
              <a:rPr lang="en-US" sz="2400" b="1" dirty="0"/>
              <a:t>$500 - $1,500 TO HELP WITH HOME HEATING</a:t>
            </a:r>
          </a:p>
          <a:p>
            <a:endParaRPr lang="en-US" b="1" dirty="0"/>
          </a:p>
        </p:txBody>
      </p:sp>
      <p:pic>
        <p:nvPicPr>
          <p:cNvPr id="1032" name="Picture 8" descr="Cash PNG - Cash Register, Cash Flow, Cas #677562 - PNG Images - PNGio">
            <a:extLst>
              <a:ext uri="{FF2B5EF4-FFF2-40B4-BE49-F238E27FC236}">
                <a16:creationId xmlns:a16="http://schemas.microsoft.com/office/drawing/2014/main" id="{878A5AC2-ECE6-42CD-9CD9-1EF93775C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161" y="1168056"/>
            <a:ext cx="2940530" cy="294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5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dirty="0"/>
              <a:t>Eligibility: Household Income</a:t>
            </a:r>
          </a:p>
        </p:txBody>
      </p:sp>
      <p:sp>
        <p:nvSpPr>
          <p:cNvPr id="6" name="Content Placeholder 5"/>
          <p:cNvSpPr>
            <a:spLocks noGrp="1"/>
          </p:cNvSpPr>
          <p:nvPr>
            <p:ph idx="1"/>
          </p:nvPr>
        </p:nvSpPr>
        <p:spPr>
          <a:xfrm>
            <a:off x="5201727" y="448574"/>
            <a:ext cx="6832121" cy="6072996"/>
          </a:xfrm>
          <a:effectLst/>
        </p:spPr>
        <p:txBody>
          <a:bodyPr>
            <a:normAutofit/>
          </a:bodyPr>
          <a:lstStyle/>
          <a:p>
            <a:pPr marL="0" indent="0">
              <a:lnSpc>
                <a:spcPct val="90000"/>
              </a:lnSpc>
              <a:buNone/>
            </a:pPr>
            <a:r>
              <a:rPr lang="en-US" sz="2200" b="1" dirty="0"/>
              <a:t>Household Income -150% FPL or Below </a:t>
            </a:r>
          </a:p>
          <a:p>
            <a:pPr marL="800100" lvl="2" indent="-342900">
              <a:lnSpc>
                <a:spcPct val="90000"/>
              </a:lnSpc>
              <a:buFont typeface="Courier New" panose="02070309020205020404" pitchFamily="49" charset="0"/>
              <a:buChar char="o"/>
            </a:pPr>
            <a:r>
              <a:rPr lang="en-US" sz="2000" dirty="0"/>
              <a:t>Includes annual income of </a:t>
            </a:r>
            <a:r>
              <a:rPr lang="en-US" sz="2000" b="1" dirty="0"/>
              <a:t>all household members</a:t>
            </a:r>
            <a:r>
              <a:rPr lang="en-US" sz="2000" dirty="0"/>
              <a:t>.</a:t>
            </a:r>
          </a:p>
          <a:p>
            <a:pPr marL="800100" lvl="2" indent="-342900">
              <a:lnSpc>
                <a:spcPct val="90000"/>
              </a:lnSpc>
              <a:buFont typeface="Courier New" panose="02070309020205020404" pitchFamily="49" charset="0"/>
              <a:buChar char="o"/>
            </a:pPr>
            <a:r>
              <a:rPr lang="en-US" sz="2000" dirty="0"/>
              <a:t>CAO can calculate income in two ways:</a:t>
            </a:r>
          </a:p>
          <a:p>
            <a:pPr lvl="2">
              <a:lnSpc>
                <a:spcPct val="90000"/>
              </a:lnSpc>
              <a:buFont typeface="Wingdings" panose="05000000000000000000" pitchFamily="2" charset="2"/>
              <a:buChar char="§"/>
            </a:pPr>
            <a:r>
              <a:rPr lang="en-US" sz="1800" dirty="0"/>
              <a:t>Total income,12 months prior to application</a:t>
            </a:r>
          </a:p>
          <a:p>
            <a:pPr lvl="2">
              <a:lnSpc>
                <a:spcPct val="90000"/>
              </a:lnSpc>
              <a:buFont typeface="Wingdings" panose="05000000000000000000" pitchFamily="2" charset="2"/>
              <a:buChar char="§"/>
            </a:pPr>
            <a:r>
              <a:rPr lang="en-US" sz="1800" dirty="0"/>
              <a:t>Income from month prior to application, annualized over 12 month period</a:t>
            </a:r>
          </a:p>
          <a:p>
            <a:pPr marL="800100" lvl="3" indent="-342900">
              <a:lnSpc>
                <a:spcPct val="90000"/>
              </a:lnSpc>
              <a:buFont typeface="Courier New" panose="02070309020205020404" pitchFamily="49" charset="0"/>
              <a:buChar char="o"/>
            </a:pPr>
            <a:r>
              <a:rPr lang="en-US" sz="2000" b="1" i="1" dirty="0"/>
              <a:t>If it is more beneficial to have actual 12 month income counted, the client should make that request!</a:t>
            </a:r>
          </a:p>
          <a:p>
            <a:pPr lvl="1">
              <a:lnSpc>
                <a:spcPct val="90000"/>
              </a:lnSpc>
              <a:buFont typeface="Courier New" panose="02070309020205020404" pitchFamily="49" charset="0"/>
              <a:buChar char="o"/>
            </a:pPr>
            <a:r>
              <a:rPr lang="en-US" sz="2000" dirty="0"/>
              <a:t>Check income exclusions if household is close to eligibility. </a:t>
            </a:r>
            <a:r>
              <a:rPr lang="en-US" sz="1800" dirty="0"/>
              <a:t>LIHEAP Handbook 650.6</a:t>
            </a:r>
          </a:p>
        </p:txBody>
      </p:sp>
    </p:spTree>
    <p:extLst>
      <p:ext uri="{BB962C8B-B14F-4D97-AF65-F5344CB8AC3E}">
        <p14:creationId xmlns:p14="http://schemas.microsoft.com/office/powerpoint/2010/main" val="350529568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3DBB-C29C-4B7D-8B4B-29CDB1474C66}"/>
              </a:ext>
            </a:extLst>
          </p:cNvPr>
          <p:cNvSpPr>
            <a:spLocks noGrp="1"/>
          </p:cNvSpPr>
          <p:nvPr>
            <p:ph type="title"/>
          </p:nvPr>
        </p:nvSpPr>
        <p:spPr>
          <a:xfrm>
            <a:off x="810000" y="447188"/>
            <a:ext cx="10571998" cy="970450"/>
          </a:xfrm>
        </p:spPr>
        <p:txBody>
          <a:bodyPr>
            <a:normAutofit/>
          </a:bodyPr>
          <a:lstStyle/>
          <a:p>
            <a:r>
              <a:rPr lang="en-US" dirty="0"/>
              <a:t>The LIHEAP Household</a:t>
            </a:r>
          </a:p>
        </p:txBody>
      </p:sp>
      <p:sp>
        <p:nvSpPr>
          <p:cNvPr id="13" name="Content Placeholder 2">
            <a:extLst>
              <a:ext uri="{FF2B5EF4-FFF2-40B4-BE49-F238E27FC236}">
                <a16:creationId xmlns:a16="http://schemas.microsoft.com/office/drawing/2014/main" id="{B1FA4E76-F259-4C81-9E25-84738300E05C}"/>
              </a:ext>
            </a:extLst>
          </p:cNvPr>
          <p:cNvSpPr>
            <a:spLocks noGrp="1"/>
          </p:cNvSpPr>
          <p:nvPr>
            <p:ph idx="1"/>
          </p:nvPr>
        </p:nvSpPr>
        <p:spPr>
          <a:xfrm>
            <a:off x="353682" y="2413000"/>
            <a:ext cx="6850681" cy="3632200"/>
          </a:xfrm>
        </p:spPr>
        <p:txBody>
          <a:bodyPr>
            <a:normAutofit/>
          </a:bodyPr>
          <a:lstStyle/>
          <a:p>
            <a:r>
              <a:rPr lang="en-US" dirty="0"/>
              <a:t>Different from most other public benefits!</a:t>
            </a:r>
          </a:p>
          <a:p>
            <a:endParaRPr lang="en-US" dirty="0"/>
          </a:p>
          <a:p>
            <a:r>
              <a:rPr lang="en-US" dirty="0"/>
              <a:t>“An individual or group of individuals, including </a:t>
            </a:r>
            <a:r>
              <a:rPr lang="en-US" u="sng" dirty="0"/>
              <a:t>related roomers</a:t>
            </a:r>
            <a:r>
              <a:rPr lang="en-US" dirty="0"/>
              <a:t>, who are living together as one economic unit that customarily pays for its home heating energy either directly to a vendor or indirectly as an undesignated part of rent.”</a:t>
            </a:r>
          </a:p>
          <a:p>
            <a:endParaRPr lang="en-US" sz="1600" dirty="0"/>
          </a:p>
          <a:p>
            <a:endParaRPr lang="en-US" sz="1600" dirty="0"/>
          </a:p>
        </p:txBody>
      </p:sp>
      <p:pic>
        <p:nvPicPr>
          <p:cNvPr id="7" name="Graphic 6" descr="Users">
            <a:extLst>
              <a:ext uri="{FF2B5EF4-FFF2-40B4-BE49-F238E27FC236}">
                <a16:creationId xmlns:a16="http://schemas.microsoft.com/office/drawing/2014/main" id="{A98976B2-3BA7-48BE-B6C8-61ADD892C8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5660" y="2328862"/>
            <a:ext cx="3716338"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28127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dirty="0"/>
              <a:t>Eligibility: Household Income</a:t>
            </a:r>
          </a:p>
        </p:txBody>
      </p:sp>
      <p:sp>
        <p:nvSpPr>
          <p:cNvPr id="6" name="Content Placeholder 5"/>
          <p:cNvSpPr>
            <a:spLocks noGrp="1"/>
          </p:cNvSpPr>
          <p:nvPr>
            <p:ph idx="1"/>
          </p:nvPr>
        </p:nvSpPr>
        <p:spPr>
          <a:xfrm>
            <a:off x="4994694" y="978993"/>
            <a:ext cx="6378592" cy="4900014"/>
          </a:xfrm>
          <a:effectLst/>
        </p:spPr>
        <p:txBody>
          <a:bodyPr>
            <a:normAutofit fontScale="92500" lnSpcReduction="20000"/>
          </a:bodyPr>
          <a:lstStyle/>
          <a:p>
            <a:pPr>
              <a:lnSpc>
                <a:spcPct val="90000"/>
              </a:lnSpc>
            </a:pPr>
            <a:r>
              <a:rPr lang="en-US" sz="1600" b="1" dirty="0"/>
              <a:t>What Income is counted?</a:t>
            </a:r>
          </a:p>
          <a:p>
            <a:pPr lvl="1">
              <a:lnSpc>
                <a:spcPct val="90000"/>
              </a:lnSpc>
            </a:pPr>
            <a:r>
              <a:rPr lang="en-US" dirty="0"/>
              <a:t>Included Income – 55 Pa. Code 601.82</a:t>
            </a:r>
          </a:p>
          <a:p>
            <a:pPr lvl="2">
              <a:lnSpc>
                <a:spcPct val="90000"/>
              </a:lnSpc>
            </a:pPr>
            <a:r>
              <a:rPr lang="en-US" sz="1600" dirty="0"/>
              <a:t>Employee earnings</a:t>
            </a:r>
          </a:p>
          <a:p>
            <a:pPr lvl="2">
              <a:lnSpc>
                <a:spcPct val="90000"/>
              </a:lnSpc>
            </a:pPr>
            <a:r>
              <a:rPr lang="en-US" sz="1600" dirty="0"/>
              <a:t>Profit from self-employment</a:t>
            </a:r>
          </a:p>
          <a:p>
            <a:pPr lvl="2">
              <a:lnSpc>
                <a:spcPct val="90000"/>
              </a:lnSpc>
            </a:pPr>
            <a:r>
              <a:rPr lang="en-US" sz="1600" dirty="0"/>
              <a:t>Income from roomers, boarders or apartment renters</a:t>
            </a:r>
          </a:p>
          <a:p>
            <a:pPr lvl="2">
              <a:lnSpc>
                <a:spcPct val="90000"/>
              </a:lnSpc>
            </a:pPr>
            <a:r>
              <a:rPr lang="en-US" sz="1600" dirty="0"/>
              <a:t>Unearned income</a:t>
            </a:r>
          </a:p>
          <a:p>
            <a:pPr lvl="1">
              <a:lnSpc>
                <a:spcPct val="90000"/>
              </a:lnSpc>
            </a:pPr>
            <a:r>
              <a:rPr lang="en-US" dirty="0"/>
              <a:t>Excluded income – 55 Pa. Code 601.84</a:t>
            </a:r>
          </a:p>
          <a:p>
            <a:pPr lvl="2">
              <a:lnSpc>
                <a:spcPct val="90000"/>
              </a:lnSpc>
            </a:pPr>
            <a:r>
              <a:rPr lang="en-US" sz="1600" dirty="0"/>
              <a:t>Educational assistance</a:t>
            </a:r>
          </a:p>
          <a:p>
            <a:pPr lvl="2">
              <a:lnSpc>
                <a:spcPct val="90000"/>
              </a:lnSpc>
            </a:pPr>
            <a:r>
              <a:rPr lang="en-US" sz="1600" dirty="0"/>
              <a:t>Temporary census income</a:t>
            </a:r>
          </a:p>
          <a:p>
            <a:pPr lvl="2">
              <a:lnSpc>
                <a:spcPct val="90000"/>
              </a:lnSpc>
            </a:pPr>
            <a:r>
              <a:rPr lang="en-US" sz="1600" dirty="0"/>
              <a:t>Food stamps</a:t>
            </a:r>
          </a:p>
          <a:p>
            <a:pPr lvl="2">
              <a:lnSpc>
                <a:spcPct val="90000"/>
              </a:lnSpc>
            </a:pPr>
            <a:r>
              <a:rPr lang="en-US" sz="1600" dirty="0"/>
              <a:t>Earned income tax credits</a:t>
            </a:r>
          </a:p>
          <a:p>
            <a:pPr lvl="2">
              <a:lnSpc>
                <a:spcPct val="90000"/>
              </a:lnSpc>
            </a:pPr>
            <a:r>
              <a:rPr lang="en-US" sz="1600" dirty="0"/>
              <a:t>Wages/earnings of dependents - children under 18 years old</a:t>
            </a:r>
          </a:p>
          <a:p>
            <a:pPr lvl="2">
              <a:lnSpc>
                <a:spcPct val="90000"/>
              </a:lnSpc>
            </a:pPr>
            <a:r>
              <a:rPr lang="en-US" sz="1600" dirty="0"/>
              <a:t>Medicare premiums deducted from Social Security benefits</a:t>
            </a:r>
          </a:p>
          <a:p>
            <a:pPr lvl="2">
              <a:lnSpc>
                <a:spcPct val="90000"/>
              </a:lnSpc>
            </a:pPr>
            <a:r>
              <a:rPr lang="en-US" sz="1600" dirty="0"/>
              <a:t>Stimulus payments</a:t>
            </a:r>
          </a:p>
          <a:p>
            <a:pPr lvl="2">
              <a:lnSpc>
                <a:spcPct val="90000"/>
              </a:lnSpc>
            </a:pPr>
            <a:r>
              <a:rPr lang="en-US" sz="1600" dirty="0"/>
              <a:t>Child Tax Credit</a:t>
            </a:r>
          </a:p>
          <a:p>
            <a:pPr marL="801688" lvl="2" indent="-344488">
              <a:lnSpc>
                <a:spcPct val="90000"/>
              </a:lnSpc>
            </a:pPr>
            <a:endParaRPr lang="en-US" sz="1100" dirty="0"/>
          </a:p>
        </p:txBody>
      </p:sp>
    </p:spTree>
    <p:extLst>
      <p:ext uri="{BB962C8B-B14F-4D97-AF65-F5344CB8AC3E}">
        <p14:creationId xmlns:p14="http://schemas.microsoft.com/office/powerpoint/2010/main" val="86010422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dirty="0"/>
              <a:t>Eligibility: Home Heating Responsibility</a:t>
            </a:r>
          </a:p>
        </p:txBody>
      </p:sp>
      <p:sp>
        <p:nvSpPr>
          <p:cNvPr id="6" name="Content Placeholder 5"/>
          <p:cNvSpPr>
            <a:spLocks noGrp="1"/>
          </p:cNvSpPr>
          <p:nvPr>
            <p:ph idx="1"/>
          </p:nvPr>
        </p:nvSpPr>
        <p:spPr>
          <a:xfrm>
            <a:off x="4856672" y="483079"/>
            <a:ext cx="6978770" cy="6185140"/>
          </a:xfrm>
          <a:effectLst/>
        </p:spPr>
        <p:txBody>
          <a:bodyPr>
            <a:normAutofit/>
          </a:bodyPr>
          <a:lstStyle/>
          <a:p>
            <a:pPr marL="0" indent="0">
              <a:lnSpc>
                <a:spcPct val="90000"/>
              </a:lnSpc>
              <a:buNone/>
            </a:pPr>
            <a:r>
              <a:rPr lang="en-US" sz="1600" dirty="0"/>
              <a:t>  </a:t>
            </a:r>
            <a:r>
              <a:rPr lang="en-US" dirty="0"/>
              <a:t>Home Heating Responsibility means…</a:t>
            </a:r>
          </a:p>
          <a:p>
            <a:pPr lvl="1">
              <a:lnSpc>
                <a:spcPct val="90000"/>
              </a:lnSpc>
            </a:pPr>
            <a:r>
              <a:rPr lang="en-US" sz="1800" dirty="0"/>
              <a:t>Responsible for the </a:t>
            </a:r>
            <a:r>
              <a:rPr lang="en-US" sz="1800" b="1" i="1" dirty="0"/>
              <a:t>primary</a:t>
            </a:r>
            <a:r>
              <a:rPr lang="en-US" sz="1800" dirty="0"/>
              <a:t> heat source - directly or through rent.</a:t>
            </a:r>
          </a:p>
          <a:p>
            <a:pPr lvl="2">
              <a:lnSpc>
                <a:spcPct val="90000"/>
              </a:lnSpc>
            </a:pPr>
            <a:r>
              <a:rPr lang="en-US" sz="1800" dirty="0"/>
              <a:t>If heat paid through rent, eligible for 50% of grant paid directly to applicant</a:t>
            </a:r>
          </a:p>
          <a:p>
            <a:pPr lvl="3">
              <a:lnSpc>
                <a:spcPct val="90000"/>
              </a:lnSpc>
            </a:pPr>
            <a:r>
              <a:rPr lang="en-US" sz="1800" dirty="0"/>
              <a:t>Exception: </a:t>
            </a:r>
          </a:p>
          <a:p>
            <a:pPr marL="1371600" lvl="3" indent="0">
              <a:lnSpc>
                <a:spcPct val="90000"/>
              </a:lnSpc>
              <a:buNone/>
            </a:pPr>
            <a:r>
              <a:rPr lang="en-US" sz="1800" dirty="0"/>
              <a:t>	Renters are ineligible if their rent includes an 	undesignated amount for heat and is based 	on a fixed percentage of their income. </a:t>
            </a:r>
          </a:p>
          <a:p>
            <a:pPr marL="1371600" lvl="3" indent="0">
              <a:lnSpc>
                <a:spcPct val="90000"/>
              </a:lnSpc>
              <a:buNone/>
            </a:pPr>
            <a:r>
              <a:rPr lang="en-US" sz="1800" dirty="0"/>
              <a:t>	Ex: 	income based public housing</a:t>
            </a:r>
          </a:p>
          <a:p>
            <a:pPr lvl="2">
              <a:lnSpc>
                <a:spcPct val="90000"/>
              </a:lnSpc>
            </a:pPr>
            <a:r>
              <a:rPr lang="en-US" sz="1800" dirty="0"/>
              <a:t>May choose to apply grant to </a:t>
            </a:r>
            <a:r>
              <a:rPr lang="en-US" sz="1800" i="1" dirty="0"/>
              <a:t>secondary</a:t>
            </a:r>
            <a:r>
              <a:rPr lang="en-US" sz="1800" dirty="0"/>
              <a:t> heat source if necessary for primary heat source to function and you have responsibility for the primary heat source   </a:t>
            </a:r>
          </a:p>
          <a:p>
            <a:pPr lvl="1">
              <a:lnSpc>
                <a:spcPct val="90000"/>
              </a:lnSpc>
            </a:pPr>
            <a:r>
              <a:rPr lang="en-US" sz="1800" dirty="0"/>
              <a:t>OR Responsible for </a:t>
            </a:r>
            <a:r>
              <a:rPr lang="en-US" sz="1800" b="1" i="1" dirty="0"/>
              <a:t>supplemental</a:t>
            </a:r>
            <a:r>
              <a:rPr lang="en-US" sz="1800" dirty="0"/>
              <a:t> heat source.</a:t>
            </a:r>
          </a:p>
          <a:p>
            <a:pPr lvl="3">
              <a:lnSpc>
                <a:spcPct val="90000"/>
              </a:lnSpc>
            </a:pPr>
            <a:endParaRPr lang="en-US" sz="1600" dirty="0"/>
          </a:p>
          <a:p>
            <a:pPr lvl="2">
              <a:lnSpc>
                <a:spcPct val="90000"/>
              </a:lnSpc>
            </a:pPr>
            <a:endParaRPr lang="en-US" sz="1600" dirty="0"/>
          </a:p>
          <a:p>
            <a:pPr marL="801688" lvl="2" indent="-344488">
              <a:lnSpc>
                <a:spcPct val="90000"/>
              </a:lnSpc>
            </a:pPr>
            <a:endParaRPr lang="en-US" sz="1600" dirty="0"/>
          </a:p>
        </p:txBody>
      </p:sp>
    </p:spTree>
    <p:extLst>
      <p:ext uri="{BB962C8B-B14F-4D97-AF65-F5344CB8AC3E}">
        <p14:creationId xmlns:p14="http://schemas.microsoft.com/office/powerpoint/2010/main" val="96183615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dirty="0"/>
              <a:t>Eligibility: Pennsylvania Residency</a:t>
            </a:r>
          </a:p>
        </p:txBody>
      </p:sp>
      <p:sp>
        <p:nvSpPr>
          <p:cNvPr id="6" name="Content Placeholder 5"/>
          <p:cNvSpPr>
            <a:spLocks noGrp="1"/>
          </p:cNvSpPr>
          <p:nvPr>
            <p:ph idx="1"/>
          </p:nvPr>
        </p:nvSpPr>
        <p:spPr>
          <a:xfrm>
            <a:off x="4779034" y="978992"/>
            <a:ext cx="6594252" cy="5499445"/>
          </a:xfrm>
          <a:effectLst/>
        </p:spPr>
        <p:txBody>
          <a:bodyPr>
            <a:normAutofit/>
          </a:bodyPr>
          <a:lstStyle/>
          <a:p>
            <a:pPr marL="457200" lvl="1" indent="0">
              <a:lnSpc>
                <a:spcPct val="90000"/>
              </a:lnSpc>
              <a:buNone/>
            </a:pPr>
            <a:r>
              <a:rPr lang="en-US" sz="1800" b="1" dirty="0"/>
              <a:t>Residency:</a:t>
            </a:r>
            <a:r>
              <a:rPr lang="en-US" sz="1800" dirty="0"/>
              <a:t> </a:t>
            </a:r>
          </a:p>
          <a:p>
            <a:pPr lvl="2">
              <a:lnSpc>
                <a:spcPct val="90000"/>
              </a:lnSpc>
            </a:pPr>
            <a:r>
              <a:rPr lang="en-US" sz="1800" dirty="0"/>
              <a:t>“An individual whose home is in the Commonwealth and who lives there voluntarily and not temporarily for a reason such as vacation, a visit or education.” </a:t>
            </a:r>
          </a:p>
          <a:p>
            <a:pPr lvl="3">
              <a:lnSpc>
                <a:spcPct val="90000"/>
              </a:lnSpc>
            </a:pPr>
            <a:r>
              <a:rPr lang="en-US" sz="1800" dirty="0"/>
              <a:t>Does not matter how long applicant has lived in Pennsylvania.</a:t>
            </a:r>
          </a:p>
          <a:p>
            <a:pPr lvl="3">
              <a:lnSpc>
                <a:spcPct val="90000"/>
              </a:lnSpc>
            </a:pPr>
            <a:r>
              <a:rPr lang="en-US" sz="1800" dirty="0"/>
              <a:t>College students may be eligible if they live in an apartment during the school year or year-round and their bill is not paid by a third party </a:t>
            </a:r>
          </a:p>
          <a:p>
            <a:pPr lvl="3">
              <a:lnSpc>
                <a:spcPct val="90000"/>
              </a:lnSpc>
            </a:pPr>
            <a:r>
              <a:rPr lang="en-US" sz="1800" dirty="0"/>
              <a:t>Persons living in RV / Camper are eligible if the RV/Camper is permanently located in Pennsylvania and they have no other permanent residence</a:t>
            </a:r>
          </a:p>
        </p:txBody>
      </p:sp>
    </p:spTree>
    <p:extLst>
      <p:ext uri="{BB962C8B-B14F-4D97-AF65-F5344CB8AC3E}">
        <p14:creationId xmlns:p14="http://schemas.microsoft.com/office/powerpoint/2010/main" val="251762774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50631" y="1050634"/>
            <a:ext cx="6857997" cy="4756735"/>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641754" y="1918252"/>
            <a:ext cx="3365439" cy="3997635"/>
          </a:xfrm>
        </p:spPr>
        <p:txBody>
          <a:bodyPr anchor="t">
            <a:normAutofit/>
          </a:bodyPr>
          <a:lstStyle/>
          <a:p>
            <a:r>
              <a:rPr lang="en-US" sz="4400"/>
              <a:t>Eligibility </a:t>
            </a:r>
          </a:p>
        </p:txBody>
      </p:sp>
      <p:graphicFrame>
        <p:nvGraphicFramePr>
          <p:cNvPr id="8" name="Content Placeholder 5">
            <a:extLst>
              <a:ext uri="{FF2B5EF4-FFF2-40B4-BE49-F238E27FC236}">
                <a16:creationId xmlns:a16="http://schemas.microsoft.com/office/drawing/2014/main" id="{2AF94129-C073-403C-B004-BB17F98233EF}"/>
              </a:ext>
            </a:extLst>
          </p:cNvPr>
          <p:cNvGraphicFramePr>
            <a:graphicFrameLocks noGrp="1"/>
          </p:cNvGraphicFramePr>
          <p:nvPr>
            <p:ph idx="1"/>
            <p:extLst>
              <p:ext uri="{D42A27DB-BD31-4B8C-83A1-F6EECF244321}">
                <p14:modId xmlns:p14="http://schemas.microsoft.com/office/powerpoint/2010/main" val="3834386273"/>
              </p:ext>
            </p:extLst>
          </p:nvPr>
        </p:nvGraphicFramePr>
        <p:xfrm>
          <a:off x="5089585" y="836762"/>
          <a:ext cx="6685472" cy="5236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123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u="sng" dirty="0"/>
              <a:t>CRISIS</a:t>
            </a:r>
            <a:r>
              <a:rPr lang="en-US" i="1" dirty="0"/>
              <a:t> GRANTS</a:t>
            </a:r>
          </a:p>
        </p:txBody>
      </p:sp>
      <p:sp>
        <p:nvSpPr>
          <p:cNvPr id="5" name="Text Placeholder 4"/>
          <p:cNvSpPr>
            <a:spLocks noGrp="1"/>
          </p:cNvSpPr>
          <p:nvPr>
            <p:ph type="body" idx="1"/>
          </p:nvPr>
        </p:nvSpPr>
        <p:spPr>
          <a:xfrm>
            <a:off x="853189" y="4443680"/>
            <a:ext cx="6686297" cy="1085852"/>
          </a:xfrm>
        </p:spPr>
        <p:txBody>
          <a:bodyPr/>
          <a:lstStyle/>
          <a:p>
            <a:r>
              <a:rPr lang="en-US" sz="2000" b="1" dirty="0"/>
              <a:t>$25 - $1,200 TO ASSIST HOUSEHOLDS WITHOUT HEAT OR IN IMMINENT DANGER OF BEING WITHOUT HEAT</a:t>
            </a:r>
          </a:p>
          <a:p>
            <a:endParaRPr lang="en-US" b="1" dirty="0"/>
          </a:p>
        </p:txBody>
      </p:sp>
      <p:pic>
        <p:nvPicPr>
          <p:cNvPr id="2050" name="Picture 2" descr="Pre-Crisis vs. Post-Crisis Planning: Confronting Life's Unknowns -  myLifeSite">
            <a:extLst>
              <a:ext uri="{FF2B5EF4-FFF2-40B4-BE49-F238E27FC236}">
                <a16:creationId xmlns:a16="http://schemas.microsoft.com/office/drawing/2014/main" id="{9B2D29BF-DDE4-491E-9A54-58D362C5D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003" y="1168056"/>
            <a:ext cx="3985405" cy="27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2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451515" y="1734857"/>
            <a:ext cx="3765483" cy="3388287"/>
          </a:xfrm>
        </p:spPr>
        <p:txBody>
          <a:bodyPr anchor="ctr">
            <a:normAutofit/>
          </a:bodyPr>
          <a:lstStyle/>
          <a:p>
            <a:r>
              <a:rPr lang="en-US" dirty="0"/>
              <a:t>Welcome and Introductions</a:t>
            </a:r>
          </a:p>
        </p:txBody>
      </p:sp>
      <p:sp>
        <p:nvSpPr>
          <p:cNvPr id="5" name="Content Placeholder 4"/>
          <p:cNvSpPr>
            <a:spLocks noGrp="1"/>
          </p:cNvSpPr>
          <p:nvPr>
            <p:ph idx="1"/>
          </p:nvPr>
        </p:nvSpPr>
        <p:spPr>
          <a:xfrm>
            <a:off x="5689599" y="347870"/>
            <a:ext cx="5966691" cy="6142382"/>
          </a:xfrm>
          <a:effectLst/>
        </p:spPr>
        <p:txBody>
          <a:bodyPr>
            <a:normAutofit/>
          </a:bodyPr>
          <a:lstStyle/>
          <a:p>
            <a:pPr>
              <a:lnSpc>
                <a:spcPct val="90000"/>
              </a:lnSpc>
            </a:pPr>
            <a:r>
              <a:rPr lang="en-US" sz="1600" b="1" dirty="0"/>
              <a:t>Pennsylvania Utility Law Project (PULP)</a:t>
            </a:r>
          </a:p>
          <a:p>
            <a:pPr lvl="1">
              <a:lnSpc>
                <a:spcPct val="90000"/>
              </a:lnSpc>
            </a:pPr>
            <a:r>
              <a:rPr lang="en-US" dirty="0"/>
              <a:t>Represent interests of low-income, residential utility consumers statewide through direct representation, policy advocacy, and large-scale litigation.</a:t>
            </a:r>
          </a:p>
          <a:p>
            <a:pPr lvl="1">
              <a:lnSpc>
                <a:spcPct val="90000"/>
              </a:lnSpc>
            </a:pPr>
            <a:r>
              <a:rPr lang="en-US" dirty="0"/>
              <a:t>Provide training, technical assistance, and support to legal aid and nonprofit community groups across Pennsylvania.</a:t>
            </a:r>
          </a:p>
          <a:p>
            <a:pPr>
              <a:lnSpc>
                <a:spcPct val="90000"/>
              </a:lnSpc>
            </a:pPr>
            <a:r>
              <a:rPr lang="en-US" sz="1600" b="1" dirty="0"/>
              <a:t>Community Legal Services (CLS)  </a:t>
            </a:r>
          </a:p>
          <a:p>
            <a:pPr marL="0" indent="0">
              <a:lnSpc>
                <a:spcPct val="90000"/>
              </a:lnSpc>
              <a:buNone/>
            </a:pPr>
            <a:r>
              <a:rPr lang="en-US" sz="1600" b="1" dirty="0"/>
              <a:t>	Energy Unit/Health &amp; Independence Unit</a:t>
            </a:r>
          </a:p>
          <a:p>
            <a:pPr lvl="1">
              <a:lnSpc>
                <a:spcPct val="90000"/>
              </a:lnSpc>
            </a:pPr>
            <a:r>
              <a:rPr lang="en-US" dirty="0"/>
              <a:t>Direct representation of low-income Philadelphia families and organizations to ensure access to essential utility service at affordable rates, and improve affordability policy on local, state and national level.</a:t>
            </a:r>
          </a:p>
          <a:p>
            <a:pPr lvl="1">
              <a:lnSpc>
                <a:spcPct val="90000"/>
              </a:lnSpc>
            </a:pPr>
            <a:r>
              <a:rPr lang="en-US" dirty="0"/>
              <a:t>Represent Philadelphians in accessing public benefits including LIHEAP, cash assistance, Medical Assistance, SNAP, long term care, and in maintaining access to SSI benefits.</a:t>
            </a:r>
          </a:p>
        </p:txBody>
      </p:sp>
    </p:spTree>
    <p:extLst>
      <p:ext uri="{BB962C8B-B14F-4D97-AF65-F5344CB8AC3E}">
        <p14:creationId xmlns:p14="http://schemas.microsoft.com/office/powerpoint/2010/main" val="403591824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22B77-FA16-4D4E-BAA6-811C61DB3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A6EF34F-3BAD-4CD8-B05E-03BA773AE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50631" y="1050634"/>
            <a:ext cx="6857997" cy="4756735"/>
          </a:xfrm>
          <a:custGeom>
            <a:avLst/>
            <a:gdLst>
              <a:gd name="connsiteX0" fmla="*/ 6857997 w 6857997"/>
              <a:gd name="connsiteY0" fmla="*/ 0 h 4756735"/>
              <a:gd name="connsiteX1" fmla="*/ 6857997 w 6857997"/>
              <a:gd name="connsiteY1" fmla="*/ 4458285 h 4756735"/>
              <a:gd name="connsiteX2" fmla="*/ 4861980 w 6857997"/>
              <a:gd name="connsiteY2" fmla="*/ 4458285 h 4756735"/>
              <a:gd name="connsiteX3" fmla="*/ 4480980 w 6857997"/>
              <a:gd name="connsiteY3" fmla="*/ 4744036 h 4756735"/>
              <a:gd name="connsiteX4" fmla="*/ 4472514 w 6857997"/>
              <a:gd name="connsiteY4" fmla="*/ 4747210 h 4756735"/>
              <a:gd name="connsiteX5" fmla="*/ 4459814 w 6857997"/>
              <a:gd name="connsiteY5" fmla="*/ 4751973 h 4756735"/>
              <a:gd name="connsiteX6" fmla="*/ 4447114 w 6857997"/>
              <a:gd name="connsiteY6" fmla="*/ 4756735 h 4756735"/>
              <a:gd name="connsiteX7" fmla="*/ 4436530 w 6857997"/>
              <a:gd name="connsiteY7" fmla="*/ 4756735 h 4756735"/>
              <a:gd name="connsiteX8" fmla="*/ 4423830 w 6857997"/>
              <a:gd name="connsiteY8" fmla="*/ 4756735 h 4756735"/>
              <a:gd name="connsiteX9" fmla="*/ 4413247 w 6857997"/>
              <a:gd name="connsiteY9" fmla="*/ 4751973 h 4756735"/>
              <a:gd name="connsiteX10" fmla="*/ 4400547 w 6857997"/>
              <a:gd name="connsiteY10" fmla="*/ 4747210 h 4756735"/>
              <a:gd name="connsiteX11" fmla="*/ 4392080 w 6857997"/>
              <a:gd name="connsiteY11" fmla="*/ 4744036 h 4756735"/>
              <a:gd name="connsiteX12" fmla="*/ 4011080 w 6857997"/>
              <a:gd name="connsiteY12" fmla="*/ 4458285 h 4756735"/>
              <a:gd name="connsiteX13" fmla="*/ 0 w 6857997"/>
              <a:gd name="connsiteY13" fmla="*/ 4458285 h 4756735"/>
              <a:gd name="connsiteX14" fmla="*/ 1 w 6857997"/>
              <a:gd name="connsiteY14" fmla="*/ 0 h 475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7997" h="4756735">
                <a:moveTo>
                  <a:pt x="6857997" y="0"/>
                </a:moveTo>
                <a:lnTo>
                  <a:pt x="6857997" y="4458285"/>
                </a:lnTo>
                <a:lnTo>
                  <a:pt x="4861980" y="4458285"/>
                </a:lnTo>
                <a:lnTo>
                  <a:pt x="4480980" y="4744036"/>
                </a:lnTo>
                <a:lnTo>
                  <a:pt x="4472514" y="4747210"/>
                </a:lnTo>
                <a:lnTo>
                  <a:pt x="4459814" y="4751973"/>
                </a:lnTo>
                <a:lnTo>
                  <a:pt x="4447114" y="4756735"/>
                </a:lnTo>
                <a:lnTo>
                  <a:pt x="4436530" y="4756735"/>
                </a:lnTo>
                <a:lnTo>
                  <a:pt x="4423830" y="4756735"/>
                </a:lnTo>
                <a:lnTo>
                  <a:pt x="4413247" y="4751973"/>
                </a:lnTo>
                <a:lnTo>
                  <a:pt x="4400547" y="4747210"/>
                </a:lnTo>
                <a:lnTo>
                  <a:pt x="4392080" y="4744036"/>
                </a:lnTo>
                <a:lnTo>
                  <a:pt x="4011080" y="4458285"/>
                </a:lnTo>
                <a:lnTo>
                  <a:pt x="0" y="4458285"/>
                </a:lnTo>
                <a:lnTo>
                  <a:pt x="1" y="0"/>
                </a:lnTo>
                <a:close/>
              </a:path>
            </a:pathLst>
          </a:custGeom>
          <a:solidFill>
            <a:schemeClr val="accent1"/>
          </a:solidFill>
          <a:ln>
            <a:headEnd/>
            <a:tailEnd/>
          </a:ln>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641754" y="1918252"/>
            <a:ext cx="3365439" cy="3997635"/>
          </a:xfrm>
        </p:spPr>
        <p:txBody>
          <a:bodyPr anchor="t">
            <a:normAutofit/>
          </a:bodyPr>
          <a:lstStyle/>
          <a:p>
            <a:r>
              <a:rPr lang="en-US" sz="4400"/>
              <a:t>Eligibility</a:t>
            </a:r>
          </a:p>
        </p:txBody>
      </p:sp>
      <p:graphicFrame>
        <p:nvGraphicFramePr>
          <p:cNvPr id="8" name="Content Placeholder 5">
            <a:extLst>
              <a:ext uri="{FF2B5EF4-FFF2-40B4-BE49-F238E27FC236}">
                <a16:creationId xmlns:a16="http://schemas.microsoft.com/office/drawing/2014/main" id="{9CC6004E-3F16-4AC4-BA73-62230301CA14}"/>
              </a:ext>
            </a:extLst>
          </p:cNvPr>
          <p:cNvGraphicFramePr>
            <a:graphicFrameLocks noGrp="1"/>
          </p:cNvGraphicFramePr>
          <p:nvPr>
            <p:ph idx="1"/>
            <p:extLst>
              <p:ext uri="{D42A27DB-BD31-4B8C-83A1-F6EECF244321}">
                <p14:modId xmlns:p14="http://schemas.microsoft.com/office/powerpoint/2010/main" val="1163717893"/>
              </p:ext>
            </p:extLst>
          </p:nvPr>
        </p:nvGraphicFramePr>
        <p:xfrm>
          <a:off x="5072647" y="640961"/>
          <a:ext cx="6754168" cy="5501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94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051176-E91B-4B85-8CCB-87F795782527}"/>
              </a:ext>
            </a:extLst>
          </p:cNvPr>
          <p:cNvSpPr>
            <a:spLocks noGrp="1"/>
          </p:cNvSpPr>
          <p:nvPr>
            <p:ph type="title"/>
          </p:nvPr>
        </p:nvSpPr>
        <p:spPr>
          <a:xfrm>
            <a:off x="451515" y="1734857"/>
            <a:ext cx="3765483" cy="3388287"/>
          </a:xfrm>
        </p:spPr>
        <p:txBody>
          <a:bodyPr anchor="ctr">
            <a:normAutofit/>
          </a:bodyPr>
          <a:lstStyle/>
          <a:p>
            <a:r>
              <a:rPr lang="en-US" dirty="0"/>
              <a:t>Home Heating Emergency</a:t>
            </a:r>
          </a:p>
        </p:txBody>
      </p:sp>
      <p:sp>
        <p:nvSpPr>
          <p:cNvPr id="3" name="Content Placeholder 2">
            <a:extLst>
              <a:ext uri="{FF2B5EF4-FFF2-40B4-BE49-F238E27FC236}">
                <a16:creationId xmlns:a16="http://schemas.microsoft.com/office/drawing/2014/main" id="{FD67F1AC-3BAB-4378-B393-56DA00AFA64E}"/>
              </a:ext>
            </a:extLst>
          </p:cNvPr>
          <p:cNvSpPr>
            <a:spLocks noGrp="1"/>
          </p:cNvSpPr>
          <p:nvPr>
            <p:ph idx="1"/>
          </p:nvPr>
        </p:nvSpPr>
        <p:spPr>
          <a:xfrm>
            <a:off x="5201727" y="978993"/>
            <a:ext cx="6538757" cy="4900014"/>
          </a:xfrm>
          <a:effectLst/>
        </p:spPr>
        <p:txBody>
          <a:bodyPr>
            <a:normAutofit/>
          </a:bodyPr>
          <a:lstStyle/>
          <a:p>
            <a:pPr lvl="1">
              <a:lnSpc>
                <a:spcPct val="90000"/>
              </a:lnSpc>
            </a:pPr>
            <a:r>
              <a:rPr lang="en-US" sz="1900" b="1" dirty="0"/>
              <a:t>Actual or imminent home heating emergency when a household:</a:t>
            </a:r>
          </a:p>
          <a:p>
            <a:pPr lvl="2">
              <a:lnSpc>
                <a:spcPct val="90000"/>
              </a:lnSpc>
            </a:pPr>
            <a:r>
              <a:rPr lang="en-US" sz="1900" dirty="0"/>
              <a:t>is shut off,</a:t>
            </a:r>
          </a:p>
          <a:p>
            <a:pPr lvl="2">
              <a:lnSpc>
                <a:spcPct val="90000"/>
              </a:lnSpc>
            </a:pPr>
            <a:r>
              <a:rPr lang="en-US" sz="1900" dirty="0"/>
              <a:t>has received a termination notice, </a:t>
            </a:r>
          </a:p>
          <a:p>
            <a:pPr lvl="2">
              <a:lnSpc>
                <a:spcPct val="90000"/>
              </a:lnSpc>
            </a:pPr>
            <a:r>
              <a:rPr lang="en-US" sz="1900" dirty="0"/>
              <a:t>or  has15 days or less of deliverable fuel.</a:t>
            </a:r>
          </a:p>
          <a:p>
            <a:pPr lvl="1">
              <a:lnSpc>
                <a:spcPct val="90000"/>
              </a:lnSpc>
            </a:pPr>
            <a:r>
              <a:rPr lang="en-US" sz="1900" b="1" i="1" dirty="0"/>
              <a:t>The crisis (heating emergency) must be resolvable by the grant</a:t>
            </a:r>
          </a:p>
          <a:p>
            <a:pPr lvl="2">
              <a:lnSpc>
                <a:spcPct val="90000"/>
              </a:lnSpc>
            </a:pPr>
            <a:r>
              <a:rPr lang="en-US" sz="1900" dirty="0"/>
              <a:t>A utility may accept less than what is owed to “resolve the crisis” – but you must ask!</a:t>
            </a:r>
          </a:p>
          <a:p>
            <a:pPr lvl="3">
              <a:lnSpc>
                <a:spcPct val="90000"/>
              </a:lnSpc>
            </a:pPr>
            <a:r>
              <a:rPr lang="en-US" sz="1900" dirty="0"/>
              <a:t>Some utilities may have bill thresholds under which they will accept a crisis grant</a:t>
            </a:r>
          </a:p>
          <a:p>
            <a:pPr>
              <a:lnSpc>
                <a:spcPct val="90000"/>
              </a:lnSpc>
            </a:pPr>
            <a:endParaRPr lang="en-US" sz="1900" dirty="0"/>
          </a:p>
        </p:txBody>
      </p:sp>
    </p:spTree>
    <p:extLst>
      <p:ext uri="{BB962C8B-B14F-4D97-AF65-F5344CB8AC3E}">
        <p14:creationId xmlns:p14="http://schemas.microsoft.com/office/powerpoint/2010/main" val="134576877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82D244-C766-4B8A-B761-49F9EB618316}"/>
              </a:ext>
            </a:extLst>
          </p:cNvPr>
          <p:cNvSpPr>
            <a:spLocks noGrp="1"/>
          </p:cNvSpPr>
          <p:nvPr>
            <p:ph type="title"/>
          </p:nvPr>
        </p:nvSpPr>
        <p:spPr>
          <a:xfrm>
            <a:off x="451515" y="1734857"/>
            <a:ext cx="3765483" cy="3388287"/>
          </a:xfrm>
        </p:spPr>
        <p:txBody>
          <a:bodyPr anchor="ctr">
            <a:normAutofit/>
          </a:bodyPr>
          <a:lstStyle/>
          <a:p>
            <a:r>
              <a:rPr lang="en-US" dirty="0"/>
              <a:t>Use of Crisis Funds</a:t>
            </a:r>
          </a:p>
        </p:txBody>
      </p:sp>
      <p:sp>
        <p:nvSpPr>
          <p:cNvPr id="3" name="Content Placeholder 2">
            <a:extLst>
              <a:ext uri="{FF2B5EF4-FFF2-40B4-BE49-F238E27FC236}">
                <a16:creationId xmlns:a16="http://schemas.microsoft.com/office/drawing/2014/main" id="{9687FDB0-31D0-4296-9865-05CDE420E32D}"/>
              </a:ext>
            </a:extLst>
          </p:cNvPr>
          <p:cNvSpPr>
            <a:spLocks noGrp="1"/>
          </p:cNvSpPr>
          <p:nvPr>
            <p:ph idx="1"/>
          </p:nvPr>
        </p:nvSpPr>
        <p:spPr>
          <a:xfrm>
            <a:off x="5348377" y="1035171"/>
            <a:ext cx="6469811" cy="4843836"/>
          </a:xfrm>
          <a:effectLst/>
        </p:spPr>
        <p:txBody>
          <a:bodyPr>
            <a:normAutofit/>
          </a:bodyPr>
          <a:lstStyle/>
          <a:p>
            <a:pPr marL="341313" lvl="2" indent="0">
              <a:buNone/>
            </a:pPr>
            <a:r>
              <a:rPr lang="en-US" sz="2000" i="1" dirty="0"/>
              <a:t>Crisis grants may be used to pay for: </a:t>
            </a:r>
          </a:p>
          <a:p>
            <a:pPr marL="684213" lvl="2" indent="-342900">
              <a:buFont typeface="Courier New" panose="02070309020205020404" pitchFamily="49" charset="0"/>
              <a:buChar char="o"/>
            </a:pPr>
            <a:r>
              <a:rPr lang="en-US" sz="2000" i="1" dirty="0"/>
              <a:t>late fees</a:t>
            </a:r>
          </a:p>
          <a:p>
            <a:pPr marL="684213" lvl="2" indent="-342900">
              <a:buFont typeface="Courier New" panose="02070309020205020404" pitchFamily="49" charset="0"/>
              <a:buChar char="o"/>
            </a:pPr>
            <a:r>
              <a:rPr lang="en-US" sz="2000" i="1" dirty="0"/>
              <a:t>reconnection fees, and </a:t>
            </a:r>
          </a:p>
          <a:p>
            <a:pPr marL="684213" lvl="2" indent="-342900">
              <a:buFont typeface="Courier New" panose="02070309020205020404" pitchFamily="49" charset="0"/>
              <a:buChar char="o"/>
            </a:pPr>
            <a:r>
              <a:rPr lang="en-US" sz="2000" i="1" dirty="0"/>
              <a:t>reasonable delivery fees.</a:t>
            </a:r>
          </a:p>
          <a:p>
            <a:pPr marL="341313" lvl="2" indent="0">
              <a:buNone/>
            </a:pPr>
            <a:r>
              <a:rPr lang="en-US" sz="2000" i="1" dirty="0"/>
              <a:t>Crisis fees </a:t>
            </a:r>
            <a:r>
              <a:rPr lang="en-US" sz="2000" i="1" u="sng" dirty="0"/>
              <a:t>may not </a:t>
            </a:r>
            <a:r>
              <a:rPr lang="en-US" sz="2000" i="1" dirty="0"/>
              <a:t>be used for security deposits.</a:t>
            </a:r>
          </a:p>
          <a:p>
            <a:pPr marL="1027113" lvl="3"/>
            <a:r>
              <a:rPr lang="en-US" sz="1800" i="1" dirty="0"/>
              <a:t>Regulated utilities are prohibited from charging a security deposit if a household income is at or below 150% FPL. </a:t>
            </a:r>
          </a:p>
          <a:p>
            <a:pPr marL="1484313" lvl="4"/>
            <a:r>
              <a:rPr lang="en-US" sz="1600" i="1" dirty="0"/>
              <a:t>66 Pa. C.S. 1404(a.1) / 52 Pa. Code 56.32(e)</a:t>
            </a:r>
          </a:p>
        </p:txBody>
      </p:sp>
    </p:spTree>
    <p:extLst>
      <p:ext uri="{BB962C8B-B14F-4D97-AF65-F5344CB8AC3E}">
        <p14:creationId xmlns:p14="http://schemas.microsoft.com/office/powerpoint/2010/main" val="205526745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dirty="0"/>
              <a:t>CRISIS INTERFACE PROGRAM</a:t>
            </a:r>
          </a:p>
        </p:txBody>
      </p:sp>
      <p:sp>
        <p:nvSpPr>
          <p:cNvPr id="5" name="Text Placeholder 4"/>
          <p:cNvSpPr>
            <a:spLocks noGrp="1"/>
          </p:cNvSpPr>
          <p:nvPr>
            <p:ph type="body" idx="1"/>
          </p:nvPr>
        </p:nvSpPr>
        <p:spPr>
          <a:xfrm>
            <a:off x="853190" y="4443680"/>
            <a:ext cx="6304694" cy="921950"/>
          </a:xfrm>
        </p:spPr>
        <p:txBody>
          <a:bodyPr/>
          <a:lstStyle/>
          <a:p>
            <a:r>
              <a:rPr lang="en-US" b="1" dirty="0"/>
              <a:t>ASSISTANCE TO HELP HOUSEHOLDS REPAIR OR REPLACE AN INOPERABLE OR INADEQUATE HEATING SYSTEM</a:t>
            </a:r>
          </a:p>
          <a:p>
            <a:endParaRPr lang="en-US" b="1" dirty="0"/>
          </a:p>
        </p:txBody>
      </p:sp>
      <p:pic>
        <p:nvPicPr>
          <p:cNvPr id="6" name="Picture 5">
            <a:extLst>
              <a:ext uri="{FF2B5EF4-FFF2-40B4-BE49-F238E27FC236}">
                <a16:creationId xmlns:a16="http://schemas.microsoft.com/office/drawing/2014/main" id="{F855A5CE-8E51-4958-BB80-EBE02E909643}"/>
              </a:ext>
            </a:extLst>
          </p:cNvPr>
          <p:cNvPicPr>
            <a:picLocks noChangeAspect="1"/>
          </p:cNvPicPr>
          <p:nvPr/>
        </p:nvPicPr>
        <p:blipFill>
          <a:blip r:embed="rId3"/>
          <a:stretch>
            <a:fillRect/>
          </a:stretch>
        </p:blipFill>
        <p:spPr>
          <a:xfrm>
            <a:off x="8261750" y="1168056"/>
            <a:ext cx="2902648" cy="2902648"/>
          </a:xfrm>
          <a:prstGeom prst="rect">
            <a:avLst/>
          </a:prstGeom>
        </p:spPr>
      </p:pic>
    </p:spTree>
    <p:extLst>
      <p:ext uri="{BB962C8B-B14F-4D97-AF65-F5344CB8AC3E}">
        <p14:creationId xmlns:p14="http://schemas.microsoft.com/office/powerpoint/2010/main" val="2017174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dirty="0"/>
              <a:t>Available Benefits</a:t>
            </a:r>
          </a:p>
        </p:txBody>
      </p:sp>
      <p:sp>
        <p:nvSpPr>
          <p:cNvPr id="6" name="Content Placeholder 5"/>
          <p:cNvSpPr>
            <a:spLocks noGrp="1"/>
          </p:cNvSpPr>
          <p:nvPr>
            <p:ph idx="1"/>
          </p:nvPr>
        </p:nvSpPr>
        <p:spPr>
          <a:xfrm>
            <a:off x="5556552" y="978993"/>
            <a:ext cx="5816734" cy="4900014"/>
          </a:xfrm>
          <a:effectLst/>
        </p:spPr>
        <p:txBody>
          <a:bodyPr>
            <a:normAutofit/>
          </a:bodyPr>
          <a:lstStyle/>
          <a:p>
            <a:pPr lvl="1"/>
            <a:r>
              <a:rPr lang="en-US" sz="2000" dirty="0"/>
              <a:t>Repair heating system</a:t>
            </a:r>
          </a:p>
          <a:p>
            <a:pPr lvl="1"/>
            <a:r>
              <a:rPr lang="en-US" sz="2000" dirty="0"/>
              <a:t>Loan auxiliary heater</a:t>
            </a:r>
          </a:p>
          <a:p>
            <a:pPr lvl="1"/>
            <a:r>
              <a:rPr lang="en-US" sz="2000" dirty="0"/>
              <a:t>Repair gas or other fuel lines</a:t>
            </a:r>
          </a:p>
          <a:p>
            <a:pPr lvl="1"/>
            <a:r>
              <a:rPr lang="en-US" sz="2000" dirty="0"/>
              <a:t>Replace unrepairable heating systems</a:t>
            </a:r>
          </a:p>
          <a:p>
            <a:pPr lvl="1"/>
            <a:r>
              <a:rPr lang="en-US" sz="2000" dirty="0"/>
              <a:t>Repair hot water heating system</a:t>
            </a:r>
          </a:p>
          <a:p>
            <a:pPr lvl="1"/>
            <a:r>
              <a:rPr lang="en-US" sz="2000" dirty="0"/>
              <a:t>Heating system pipe thawing service</a:t>
            </a:r>
          </a:p>
          <a:p>
            <a:pPr lvl="1"/>
            <a:r>
              <a:rPr lang="en-US" sz="2000" dirty="0"/>
              <a:t>Repair broken windows</a:t>
            </a:r>
          </a:p>
          <a:p>
            <a:pPr lvl="1"/>
            <a:r>
              <a:rPr lang="en-US" sz="2000" dirty="0"/>
              <a:t>Provide blankets</a:t>
            </a:r>
          </a:p>
        </p:txBody>
      </p:sp>
    </p:spTree>
    <p:extLst>
      <p:ext uri="{BB962C8B-B14F-4D97-AF65-F5344CB8AC3E}">
        <p14:creationId xmlns:p14="http://schemas.microsoft.com/office/powerpoint/2010/main" val="80144126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anchor="ctr">
            <a:normAutofit/>
          </a:bodyPr>
          <a:lstStyle/>
          <a:p>
            <a:r>
              <a:rPr lang="en-US" dirty="0"/>
              <a:t>Eligibility</a:t>
            </a:r>
          </a:p>
        </p:txBody>
      </p:sp>
      <p:sp>
        <p:nvSpPr>
          <p:cNvPr id="6" name="Content Placeholder 5"/>
          <p:cNvSpPr>
            <a:spLocks noGrp="1"/>
          </p:cNvSpPr>
          <p:nvPr>
            <p:ph idx="1"/>
          </p:nvPr>
        </p:nvSpPr>
        <p:spPr>
          <a:xfrm>
            <a:off x="5193102" y="978993"/>
            <a:ext cx="6180184" cy="4900014"/>
          </a:xfrm>
          <a:effectLst/>
        </p:spPr>
        <p:txBody>
          <a:bodyPr>
            <a:normAutofit/>
          </a:bodyPr>
          <a:lstStyle/>
          <a:p>
            <a:pPr lvl="1"/>
            <a:r>
              <a:rPr lang="en-US" sz="2000" dirty="0"/>
              <a:t>Household Income</a:t>
            </a:r>
          </a:p>
          <a:p>
            <a:pPr lvl="1"/>
            <a:r>
              <a:rPr lang="en-US" sz="2000" dirty="0"/>
              <a:t>Home Heating Responsibility</a:t>
            </a:r>
          </a:p>
          <a:p>
            <a:pPr lvl="1"/>
            <a:r>
              <a:rPr lang="en-US" sz="2000" dirty="0"/>
              <a:t>Pennsylvania Residency</a:t>
            </a:r>
          </a:p>
          <a:p>
            <a:pPr lvl="1"/>
            <a:r>
              <a:rPr lang="en-US" sz="2000" dirty="0"/>
              <a:t>Heating system needs to be repaired/replaced</a:t>
            </a:r>
          </a:p>
          <a:p>
            <a:pPr lvl="2"/>
            <a:r>
              <a:rPr lang="en-US" sz="2000" i="1" dirty="0"/>
              <a:t>Must have been operable when applicant moved in </a:t>
            </a:r>
          </a:p>
          <a:p>
            <a:pPr lvl="2"/>
            <a:r>
              <a:rPr lang="en-US" sz="2000" i="1" dirty="0"/>
              <a:t>Must have been operable within the last 2 heating seasons</a:t>
            </a:r>
          </a:p>
          <a:p>
            <a:pPr lvl="1"/>
            <a:r>
              <a:rPr lang="en-US" sz="2000" dirty="0"/>
              <a:t>Landlord permission and agreement to not evict/increase rent for reasonable time (18 months or more).</a:t>
            </a:r>
          </a:p>
        </p:txBody>
      </p:sp>
    </p:spTree>
    <p:extLst>
      <p:ext uri="{BB962C8B-B14F-4D97-AF65-F5344CB8AC3E}">
        <p14:creationId xmlns:p14="http://schemas.microsoft.com/office/powerpoint/2010/main" val="413419499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ECC9-38A6-4AE0-8181-7F48DF3CFF00}"/>
              </a:ext>
            </a:extLst>
          </p:cNvPr>
          <p:cNvSpPr>
            <a:spLocks noGrp="1"/>
          </p:cNvSpPr>
          <p:nvPr>
            <p:ph type="title"/>
          </p:nvPr>
        </p:nvSpPr>
        <p:spPr/>
        <p:txBody>
          <a:bodyPr/>
          <a:lstStyle/>
          <a:p>
            <a:r>
              <a:rPr lang="en-US" dirty="0"/>
              <a:t>PILOT PROGRAM: CLEAN AND TUNE</a:t>
            </a:r>
          </a:p>
        </p:txBody>
      </p:sp>
      <p:sp>
        <p:nvSpPr>
          <p:cNvPr id="3" name="Content Placeholder 2">
            <a:extLst>
              <a:ext uri="{FF2B5EF4-FFF2-40B4-BE49-F238E27FC236}">
                <a16:creationId xmlns:a16="http://schemas.microsoft.com/office/drawing/2014/main" id="{D22513BF-BAF6-4A65-BE60-460B258147A3}"/>
              </a:ext>
            </a:extLst>
          </p:cNvPr>
          <p:cNvSpPr>
            <a:spLocks noGrp="1"/>
          </p:cNvSpPr>
          <p:nvPr>
            <p:ph idx="1"/>
          </p:nvPr>
        </p:nvSpPr>
        <p:spPr>
          <a:xfrm>
            <a:off x="585216" y="2167128"/>
            <a:ext cx="10788070" cy="4507993"/>
          </a:xfrm>
        </p:spPr>
        <p:txBody>
          <a:bodyPr>
            <a:normAutofit fontScale="92500" lnSpcReduction="10000"/>
          </a:bodyPr>
          <a:lstStyle/>
          <a:p>
            <a:r>
              <a:rPr lang="en-US" dirty="0"/>
              <a:t>The PA Department of Community &amp; Economic Development has launched a new pilot to provide maintenance service to households that received interface services during the 2020-2021 LIHEAP season and the upcoming LIHEAP season.</a:t>
            </a:r>
          </a:p>
          <a:p>
            <a:endParaRPr lang="en-US" dirty="0"/>
          </a:p>
          <a:p>
            <a:r>
              <a:rPr lang="en-US" dirty="0"/>
              <a:t>Possible services include:</a:t>
            </a:r>
          </a:p>
          <a:p>
            <a:pPr lvl="1"/>
            <a:r>
              <a:rPr lang="en-US" dirty="0"/>
              <a:t>Clean burners, combustion chamber, and heat exchanger surface when accessible </a:t>
            </a:r>
          </a:p>
          <a:p>
            <a:pPr lvl="1"/>
            <a:r>
              <a:rPr lang="en-US" dirty="0"/>
              <a:t>Clean and inspect burner orifices and ignition system</a:t>
            </a:r>
          </a:p>
          <a:p>
            <a:pPr lvl="1"/>
            <a:r>
              <a:rPr lang="en-US" dirty="0"/>
              <a:t>Check for proper venting and for adequate combustion air (per code)</a:t>
            </a:r>
          </a:p>
          <a:p>
            <a:pPr lvl="1"/>
            <a:r>
              <a:rPr lang="en-US" dirty="0"/>
              <a:t>Check and test safety controls </a:t>
            </a:r>
          </a:p>
          <a:p>
            <a:pPr lvl="1"/>
            <a:r>
              <a:rPr lang="en-US" dirty="0"/>
              <a:t>Inspect filter, replace standard 1” and 2” filters and/or clean washable filters can provide extra filters as an optional service</a:t>
            </a:r>
          </a:p>
          <a:p>
            <a:pPr lvl="1"/>
            <a:r>
              <a:rPr lang="en-US" dirty="0"/>
              <a:t>Run equipment through complete sequence of operation and make adjustments, as necessary ➢ Clean and inspect chimneys</a:t>
            </a:r>
          </a:p>
          <a:p>
            <a:pPr lvl="1"/>
            <a:r>
              <a:rPr lang="en-US" dirty="0"/>
              <a:t>Replacement of thermostats with programmable option</a:t>
            </a:r>
          </a:p>
        </p:txBody>
      </p:sp>
    </p:spTree>
    <p:extLst>
      <p:ext uri="{BB962C8B-B14F-4D97-AF65-F5344CB8AC3E}">
        <p14:creationId xmlns:p14="http://schemas.microsoft.com/office/powerpoint/2010/main" val="1923744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dirty="0"/>
              <a:t>SPECIAL LIHEAP ISSUES</a:t>
            </a:r>
          </a:p>
        </p:txBody>
      </p:sp>
      <p:sp>
        <p:nvSpPr>
          <p:cNvPr id="5" name="Text Placeholder 4"/>
          <p:cNvSpPr>
            <a:spLocks noGrp="1"/>
          </p:cNvSpPr>
          <p:nvPr>
            <p:ph type="body" idx="1"/>
          </p:nvPr>
        </p:nvSpPr>
        <p:spPr>
          <a:xfrm>
            <a:off x="853190" y="4257369"/>
            <a:ext cx="5891636" cy="2152576"/>
          </a:xfrm>
        </p:spPr>
        <p:txBody>
          <a:bodyPr/>
          <a:lstStyle/>
          <a:p>
            <a:r>
              <a:rPr lang="en-US" b="1" dirty="0"/>
              <a:t>Winter Moratorium – Regulated Utilities</a:t>
            </a:r>
          </a:p>
          <a:p>
            <a:r>
              <a:rPr lang="en-US" b="1" dirty="0"/>
              <a:t>Tenant Issues &amp; Direct Payments</a:t>
            </a:r>
          </a:p>
          <a:p>
            <a:r>
              <a:rPr lang="en-US" b="1" dirty="0"/>
              <a:t>Moving Customers with Old Balance</a:t>
            </a:r>
          </a:p>
          <a:p>
            <a:r>
              <a:rPr lang="en-US" b="1" dirty="0"/>
              <a:t>Ineligible Adults &amp; Immigrant Eligibility </a:t>
            </a:r>
          </a:p>
          <a:p>
            <a:r>
              <a:rPr lang="en-US" b="1" dirty="0"/>
              <a:t>Heat and Eat Program</a:t>
            </a:r>
          </a:p>
          <a:p>
            <a:endParaRPr lang="en-US" b="1" dirty="0"/>
          </a:p>
        </p:txBody>
      </p:sp>
      <p:pic>
        <p:nvPicPr>
          <p:cNvPr id="3076" name="Picture 4" descr="8 House PSD Files Free Images - House Icon Graphic, Material Design Home  Icon and Dress for Photoshop PSD Free Download / Newdesignfile.com">
            <a:extLst>
              <a:ext uri="{FF2B5EF4-FFF2-40B4-BE49-F238E27FC236}">
                <a16:creationId xmlns:a16="http://schemas.microsoft.com/office/drawing/2014/main" id="{2297D8FE-307D-4D7A-87BE-BEB51F116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091" y="1168056"/>
            <a:ext cx="4425351" cy="287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317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556591" y="1741714"/>
            <a:ext cx="3518452" cy="4117749"/>
          </a:xfrm>
        </p:spPr>
        <p:txBody>
          <a:bodyPr anchor="t">
            <a:normAutofit/>
          </a:bodyPr>
          <a:lstStyle/>
          <a:p>
            <a:r>
              <a:rPr lang="en-US" dirty="0"/>
              <a:t>Winter Moratorium</a:t>
            </a:r>
          </a:p>
        </p:txBody>
      </p:sp>
      <p:graphicFrame>
        <p:nvGraphicFramePr>
          <p:cNvPr id="8" name="Content Placeholder 5">
            <a:extLst>
              <a:ext uri="{FF2B5EF4-FFF2-40B4-BE49-F238E27FC236}">
                <a16:creationId xmlns:a16="http://schemas.microsoft.com/office/drawing/2014/main" id="{DE498BE0-F863-47C8-A044-0FB4B968B63F}"/>
              </a:ext>
            </a:extLst>
          </p:cNvPr>
          <p:cNvGraphicFramePr>
            <a:graphicFrameLocks noGrp="1"/>
          </p:cNvGraphicFramePr>
          <p:nvPr>
            <p:ph idx="1"/>
            <p:extLst>
              <p:ext uri="{D42A27DB-BD31-4B8C-83A1-F6EECF244321}">
                <p14:modId xmlns:p14="http://schemas.microsoft.com/office/powerpoint/2010/main" val="1718481794"/>
              </p:ext>
            </p:extLst>
          </p:nvPr>
        </p:nvGraphicFramePr>
        <p:xfrm>
          <a:off x="5098211" y="707366"/>
          <a:ext cx="6883879" cy="5581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9448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Tenant Eligibility</a:t>
            </a:r>
          </a:p>
        </p:txBody>
      </p:sp>
      <p:sp>
        <p:nvSpPr>
          <p:cNvPr id="6" name="Content Placeholder 5"/>
          <p:cNvSpPr>
            <a:spLocks noGrp="1"/>
          </p:cNvSpPr>
          <p:nvPr>
            <p:ph idx="1"/>
          </p:nvPr>
        </p:nvSpPr>
        <p:spPr>
          <a:xfrm>
            <a:off x="137738" y="1890311"/>
            <a:ext cx="11916521" cy="4397969"/>
          </a:xfrm>
        </p:spPr>
        <p:txBody>
          <a:bodyPr>
            <a:normAutofit/>
          </a:bodyPr>
          <a:lstStyle/>
          <a:p>
            <a:pPr lvl="1"/>
            <a:r>
              <a:rPr lang="en-US" sz="2800" dirty="0"/>
              <a:t>Heat as </a:t>
            </a:r>
            <a:r>
              <a:rPr lang="en-US" sz="2800" u="sng" dirty="0"/>
              <a:t>Undesignated</a:t>
            </a:r>
            <a:r>
              <a:rPr lang="en-US" sz="2800" dirty="0"/>
              <a:t> Portion of Rent</a:t>
            </a:r>
          </a:p>
          <a:p>
            <a:pPr lvl="2"/>
            <a:r>
              <a:rPr lang="en-US" sz="2800" dirty="0"/>
              <a:t>Eligible for Cash Grant but can only be awarded 50%</a:t>
            </a:r>
          </a:p>
          <a:p>
            <a:pPr lvl="3"/>
            <a:r>
              <a:rPr lang="en-US" sz="2000" i="1" dirty="0"/>
              <a:t>Exception: Tenants whose heat is included as an undesignated portion of rent are </a:t>
            </a:r>
            <a:r>
              <a:rPr lang="en-US" sz="2000" i="1" u="sng" dirty="0"/>
              <a:t>not</a:t>
            </a:r>
            <a:r>
              <a:rPr lang="en-US" sz="2000" i="1" dirty="0"/>
              <a:t> eligible for LIHEAP if rent is based on percentage of income.</a:t>
            </a:r>
          </a:p>
          <a:p>
            <a:pPr lvl="1"/>
            <a:r>
              <a:rPr lang="en-US" sz="2800" i="1" dirty="0"/>
              <a:t>Heat as </a:t>
            </a:r>
            <a:r>
              <a:rPr lang="en-US" sz="2800" i="1" u="sng" dirty="0"/>
              <a:t>Designated</a:t>
            </a:r>
            <a:r>
              <a:rPr lang="en-US" sz="2800" i="1" dirty="0"/>
              <a:t> Portion of Rent</a:t>
            </a:r>
          </a:p>
          <a:p>
            <a:pPr lvl="2"/>
            <a:r>
              <a:rPr lang="en-US" sz="2800" i="1" dirty="0"/>
              <a:t>Eligible for full cash grant.</a:t>
            </a:r>
          </a:p>
          <a:p>
            <a:pPr lvl="1"/>
            <a:r>
              <a:rPr lang="en-US" sz="3000" b="1" i="1" dirty="0">
                <a:solidFill>
                  <a:srgbClr val="FFC000"/>
                </a:solidFill>
              </a:rPr>
              <a:t>Grant will be paid directly to tenant, not landlord.</a:t>
            </a:r>
          </a:p>
        </p:txBody>
      </p:sp>
    </p:spTree>
    <p:extLst>
      <p:ext uri="{BB962C8B-B14F-4D97-AF65-F5344CB8AC3E}">
        <p14:creationId xmlns:p14="http://schemas.microsoft.com/office/powerpoint/2010/main" val="261299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5" y="1734857"/>
            <a:ext cx="3765483" cy="3388287"/>
          </a:xfrm>
        </p:spPr>
        <p:txBody>
          <a:bodyPr anchor="ctr">
            <a:normAutofit/>
          </a:bodyPr>
          <a:lstStyle/>
          <a:p>
            <a:r>
              <a:rPr lang="en-US" dirty="0"/>
              <a:t>Agenda</a:t>
            </a:r>
          </a:p>
        </p:txBody>
      </p:sp>
      <p:sp>
        <p:nvSpPr>
          <p:cNvPr id="3" name="Content Placeholder 2"/>
          <p:cNvSpPr>
            <a:spLocks noGrp="1"/>
          </p:cNvSpPr>
          <p:nvPr>
            <p:ph idx="1"/>
          </p:nvPr>
        </p:nvSpPr>
        <p:spPr>
          <a:xfrm>
            <a:off x="6008068" y="978992"/>
            <a:ext cx="5365218" cy="5534823"/>
          </a:xfrm>
          <a:effectLst/>
        </p:spPr>
        <p:txBody>
          <a:bodyPr>
            <a:normAutofit/>
          </a:bodyPr>
          <a:lstStyle/>
          <a:p>
            <a:pPr marL="0" indent="0">
              <a:buNone/>
            </a:pPr>
            <a:r>
              <a:rPr lang="en-US" sz="2000" b="1" dirty="0"/>
              <a:t>2021/2022 Program Overview</a:t>
            </a:r>
          </a:p>
          <a:p>
            <a:pPr marL="457200" lvl="1" indent="0">
              <a:buNone/>
            </a:pPr>
            <a:r>
              <a:rPr lang="en-US" sz="2000" dirty="0"/>
              <a:t>Introduction to LIHEAP</a:t>
            </a:r>
          </a:p>
          <a:p>
            <a:pPr marL="914400" lvl="2" indent="0">
              <a:buNone/>
            </a:pPr>
            <a:r>
              <a:rPr lang="en-US" sz="2000" i="1" dirty="0"/>
              <a:t>Why is this year different?</a:t>
            </a:r>
          </a:p>
          <a:p>
            <a:pPr marL="457200" lvl="1" indent="0">
              <a:buNone/>
            </a:pPr>
            <a:r>
              <a:rPr lang="en-US" sz="2000" dirty="0"/>
              <a:t>Cash Grants</a:t>
            </a:r>
          </a:p>
          <a:p>
            <a:pPr marL="457200" lvl="1" indent="0">
              <a:buNone/>
            </a:pPr>
            <a:r>
              <a:rPr lang="en-US" sz="2000" dirty="0"/>
              <a:t>Crisis Grants</a:t>
            </a:r>
          </a:p>
          <a:p>
            <a:pPr marL="457200" lvl="1" indent="0">
              <a:buNone/>
            </a:pPr>
            <a:r>
              <a:rPr lang="en-US" sz="2000" dirty="0"/>
              <a:t>Crisis Interface Program</a:t>
            </a:r>
          </a:p>
          <a:p>
            <a:pPr marL="0" lvl="1" indent="0">
              <a:buNone/>
            </a:pPr>
            <a:r>
              <a:rPr lang="en-US" sz="2000" b="1" dirty="0"/>
              <a:t>Special Issues</a:t>
            </a:r>
          </a:p>
          <a:p>
            <a:pPr marL="457200" lvl="2" indent="0">
              <a:buNone/>
            </a:pPr>
            <a:r>
              <a:rPr lang="en-US" sz="2000" dirty="0"/>
              <a:t>Overlooked LIHEAP Issues</a:t>
            </a:r>
          </a:p>
          <a:p>
            <a:pPr marL="457200" lvl="2" indent="0">
              <a:buNone/>
            </a:pPr>
            <a:r>
              <a:rPr lang="en-US" sz="2000" dirty="0"/>
              <a:t>Heat and Eat</a:t>
            </a:r>
          </a:p>
          <a:p>
            <a:pPr marL="0" lvl="1" indent="0">
              <a:buNone/>
            </a:pPr>
            <a:r>
              <a:rPr lang="en-US" sz="2000" b="1" dirty="0"/>
              <a:t>Appeals Process</a:t>
            </a:r>
          </a:p>
          <a:p>
            <a:pPr marL="0" lvl="1" indent="0">
              <a:buNone/>
            </a:pPr>
            <a:r>
              <a:rPr lang="en-US" sz="2000" b="1" dirty="0"/>
              <a:t>Resources and Upcoming Training</a:t>
            </a:r>
          </a:p>
          <a:p>
            <a:pPr marL="0" lvl="1" indent="0">
              <a:buNone/>
            </a:pPr>
            <a:r>
              <a:rPr lang="en-US" sz="2000" b="1" dirty="0"/>
              <a:t>Question &amp; Answer</a:t>
            </a:r>
          </a:p>
          <a:p>
            <a:endParaRPr lang="en-US" sz="2000" dirty="0"/>
          </a:p>
        </p:txBody>
      </p:sp>
    </p:spTree>
    <p:extLst>
      <p:ext uri="{BB962C8B-B14F-4D97-AF65-F5344CB8AC3E}">
        <p14:creationId xmlns:p14="http://schemas.microsoft.com/office/powerpoint/2010/main" val="425661441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Benefits Paid Directly to Applicant</a:t>
            </a:r>
          </a:p>
        </p:txBody>
      </p:sp>
      <p:sp>
        <p:nvSpPr>
          <p:cNvPr id="6" name="Content Placeholder 5"/>
          <p:cNvSpPr>
            <a:spLocks noGrp="1"/>
          </p:cNvSpPr>
          <p:nvPr>
            <p:ph idx="1"/>
          </p:nvPr>
        </p:nvSpPr>
        <p:spPr>
          <a:xfrm>
            <a:off x="414068" y="2153710"/>
            <a:ext cx="11777932" cy="4628927"/>
          </a:xfrm>
        </p:spPr>
        <p:txBody>
          <a:bodyPr>
            <a:normAutofit/>
          </a:bodyPr>
          <a:lstStyle/>
          <a:p>
            <a:r>
              <a:rPr lang="en-US" sz="2800" dirty="0"/>
              <a:t>DHS will pay benefits </a:t>
            </a:r>
            <a:r>
              <a:rPr lang="en-US" sz="2800" u="sng" dirty="0"/>
              <a:t>directly to applicant </a:t>
            </a:r>
            <a:r>
              <a:rPr lang="en-US" sz="2800" b="1" u="sng" dirty="0"/>
              <a:t>if</a:t>
            </a:r>
            <a:r>
              <a:rPr lang="en-US" sz="2800" dirty="0"/>
              <a:t>:</a:t>
            </a:r>
          </a:p>
          <a:p>
            <a:pPr lvl="1"/>
            <a:r>
              <a:rPr lang="en-US" sz="2400" dirty="0"/>
              <a:t>The household pays for heat as an undesignated part of rent</a:t>
            </a:r>
          </a:p>
          <a:p>
            <a:pPr lvl="1"/>
            <a:r>
              <a:rPr lang="en-US" sz="2400" dirty="0"/>
              <a:t>The fuel vendor does not participate in the program (refusal or removal)</a:t>
            </a:r>
          </a:p>
          <a:p>
            <a:pPr lvl="1"/>
            <a:r>
              <a:rPr lang="en-US" sz="2400" dirty="0"/>
              <a:t>The heating bill is in the name of a non-household member</a:t>
            </a:r>
          </a:p>
          <a:p>
            <a:pPr lvl="1"/>
            <a:r>
              <a:rPr lang="en-US" sz="2400" dirty="0"/>
              <a:t>The bill is paid to a third party, such as in a master-metering situation</a:t>
            </a:r>
          </a:p>
          <a:p>
            <a:pPr lvl="1"/>
            <a:r>
              <a:rPr lang="en-US" sz="2400" dirty="0"/>
              <a:t>The applicant is a roomer </a:t>
            </a:r>
          </a:p>
        </p:txBody>
      </p:sp>
    </p:spTree>
    <p:extLst>
      <p:ext uri="{BB962C8B-B14F-4D97-AF65-F5344CB8AC3E}">
        <p14:creationId xmlns:p14="http://schemas.microsoft.com/office/powerpoint/2010/main" val="382776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New Residence – Old Balance</a:t>
            </a:r>
          </a:p>
        </p:txBody>
      </p:sp>
      <p:sp>
        <p:nvSpPr>
          <p:cNvPr id="6" name="Content Placeholder 5"/>
          <p:cNvSpPr>
            <a:spLocks noGrp="1"/>
          </p:cNvSpPr>
          <p:nvPr>
            <p:ph idx="1"/>
          </p:nvPr>
        </p:nvSpPr>
        <p:spPr>
          <a:xfrm>
            <a:off x="147659" y="2144415"/>
            <a:ext cx="11460480" cy="4397969"/>
          </a:xfrm>
        </p:spPr>
        <p:txBody>
          <a:bodyPr>
            <a:normAutofit/>
          </a:bodyPr>
          <a:lstStyle/>
          <a:p>
            <a:r>
              <a:rPr lang="en-US" sz="3400" dirty="0"/>
              <a:t>New Residence – Old Balance</a:t>
            </a:r>
          </a:p>
          <a:p>
            <a:pPr lvl="1"/>
            <a:r>
              <a:rPr lang="en-US" sz="2400" dirty="0"/>
              <a:t>If LIHEAP Cash Grant is used to connect service at a new residence, but a household has a prior past due balance, </a:t>
            </a:r>
            <a:r>
              <a:rPr lang="en-US" sz="2400" dirty="0">
                <a:solidFill>
                  <a:srgbClr val="FFC000"/>
                </a:solidFill>
              </a:rPr>
              <a:t>the LIHEAP Cash Grant may only be used for </a:t>
            </a:r>
            <a:r>
              <a:rPr lang="en-US" sz="2400" b="1" dirty="0">
                <a:solidFill>
                  <a:srgbClr val="FFC000"/>
                </a:solidFill>
              </a:rPr>
              <a:t>UP TO 50% </a:t>
            </a:r>
            <a:r>
              <a:rPr lang="en-US" sz="2400" dirty="0">
                <a:solidFill>
                  <a:srgbClr val="FFC000"/>
                </a:solidFill>
              </a:rPr>
              <a:t>of the prior balance</a:t>
            </a:r>
          </a:p>
        </p:txBody>
      </p:sp>
    </p:spTree>
    <p:extLst>
      <p:ext uri="{BB962C8B-B14F-4D97-AF65-F5344CB8AC3E}">
        <p14:creationId xmlns:p14="http://schemas.microsoft.com/office/powerpoint/2010/main" val="7786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0001" y="481693"/>
            <a:ext cx="10571998" cy="970450"/>
          </a:xfrm>
        </p:spPr>
        <p:txBody>
          <a:bodyPr/>
          <a:lstStyle/>
          <a:p>
            <a:r>
              <a:rPr lang="en-US" dirty="0"/>
              <a:t>Ineligible Adults with Eligible Children</a:t>
            </a:r>
          </a:p>
        </p:txBody>
      </p:sp>
      <p:sp>
        <p:nvSpPr>
          <p:cNvPr id="6" name="Content Placeholder 5"/>
          <p:cNvSpPr>
            <a:spLocks noGrp="1"/>
          </p:cNvSpPr>
          <p:nvPr>
            <p:ph idx="1"/>
          </p:nvPr>
        </p:nvSpPr>
        <p:spPr>
          <a:xfrm>
            <a:off x="0" y="2080009"/>
            <a:ext cx="12192000" cy="4401178"/>
          </a:xfrm>
        </p:spPr>
        <p:txBody>
          <a:bodyPr>
            <a:normAutofit/>
          </a:bodyPr>
          <a:lstStyle/>
          <a:p>
            <a:pPr marL="914400" lvl="1" indent="-457200"/>
            <a:r>
              <a:rPr lang="en-US" sz="3000" dirty="0"/>
              <a:t>Ineligible adults with eligible children or other household members can apply for LIHEAP</a:t>
            </a:r>
          </a:p>
          <a:p>
            <a:pPr lvl="2"/>
            <a:r>
              <a:rPr lang="en-US" sz="2400" dirty="0"/>
              <a:t>Adult’s income counts for the purpose of eligibility, but the ineligible individuals </a:t>
            </a:r>
            <a:r>
              <a:rPr lang="en-US" sz="2400" dirty="0">
                <a:solidFill>
                  <a:srgbClr val="FFC000"/>
                </a:solidFill>
              </a:rPr>
              <a:t>do not </a:t>
            </a:r>
            <a:r>
              <a:rPr lang="en-US" sz="2400" dirty="0"/>
              <a:t>count when determining household size.</a:t>
            </a:r>
          </a:p>
        </p:txBody>
      </p:sp>
    </p:spTree>
    <p:extLst>
      <p:ext uri="{BB962C8B-B14F-4D97-AF65-F5344CB8AC3E}">
        <p14:creationId xmlns:p14="http://schemas.microsoft.com/office/powerpoint/2010/main" val="1605987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Eligible Immigration Statuses</a:t>
            </a:r>
          </a:p>
        </p:txBody>
      </p:sp>
      <p:sp>
        <p:nvSpPr>
          <p:cNvPr id="6" name="Content Placeholder 5"/>
          <p:cNvSpPr>
            <a:spLocks noGrp="1"/>
          </p:cNvSpPr>
          <p:nvPr>
            <p:ph idx="1"/>
          </p:nvPr>
        </p:nvSpPr>
        <p:spPr>
          <a:xfrm>
            <a:off x="0" y="2074606"/>
            <a:ext cx="11926528" cy="4783394"/>
          </a:xfrm>
        </p:spPr>
        <p:txBody>
          <a:bodyPr>
            <a:normAutofit fontScale="47500" lnSpcReduction="20000"/>
          </a:bodyPr>
          <a:lstStyle/>
          <a:p>
            <a:pPr lvl="1"/>
            <a:r>
              <a:rPr lang="en-US" sz="4200" dirty="0"/>
              <a:t>Certain lawfully admitted non-citizens are eligible to receive LIHEAP</a:t>
            </a:r>
          </a:p>
          <a:p>
            <a:pPr lvl="2"/>
            <a:r>
              <a:rPr lang="en-US" sz="3000" dirty="0"/>
              <a:t>No 5-year bar</a:t>
            </a:r>
          </a:p>
          <a:p>
            <a:pPr lvl="2"/>
            <a:r>
              <a:rPr lang="en-US" sz="3000" dirty="0"/>
              <a:t>Must meet other LIHEAP eligibility requirements</a:t>
            </a:r>
          </a:p>
          <a:p>
            <a:pPr lvl="2"/>
            <a:r>
              <a:rPr lang="en-US" sz="3000" b="1" dirty="0">
                <a:solidFill>
                  <a:srgbClr val="FFC000"/>
                </a:solidFill>
              </a:rPr>
              <a:t>PUBLIC CHARGE RULE DOES NOT APPLY TO LIHEAP.</a:t>
            </a:r>
          </a:p>
          <a:p>
            <a:pPr lvl="1"/>
            <a:r>
              <a:rPr lang="en-US" sz="4200" dirty="0"/>
              <a:t>Eligible Non-Citizens Include</a:t>
            </a:r>
          </a:p>
          <a:p>
            <a:pPr lvl="2"/>
            <a:r>
              <a:rPr lang="en-US" sz="3000" dirty="0"/>
              <a:t>Lawful permanent residents</a:t>
            </a:r>
          </a:p>
          <a:p>
            <a:pPr lvl="2"/>
            <a:r>
              <a:rPr lang="en-US" sz="3000" dirty="0"/>
              <a:t>Asylees</a:t>
            </a:r>
          </a:p>
          <a:p>
            <a:pPr lvl="2"/>
            <a:r>
              <a:rPr lang="en-US" sz="3000" dirty="0"/>
              <a:t>Refugees</a:t>
            </a:r>
          </a:p>
          <a:p>
            <a:pPr lvl="2"/>
            <a:r>
              <a:rPr lang="en-US" sz="3000" dirty="0"/>
              <a:t>Cuban/Haitian entrants</a:t>
            </a:r>
          </a:p>
          <a:p>
            <a:pPr lvl="2"/>
            <a:r>
              <a:rPr lang="en-US" sz="3000" dirty="0"/>
              <a:t>Non-citizens who have been battered or subjected to extreme cruelty in the United States</a:t>
            </a:r>
          </a:p>
          <a:p>
            <a:pPr lvl="2"/>
            <a:r>
              <a:rPr lang="en-US" sz="3000" u="sng" dirty="0">
                <a:hlinkClick r:id="rId2"/>
              </a:rPr>
              <a:t>Appendix B to the State Plan</a:t>
            </a:r>
            <a:r>
              <a:rPr lang="en-US" sz="3000" dirty="0"/>
              <a:t> contains a full list of eligible immigration status and acceptable documentation </a:t>
            </a:r>
          </a:p>
          <a:p>
            <a:pPr lvl="1"/>
            <a:r>
              <a:rPr lang="en-US" sz="4200" b="1" dirty="0">
                <a:solidFill>
                  <a:srgbClr val="FFC000"/>
                </a:solidFill>
              </a:rPr>
              <a:t>Ineligible adults with eligible children </a:t>
            </a:r>
            <a:r>
              <a:rPr lang="en-US" sz="4200" b="1" u="sng" dirty="0">
                <a:solidFill>
                  <a:srgbClr val="FFC000"/>
                </a:solidFill>
              </a:rPr>
              <a:t>can apply for LIHEAP! </a:t>
            </a:r>
          </a:p>
          <a:p>
            <a:pPr lvl="2"/>
            <a:r>
              <a:rPr lang="en-US" sz="3000" dirty="0"/>
              <a:t>Adult’s income counts for purpose of eligibility, but ineligible individuals do not count for household size determination. </a:t>
            </a:r>
            <a:r>
              <a:rPr lang="en-US" sz="2200" dirty="0"/>
              <a:t>  </a:t>
            </a:r>
          </a:p>
        </p:txBody>
      </p:sp>
    </p:spTree>
    <p:extLst>
      <p:ext uri="{BB962C8B-B14F-4D97-AF65-F5344CB8AC3E}">
        <p14:creationId xmlns:p14="http://schemas.microsoft.com/office/powerpoint/2010/main" val="3308846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Heat and Eat</a:t>
            </a:r>
          </a:p>
        </p:txBody>
      </p:sp>
      <p:sp>
        <p:nvSpPr>
          <p:cNvPr id="6" name="Content Placeholder 5"/>
          <p:cNvSpPr>
            <a:spLocks noGrp="1"/>
          </p:cNvSpPr>
          <p:nvPr>
            <p:ph idx="1"/>
          </p:nvPr>
        </p:nvSpPr>
        <p:spPr>
          <a:xfrm>
            <a:off x="0" y="2012843"/>
            <a:ext cx="11460480" cy="4397969"/>
          </a:xfrm>
        </p:spPr>
        <p:txBody>
          <a:bodyPr>
            <a:normAutofit/>
          </a:bodyPr>
          <a:lstStyle/>
          <a:p>
            <a:pPr lvl="1"/>
            <a:r>
              <a:rPr lang="en-US" sz="2400" b="1" dirty="0"/>
              <a:t>DHS issues a small LIHEAP grant ($21-24) to SNAP households that are responsible for heating costs and have not been approved for LIHEAP during the current program year </a:t>
            </a:r>
          </a:p>
          <a:p>
            <a:pPr lvl="2"/>
            <a:r>
              <a:rPr lang="en-US" sz="2400" i="1" dirty="0"/>
              <a:t>Grant amount added to EBT card toward end of season.</a:t>
            </a:r>
          </a:p>
          <a:p>
            <a:pPr lvl="1"/>
            <a:r>
              <a:rPr lang="en-US" sz="2400" dirty="0"/>
              <a:t>Purpose: Maximize SNAP Standard Utility Allowance</a:t>
            </a:r>
          </a:p>
          <a:p>
            <a:pPr lvl="1"/>
            <a:r>
              <a:rPr lang="en-US" sz="2400" dirty="0"/>
              <a:t>SNAP recipients who are institutionalized or homeless are not eligible for the Heat and Eat initiative</a:t>
            </a:r>
          </a:p>
        </p:txBody>
      </p:sp>
    </p:spTree>
    <p:extLst>
      <p:ext uri="{BB962C8B-B14F-4D97-AF65-F5344CB8AC3E}">
        <p14:creationId xmlns:p14="http://schemas.microsoft.com/office/powerpoint/2010/main" val="2297889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dirty="0"/>
              <a:t>APPEALS PROCESS</a:t>
            </a:r>
          </a:p>
        </p:txBody>
      </p:sp>
      <p:sp>
        <p:nvSpPr>
          <p:cNvPr id="5" name="Text Placeholder 4"/>
          <p:cNvSpPr>
            <a:spLocks noGrp="1"/>
          </p:cNvSpPr>
          <p:nvPr>
            <p:ph type="body" idx="1"/>
          </p:nvPr>
        </p:nvSpPr>
        <p:spPr>
          <a:xfrm>
            <a:off x="853190" y="4443680"/>
            <a:ext cx="5891636" cy="921950"/>
          </a:xfrm>
        </p:spPr>
        <p:txBody>
          <a:bodyPr/>
          <a:lstStyle/>
          <a:p>
            <a:r>
              <a:rPr lang="en-US" sz="2400" b="1" dirty="0"/>
              <a:t>Appeal, or Submit New Application??</a:t>
            </a:r>
          </a:p>
        </p:txBody>
      </p:sp>
      <p:pic>
        <p:nvPicPr>
          <p:cNvPr id="5122" name="Picture 2" descr="Appeals Stock Vectors, Royalty Free Appeals Illustrations | Depositphotos®">
            <a:extLst>
              <a:ext uri="{FF2B5EF4-FFF2-40B4-BE49-F238E27FC236}">
                <a16:creationId xmlns:a16="http://schemas.microsoft.com/office/drawing/2014/main" id="{5F3C5492-6E15-44FA-9999-75764AA6A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914" y="808038"/>
            <a:ext cx="3505169" cy="350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200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DHS Determinations</a:t>
            </a:r>
          </a:p>
        </p:txBody>
      </p:sp>
      <p:sp>
        <p:nvSpPr>
          <p:cNvPr id="6" name="Content Placeholder 5"/>
          <p:cNvSpPr>
            <a:spLocks noGrp="1"/>
          </p:cNvSpPr>
          <p:nvPr>
            <p:ph idx="1"/>
          </p:nvPr>
        </p:nvSpPr>
        <p:spPr>
          <a:xfrm>
            <a:off x="-198408" y="2202427"/>
            <a:ext cx="12174097" cy="4208386"/>
          </a:xfrm>
        </p:spPr>
        <p:txBody>
          <a:bodyPr>
            <a:normAutofit fontScale="92500"/>
          </a:bodyPr>
          <a:lstStyle/>
          <a:p>
            <a:pPr marL="457200" lvl="1" indent="0">
              <a:buNone/>
            </a:pPr>
            <a:r>
              <a:rPr lang="en-US" sz="2800" b="1" dirty="0"/>
              <a:t>CASH GRANTS</a:t>
            </a:r>
          </a:p>
          <a:p>
            <a:pPr marL="741363" lvl="2"/>
            <a:r>
              <a:rPr lang="en-US" sz="2200" dirty="0"/>
              <a:t>CAO must provide a written determination within 30 days of receiving the application</a:t>
            </a:r>
          </a:p>
          <a:p>
            <a:pPr marL="741363" lvl="2"/>
            <a:r>
              <a:rPr lang="en-US" sz="2200" dirty="0"/>
              <a:t>If the application is incomplete, the agency must provide a notice within 10 days </a:t>
            </a:r>
          </a:p>
          <a:p>
            <a:pPr marL="741363" lvl="2"/>
            <a:r>
              <a:rPr lang="en-US" sz="2200" dirty="0"/>
              <a:t>The applicant has 15 days from the date of the notice to provide the missing information to avoid rejection of the application</a:t>
            </a:r>
          </a:p>
          <a:p>
            <a:pPr marL="512763" lvl="2" indent="0">
              <a:buNone/>
            </a:pPr>
            <a:endParaRPr lang="en-US" sz="1300" b="1" dirty="0"/>
          </a:p>
          <a:p>
            <a:pPr marL="512763" lvl="2" indent="0">
              <a:buNone/>
            </a:pPr>
            <a:r>
              <a:rPr lang="en-US" sz="2800" b="1" dirty="0"/>
              <a:t>CRISIS GRANTS</a:t>
            </a:r>
          </a:p>
          <a:p>
            <a:pPr lvl="1"/>
            <a:r>
              <a:rPr lang="en-US" sz="2200" dirty="0"/>
              <a:t>Crisis grant applications must be expedited once received </a:t>
            </a:r>
          </a:p>
          <a:p>
            <a:pPr lvl="1"/>
            <a:r>
              <a:rPr lang="en-US" sz="2200" dirty="0"/>
              <a:t>A qualifying household must receive assistance within 48 hours of submitting the application or 18 hours for life threatening situations.</a:t>
            </a:r>
            <a:endParaRPr lang="en-US" sz="2600" dirty="0"/>
          </a:p>
        </p:txBody>
      </p:sp>
    </p:spTree>
    <p:extLst>
      <p:ext uri="{BB962C8B-B14F-4D97-AF65-F5344CB8AC3E}">
        <p14:creationId xmlns:p14="http://schemas.microsoft.com/office/powerpoint/2010/main" val="2076417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Appeals Process</a:t>
            </a:r>
          </a:p>
        </p:txBody>
      </p:sp>
      <p:sp>
        <p:nvSpPr>
          <p:cNvPr id="6" name="Content Placeholder 5"/>
          <p:cNvSpPr>
            <a:spLocks noGrp="1"/>
          </p:cNvSpPr>
          <p:nvPr>
            <p:ph idx="1"/>
          </p:nvPr>
        </p:nvSpPr>
        <p:spPr>
          <a:xfrm>
            <a:off x="220299" y="2270072"/>
            <a:ext cx="11971701" cy="4734233"/>
          </a:xfrm>
        </p:spPr>
        <p:txBody>
          <a:bodyPr>
            <a:normAutofit fontScale="77500" lnSpcReduction="20000"/>
          </a:bodyPr>
          <a:lstStyle/>
          <a:p>
            <a:r>
              <a:rPr lang="en-US" sz="3900" b="1" dirty="0"/>
              <a:t>Reasons for Appeal</a:t>
            </a:r>
          </a:p>
          <a:p>
            <a:pPr lvl="1"/>
            <a:r>
              <a:rPr lang="en-US" sz="2800" dirty="0"/>
              <a:t>Applicants have right to appeal any adverse determination made by the CAO or a failure to act</a:t>
            </a:r>
            <a:endParaRPr lang="en-US" sz="2800" b="1" dirty="0"/>
          </a:p>
          <a:p>
            <a:pPr marL="741363" lvl="2"/>
            <a:r>
              <a:rPr lang="en-US" sz="2800" dirty="0"/>
              <a:t>Common reasons for appeal include:</a:t>
            </a:r>
          </a:p>
          <a:p>
            <a:pPr marL="1198563" lvl="3"/>
            <a:r>
              <a:rPr lang="en-US" sz="2600" dirty="0"/>
              <a:t>LIHEAP denials</a:t>
            </a:r>
          </a:p>
          <a:p>
            <a:pPr marL="1198563" lvl="3"/>
            <a:r>
              <a:rPr lang="en-US" sz="2600" dirty="0"/>
              <a:t>Low grant amounts</a:t>
            </a:r>
          </a:p>
          <a:p>
            <a:pPr marL="1198563" lvl="3"/>
            <a:r>
              <a:rPr lang="en-US" sz="2600" dirty="0"/>
              <a:t>Delays in crisis application processing </a:t>
            </a:r>
          </a:p>
          <a:p>
            <a:pPr marL="341313" lvl="1"/>
            <a:r>
              <a:rPr lang="en-US" sz="3700" b="1" dirty="0"/>
              <a:t>Why Appeal?</a:t>
            </a:r>
          </a:p>
          <a:p>
            <a:pPr lvl="1"/>
            <a:r>
              <a:rPr lang="en-US" altLang="en-US" sz="2800" dirty="0"/>
              <a:t>DHS must work to settle appeals prior to the hearing and can accept documentation that was missing at the time of application to settle an appeal</a:t>
            </a:r>
          </a:p>
          <a:p>
            <a:pPr lvl="1"/>
            <a:r>
              <a:rPr lang="en-US" altLang="en-US" sz="2800" dirty="0"/>
              <a:t>Preserve rights at the end of the LIHEAP season</a:t>
            </a:r>
            <a:endParaRPr lang="en-US" sz="2600" dirty="0"/>
          </a:p>
          <a:p>
            <a:pPr marL="457200" lvl="1" indent="0">
              <a:buNone/>
            </a:pPr>
            <a:endParaRPr lang="en-US" sz="2800" dirty="0"/>
          </a:p>
        </p:txBody>
      </p:sp>
    </p:spTree>
    <p:extLst>
      <p:ext uri="{BB962C8B-B14F-4D97-AF65-F5344CB8AC3E}">
        <p14:creationId xmlns:p14="http://schemas.microsoft.com/office/powerpoint/2010/main" val="4201011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Appeal</a:t>
            </a:r>
          </a:p>
        </p:txBody>
      </p:sp>
      <p:sp>
        <p:nvSpPr>
          <p:cNvPr id="6" name="Content Placeholder 5"/>
          <p:cNvSpPr>
            <a:spLocks noGrp="1"/>
          </p:cNvSpPr>
          <p:nvPr>
            <p:ph idx="1"/>
          </p:nvPr>
        </p:nvSpPr>
        <p:spPr>
          <a:xfrm>
            <a:off x="148028" y="2012843"/>
            <a:ext cx="11896487" cy="4536547"/>
          </a:xfrm>
        </p:spPr>
        <p:txBody>
          <a:bodyPr>
            <a:normAutofit/>
          </a:bodyPr>
          <a:lstStyle/>
          <a:p>
            <a:pPr lvl="1"/>
            <a:r>
              <a:rPr lang="en-US" sz="2000" dirty="0"/>
              <a:t> Must Appeal within </a:t>
            </a:r>
            <a:r>
              <a:rPr lang="en-US" sz="2000" dirty="0">
                <a:solidFill>
                  <a:srgbClr val="FFC000"/>
                </a:solidFill>
              </a:rPr>
              <a:t>30 days </a:t>
            </a:r>
            <a:r>
              <a:rPr lang="en-US" sz="2000" dirty="0"/>
              <a:t>of the date on the notice.</a:t>
            </a:r>
          </a:p>
          <a:p>
            <a:pPr lvl="1"/>
            <a:r>
              <a:rPr lang="en-US" sz="2000" dirty="0"/>
              <a:t> Appeals can be submitted orally or in writing</a:t>
            </a:r>
          </a:p>
          <a:p>
            <a:pPr lvl="2"/>
            <a:r>
              <a:rPr lang="en-US" altLang="en-US" sz="1800" dirty="0"/>
              <a:t>Use the form at the end of the notice</a:t>
            </a:r>
          </a:p>
          <a:p>
            <a:pPr lvl="2"/>
            <a:r>
              <a:rPr lang="en-US" altLang="en-US" sz="1800" dirty="0"/>
              <a:t>Use your own form – any writing is acceptable</a:t>
            </a:r>
          </a:p>
          <a:p>
            <a:pPr lvl="2"/>
            <a:r>
              <a:rPr lang="en-US" altLang="en-US" sz="1800" dirty="0"/>
              <a:t>Oral appeals will also be accepted (less ideal)</a:t>
            </a:r>
          </a:p>
          <a:p>
            <a:pPr lvl="1"/>
            <a:r>
              <a:rPr lang="en-US" altLang="en-US" sz="2000" dirty="0"/>
              <a:t>Keep a copy </a:t>
            </a:r>
          </a:p>
          <a:p>
            <a:pPr lvl="2"/>
            <a:r>
              <a:rPr lang="en-US" altLang="en-US" sz="1800" i="1" dirty="0"/>
              <a:t>If possible, take a picture of all documents before submitting.</a:t>
            </a:r>
            <a:endParaRPr lang="en-US" sz="1800" i="1" dirty="0"/>
          </a:p>
          <a:p>
            <a:pPr lvl="1"/>
            <a:r>
              <a:rPr lang="en-US" altLang="en-US" sz="2000" dirty="0"/>
              <a:t> Get and keep a receipt</a:t>
            </a:r>
            <a:endParaRPr lang="en-US" sz="2000" dirty="0"/>
          </a:p>
        </p:txBody>
      </p:sp>
    </p:spTree>
    <p:extLst>
      <p:ext uri="{BB962C8B-B14F-4D97-AF65-F5344CB8AC3E}">
        <p14:creationId xmlns:p14="http://schemas.microsoft.com/office/powerpoint/2010/main" val="1099550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500A-CF0A-473D-A926-5B7E7201B644}"/>
              </a:ext>
            </a:extLst>
          </p:cNvPr>
          <p:cNvSpPr>
            <a:spLocks noGrp="1"/>
          </p:cNvSpPr>
          <p:nvPr>
            <p:ph type="title"/>
          </p:nvPr>
        </p:nvSpPr>
        <p:spPr/>
        <p:txBody>
          <a:bodyPr/>
          <a:lstStyle/>
          <a:p>
            <a:r>
              <a:rPr lang="en-US" dirty="0"/>
              <a:t>WORK TO RESOLVE APPEAL</a:t>
            </a:r>
          </a:p>
        </p:txBody>
      </p:sp>
      <p:sp>
        <p:nvSpPr>
          <p:cNvPr id="3" name="Content Placeholder 2">
            <a:extLst>
              <a:ext uri="{FF2B5EF4-FFF2-40B4-BE49-F238E27FC236}">
                <a16:creationId xmlns:a16="http://schemas.microsoft.com/office/drawing/2014/main" id="{8B33BF62-4A23-4A4F-BCEB-9B4A979FE2C6}"/>
              </a:ext>
            </a:extLst>
          </p:cNvPr>
          <p:cNvSpPr>
            <a:spLocks noGrp="1"/>
          </p:cNvSpPr>
          <p:nvPr>
            <p:ph idx="1"/>
          </p:nvPr>
        </p:nvSpPr>
        <p:spPr>
          <a:xfrm>
            <a:off x="818712" y="2222287"/>
            <a:ext cx="10554574" cy="4471121"/>
          </a:xfrm>
        </p:spPr>
        <p:txBody>
          <a:bodyPr/>
          <a:lstStyle/>
          <a:p>
            <a:r>
              <a:rPr lang="en-US" sz="2000" dirty="0"/>
              <a:t>CAO staff are motivated to resolve appeals. </a:t>
            </a:r>
          </a:p>
          <a:p>
            <a:pPr marL="0" indent="0">
              <a:buNone/>
            </a:pPr>
            <a:endParaRPr lang="en-US" sz="700" dirty="0"/>
          </a:p>
          <a:p>
            <a:r>
              <a:rPr lang="en-US" sz="2000" dirty="0"/>
              <a:t>Work directly with caseworkers or supervisors to determine the reason for denial and what is needed to resolve it.</a:t>
            </a:r>
          </a:p>
          <a:p>
            <a:pPr marL="0" indent="0">
              <a:buNone/>
            </a:pPr>
            <a:endParaRPr lang="en-US" sz="700" dirty="0"/>
          </a:p>
          <a:p>
            <a:r>
              <a:rPr lang="en-US" sz="2000" dirty="0"/>
              <a:t>If you do not have the document they are asking for, don’t say no! Get creative!</a:t>
            </a:r>
          </a:p>
          <a:p>
            <a:pPr lvl="1"/>
            <a:r>
              <a:rPr lang="en-US" sz="1800" dirty="0"/>
              <a:t>Can submit alternative types of verification</a:t>
            </a:r>
          </a:p>
          <a:p>
            <a:pPr lvl="1"/>
            <a:r>
              <a:rPr lang="en-US" sz="1800" dirty="0"/>
              <a:t>Ask for a collateral contact</a:t>
            </a:r>
          </a:p>
          <a:p>
            <a:pPr lvl="1"/>
            <a:r>
              <a:rPr lang="en-US" sz="1800" dirty="0"/>
              <a:t>Provide a signed statement</a:t>
            </a:r>
          </a:p>
          <a:p>
            <a:pPr marL="457200" lvl="1" indent="0">
              <a:buNone/>
            </a:pPr>
            <a:endParaRPr lang="en-US" sz="700" dirty="0"/>
          </a:p>
          <a:p>
            <a:r>
              <a:rPr lang="en-US" sz="2000" dirty="0"/>
              <a:t>Most appeals are resolved prior to the hearing.</a:t>
            </a:r>
          </a:p>
          <a:p>
            <a:endParaRPr lang="en-US" dirty="0"/>
          </a:p>
        </p:txBody>
      </p:sp>
    </p:spTree>
    <p:extLst>
      <p:ext uri="{BB962C8B-B14F-4D97-AF65-F5344CB8AC3E}">
        <p14:creationId xmlns:p14="http://schemas.microsoft.com/office/powerpoint/2010/main" val="50040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8134349" y="1819275"/>
            <a:ext cx="3606137" cy="4222087"/>
          </a:xfrm>
        </p:spPr>
        <p:txBody>
          <a:bodyPr vert="horz" lIns="91440" tIns="45720" rIns="91440" bIns="45720" rtlCol="0" anchor="t">
            <a:normAutofit/>
          </a:bodyPr>
          <a:lstStyle/>
          <a:p>
            <a:r>
              <a:rPr lang="en-US" sz="4400" i="1"/>
              <a:t>Introduction to LIHEAP</a:t>
            </a:r>
          </a:p>
        </p:txBody>
      </p:sp>
      <p:pic>
        <p:nvPicPr>
          <p:cNvPr id="9" name="Picture 8">
            <a:extLst>
              <a:ext uri="{FF2B5EF4-FFF2-40B4-BE49-F238E27FC236}">
                <a16:creationId xmlns:a16="http://schemas.microsoft.com/office/drawing/2014/main" id="{F03CF86C-4427-4459-BFE0-CE32D8ABFA5E}"/>
              </a:ext>
            </a:extLst>
          </p:cNvPr>
          <p:cNvPicPr>
            <a:picLocks noChangeAspect="1"/>
          </p:cNvPicPr>
          <p:nvPr/>
        </p:nvPicPr>
        <p:blipFill>
          <a:blip r:embed="rId4"/>
          <a:stretch>
            <a:fillRect/>
          </a:stretch>
        </p:blipFill>
        <p:spPr>
          <a:xfrm>
            <a:off x="643467" y="1712719"/>
            <a:ext cx="6268060" cy="325939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94949080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908A-C6C9-4F84-ABE0-6732D604FF73}"/>
              </a:ext>
            </a:extLst>
          </p:cNvPr>
          <p:cNvSpPr>
            <a:spLocks noGrp="1"/>
          </p:cNvSpPr>
          <p:nvPr>
            <p:ph type="title"/>
          </p:nvPr>
        </p:nvSpPr>
        <p:spPr/>
        <p:txBody>
          <a:bodyPr/>
          <a:lstStyle/>
          <a:p>
            <a:r>
              <a:rPr lang="en-US" dirty="0"/>
              <a:t>Re-Application</a:t>
            </a:r>
          </a:p>
        </p:txBody>
      </p:sp>
      <p:sp>
        <p:nvSpPr>
          <p:cNvPr id="3" name="Content Placeholder 2">
            <a:extLst>
              <a:ext uri="{FF2B5EF4-FFF2-40B4-BE49-F238E27FC236}">
                <a16:creationId xmlns:a16="http://schemas.microsoft.com/office/drawing/2014/main" id="{AB1B1DA8-D167-4ECE-B4D5-0D7D1D675824}"/>
              </a:ext>
            </a:extLst>
          </p:cNvPr>
          <p:cNvSpPr>
            <a:spLocks noGrp="1"/>
          </p:cNvSpPr>
          <p:nvPr>
            <p:ph idx="1"/>
          </p:nvPr>
        </p:nvSpPr>
        <p:spPr>
          <a:xfrm>
            <a:off x="818712" y="2222287"/>
            <a:ext cx="10554574" cy="4188525"/>
          </a:xfrm>
        </p:spPr>
        <p:txBody>
          <a:bodyPr>
            <a:normAutofit/>
          </a:bodyPr>
          <a:lstStyle/>
          <a:p>
            <a:pPr marL="0" indent="0">
              <a:buNone/>
            </a:pPr>
            <a:r>
              <a:rPr lang="en-US" sz="2400" b="1" dirty="0"/>
              <a:t>Why Reapply?</a:t>
            </a:r>
          </a:p>
          <a:p>
            <a:r>
              <a:rPr lang="en-US" dirty="0"/>
              <a:t>If the applicant is over income at the time of application, it could be more beneficial to submit a new application later in the LIHEAP season if income has decreased.</a:t>
            </a:r>
          </a:p>
          <a:p>
            <a:r>
              <a:rPr lang="en-US" dirty="0"/>
              <a:t>If in active crisis, reapplication may get faster relief to the family.</a:t>
            </a:r>
          </a:p>
          <a:p>
            <a:endParaRPr lang="en-US" dirty="0"/>
          </a:p>
          <a:p>
            <a:pPr marL="0" indent="0">
              <a:buNone/>
            </a:pPr>
            <a:r>
              <a:rPr lang="en-US" sz="2400" b="1" dirty="0"/>
              <a:t>Reconsideration</a:t>
            </a:r>
          </a:p>
          <a:p>
            <a:r>
              <a:rPr lang="en-US" dirty="0"/>
              <a:t>DHS will “refresh” any LIHEAP application within 60 days of the initial application without need to resubmit a new application. </a:t>
            </a:r>
          </a:p>
          <a:p>
            <a:r>
              <a:rPr lang="en-US" dirty="0"/>
              <a:t>This means, if an applicant is denied, they need not submit an entirely new application (within the 60 days), but rather only the missing piece, and DHS will use the rest of their initial application for processing. </a:t>
            </a:r>
          </a:p>
        </p:txBody>
      </p:sp>
    </p:spTree>
    <p:extLst>
      <p:ext uri="{BB962C8B-B14F-4D97-AF65-F5344CB8AC3E}">
        <p14:creationId xmlns:p14="http://schemas.microsoft.com/office/powerpoint/2010/main" val="2983421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578" y="1168056"/>
            <a:ext cx="5893840" cy="2645912"/>
          </a:xfrm>
        </p:spPr>
        <p:txBody>
          <a:bodyPr anchor="ctr"/>
          <a:lstStyle/>
          <a:p>
            <a:pPr algn="ctr"/>
            <a:r>
              <a:rPr lang="en-US" i="1" dirty="0"/>
              <a:t>ADVOCACY</a:t>
            </a:r>
          </a:p>
        </p:txBody>
      </p:sp>
      <p:sp>
        <p:nvSpPr>
          <p:cNvPr id="5" name="Text Placeholder 4"/>
          <p:cNvSpPr>
            <a:spLocks noGrp="1"/>
          </p:cNvSpPr>
          <p:nvPr>
            <p:ph type="body" idx="1"/>
          </p:nvPr>
        </p:nvSpPr>
        <p:spPr>
          <a:xfrm>
            <a:off x="853190" y="4443680"/>
            <a:ext cx="5891636" cy="921950"/>
          </a:xfrm>
        </p:spPr>
        <p:txBody>
          <a:bodyPr/>
          <a:lstStyle/>
          <a:p>
            <a:endParaRPr lang="en-US" b="1" dirty="0"/>
          </a:p>
        </p:txBody>
      </p:sp>
      <p:pic>
        <p:nvPicPr>
          <p:cNvPr id="6146" name="Picture 2" descr="https://minutehack.com/public/images/articles/2015/09/digital-marketing-2.jpg">
            <a:extLst>
              <a:ext uri="{FF2B5EF4-FFF2-40B4-BE49-F238E27FC236}">
                <a16:creationId xmlns:a16="http://schemas.microsoft.com/office/drawing/2014/main" id="{527C73E0-E523-4411-90B9-D7DF37F76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064" y="1168056"/>
            <a:ext cx="5005269" cy="282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26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Ongoing Advocacy Efforts</a:t>
            </a:r>
          </a:p>
        </p:txBody>
      </p:sp>
      <p:sp>
        <p:nvSpPr>
          <p:cNvPr id="6" name="Content Placeholder 5"/>
          <p:cNvSpPr>
            <a:spLocks noGrp="1"/>
          </p:cNvSpPr>
          <p:nvPr>
            <p:ph idx="1"/>
          </p:nvPr>
        </p:nvSpPr>
        <p:spPr>
          <a:xfrm>
            <a:off x="379561" y="2897461"/>
            <a:ext cx="11501935" cy="3149656"/>
          </a:xfrm>
        </p:spPr>
        <p:txBody>
          <a:bodyPr>
            <a:normAutofit fontScale="77500" lnSpcReduction="20000"/>
          </a:bodyPr>
          <a:lstStyle/>
          <a:p>
            <a:r>
              <a:rPr lang="en-US" sz="3000" dirty="0"/>
              <a:t>PULP and CLS are members of the LIHEAP Advisory Committee.  We monitor spending, and advocate for program improvements and enhancements.</a:t>
            </a:r>
          </a:p>
          <a:p>
            <a:pPr marL="0" indent="0">
              <a:buNone/>
            </a:pPr>
            <a:endParaRPr lang="en-US" sz="900" dirty="0"/>
          </a:p>
          <a:p>
            <a:r>
              <a:rPr lang="en-US" sz="3000" dirty="0"/>
              <a:t>DHS has until 2023 to spend LIHEAP funds.</a:t>
            </a:r>
          </a:p>
          <a:p>
            <a:endParaRPr lang="en-US" sz="900" dirty="0"/>
          </a:p>
          <a:p>
            <a:r>
              <a:rPr lang="en-US" sz="3000" dirty="0"/>
              <a:t>LIHEAP application rejection rates have increased over the years. We will continue to advocate for ways for DHS to improve approval rates and disperse more LIHEAP funds.</a:t>
            </a:r>
          </a:p>
          <a:p>
            <a:pPr marL="0" indent="0">
              <a:buNone/>
            </a:pPr>
            <a:endParaRPr lang="en-US" sz="1000" dirty="0"/>
          </a:p>
          <a:p>
            <a:r>
              <a:rPr lang="en-US" sz="3000" b="1" i="1" dirty="0">
                <a:solidFill>
                  <a:srgbClr val="FFC000"/>
                </a:solidFill>
              </a:rPr>
              <a:t>If you have ideas for program improvements, we want to hear them! </a:t>
            </a:r>
          </a:p>
          <a:p>
            <a:endParaRPr lang="en-US" sz="3000" i="1" dirty="0"/>
          </a:p>
          <a:p>
            <a:pPr marL="0" indent="0">
              <a:buNone/>
            </a:pPr>
            <a:endParaRPr lang="en-US" sz="2800" i="1" dirty="0"/>
          </a:p>
        </p:txBody>
      </p:sp>
    </p:spTree>
    <p:extLst>
      <p:ext uri="{BB962C8B-B14F-4D97-AF65-F5344CB8AC3E}">
        <p14:creationId xmlns:p14="http://schemas.microsoft.com/office/powerpoint/2010/main" val="3095136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7089" y="2435958"/>
            <a:ext cx="4382521" cy="1756480"/>
          </a:xfrm>
        </p:spPr>
        <p:txBody>
          <a:bodyPr/>
          <a:lstStyle/>
          <a:p>
            <a:r>
              <a:rPr lang="en-US" dirty="0"/>
              <a:t>Follow us on social media for more updates &amp; resources.</a:t>
            </a:r>
          </a:p>
        </p:txBody>
      </p:sp>
      <p:sp>
        <p:nvSpPr>
          <p:cNvPr id="6" name="Text Placeholder 5"/>
          <p:cNvSpPr>
            <a:spLocks noGrp="1"/>
          </p:cNvSpPr>
          <p:nvPr>
            <p:ph type="body" sz="quarter" idx="16"/>
          </p:nvPr>
        </p:nvSpPr>
        <p:spPr>
          <a:xfrm>
            <a:off x="6156000" y="2290915"/>
            <a:ext cx="5558672" cy="2290917"/>
          </a:xfrm>
        </p:spPr>
        <p:txBody>
          <a:bodyPr>
            <a:normAutofit/>
          </a:bodyPr>
          <a:lstStyle/>
          <a:p>
            <a:r>
              <a:rPr lang="en-US" b="1" dirty="0"/>
              <a:t>Pennsylvania Utility Law Project </a:t>
            </a:r>
          </a:p>
          <a:p>
            <a:r>
              <a:rPr lang="en-US" dirty="0">
                <a:hlinkClick r:id="rId2"/>
              </a:rPr>
              <a:t>https:www.facebook.com/pulprhls</a:t>
            </a:r>
            <a:endParaRPr lang="en-US" dirty="0"/>
          </a:p>
          <a:p>
            <a:r>
              <a:rPr lang="en-US" b="1" dirty="0"/>
              <a:t>Community Legal Services </a:t>
            </a:r>
          </a:p>
          <a:p>
            <a:r>
              <a:rPr lang="en-US" dirty="0">
                <a:hlinkClick r:id="rId3"/>
              </a:rPr>
              <a:t>https://www.facebook.com/clsphila</a:t>
            </a:r>
            <a:endParaRPr lang="en-US" dirty="0"/>
          </a:p>
          <a:p>
            <a:r>
              <a:rPr lang="en-US" dirty="0">
                <a:hlinkClick r:id="rId4"/>
              </a:rPr>
              <a:t>https://www.twitter.com/clsphila</a:t>
            </a:r>
            <a:endParaRPr lang="en-US" dirty="0"/>
          </a:p>
          <a:p>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7848" y="1495718"/>
            <a:ext cx="1201002" cy="1201002"/>
          </a:xfrm>
          <a:prstGeom prst="rect">
            <a:avLst/>
          </a:prstGeom>
        </p:spPr>
      </p:pic>
    </p:spTree>
    <p:extLst>
      <p:ext uri="{BB962C8B-B14F-4D97-AF65-F5344CB8AC3E}">
        <p14:creationId xmlns:p14="http://schemas.microsoft.com/office/powerpoint/2010/main" val="1830489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3" name="Rectangle 12">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vert="horz" lIns="91440" tIns="45720" rIns="91440" bIns="45720" rtlCol="0" anchor="ctr">
            <a:normAutofit/>
          </a:bodyPr>
          <a:lstStyle/>
          <a:p>
            <a:r>
              <a:rPr lang="en-US" sz="4000"/>
              <a:t>Additional Resources</a:t>
            </a:r>
          </a:p>
        </p:txBody>
      </p:sp>
      <p:sp>
        <p:nvSpPr>
          <p:cNvPr id="6" name="Text Placeholder 5"/>
          <p:cNvSpPr>
            <a:spLocks noGrp="1"/>
          </p:cNvSpPr>
          <p:nvPr>
            <p:ph type="body" sz="quarter" idx="16"/>
          </p:nvPr>
        </p:nvSpPr>
        <p:spPr>
          <a:xfrm>
            <a:off x="5816733" y="978993"/>
            <a:ext cx="5556553" cy="4900014"/>
          </a:xfrm>
          <a:effectLst/>
        </p:spPr>
        <p:txBody>
          <a:bodyPr vert="horz" lIns="91440" tIns="45720" rIns="91440" bIns="45720" rtlCol="0" anchor="ctr">
            <a:normAutofit fontScale="85000" lnSpcReduction="20000"/>
          </a:bodyPr>
          <a:lstStyle/>
          <a:p>
            <a:pPr>
              <a:buFont typeface="Wingdings 2" charset="2"/>
              <a:buChar char=""/>
            </a:pPr>
            <a:endParaRPr lang="en-US" sz="2000" dirty="0"/>
          </a:p>
          <a:p>
            <a:r>
              <a:rPr lang="en-US" sz="2000" b="1" dirty="0"/>
              <a:t>DHS LIHEAP Page</a:t>
            </a:r>
          </a:p>
          <a:p>
            <a:r>
              <a:rPr lang="en-US" sz="2000" dirty="0">
                <a:hlinkClick r:id="rId2"/>
              </a:rPr>
              <a:t>http://www.dhs.pa.gov/citizens/heatingassistanceliheap/</a:t>
            </a:r>
            <a:endParaRPr lang="en-US" sz="2000" dirty="0"/>
          </a:p>
          <a:p>
            <a:endParaRPr lang="en-US" sz="2000" b="1" dirty="0"/>
          </a:p>
          <a:p>
            <a:r>
              <a:rPr lang="en-US" sz="2000" b="1" dirty="0"/>
              <a:t>DHS LIHEAP Handbook</a:t>
            </a:r>
          </a:p>
          <a:p>
            <a:r>
              <a:rPr lang="en-US" sz="2000" dirty="0">
                <a:hlinkClick r:id="rId3"/>
              </a:rPr>
              <a:t>http://services.dpw.state.pa.us/oimpolicymanuals/liheap/index.htm</a:t>
            </a:r>
            <a:endParaRPr lang="en-US" sz="2000" dirty="0"/>
          </a:p>
          <a:p>
            <a:endParaRPr lang="en-US" sz="2000" b="1" dirty="0"/>
          </a:p>
          <a:p>
            <a:r>
              <a:rPr lang="en-US" sz="2000" b="1" dirty="0"/>
              <a:t>LIHEAP and Other Utility Assistance Resources</a:t>
            </a:r>
          </a:p>
          <a:p>
            <a:r>
              <a:rPr lang="en-US" sz="2000" b="1" dirty="0">
                <a:hlinkClick r:id="rId4"/>
              </a:rPr>
              <a:t>https://www.rhls.org/utilities/pulp/links-to-utility-resources/</a:t>
            </a:r>
            <a:r>
              <a:rPr lang="en-US" sz="2000" b="1" dirty="0"/>
              <a:t> </a:t>
            </a:r>
          </a:p>
          <a:p>
            <a:endParaRPr lang="en-US" sz="2000" b="1" dirty="0"/>
          </a:p>
          <a:p>
            <a:r>
              <a:rPr lang="en-US" sz="2000" b="1" dirty="0"/>
              <a:t>Annual PULP LIHEAP Advocate Manual: </a:t>
            </a:r>
          </a:p>
          <a:p>
            <a:r>
              <a:rPr lang="en-US" sz="2000" i="1" dirty="0"/>
              <a:t>October 15 Release Date</a:t>
            </a:r>
            <a:endParaRPr lang="en-US" sz="2000" dirty="0"/>
          </a:p>
          <a:p>
            <a:pPr>
              <a:buFont typeface="Wingdings 2" charset="2"/>
              <a:buChar char=""/>
            </a:pPr>
            <a:endParaRPr lang="en-US" sz="2000" dirty="0"/>
          </a:p>
        </p:txBody>
      </p:sp>
    </p:spTree>
    <p:extLst>
      <p:ext uri="{BB962C8B-B14F-4D97-AF65-F5344CB8AC3E}">
        <p14:creationId xmlns:p14="http://schemas.microsoft.com/office/powerpoint/2010/main" val="2848564132"/>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3" name="Rectangle 12">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vert="horz" lIns="91440" tIns="45720" rIns="91440" bIns="45720" rtlCol="0" anchor="ctr">
            <a:normAutofit/>
          </a:bodyPr>
          <a:lstStyle/>
          <a:p>
            <a:r>
              <a:rPr lang="en-US" sz="4000"/>
              <a:t>Who to Call for HELP?</a:t>
            </a:r>
          </a:p>
        </p:txBody>
      </p:sp>
      <p:sp>
        <p:nvSpPr>
          <p:cNvPr id="6" name="Text Placeholder 5"/>
          <p:cNvSpPr>
            <a:spLocks noGrp="1"/>
          </p:cNvSpPr>
          <p:nvPr>
            <p:ph type="body" sz="quarter" idx="16"/>
          </p:nvPr>
        </p:nvSpPr>
        <p:spPr>
          <a:xfrm>
            <a:off x="5816732" y="508958"/>
            <a:ext cx="6010083" cy="5370049"/>
          </a:xfrm>
          <a:effectLst/>
        </p:spPr>
        <p:txBody>
          <a:bodyPr vert="horz" lIns="91440" tIns="45720" rIns="91440" bIns="45720" rtlCol="0" anchor="ctr">
            <a:normAutofit lnSpcReduction="10000"/>
          </a:bodyPr>
          <a:lstStyle/>
          <a:p>
            <a:pPr>
              <a:lnSpc>
                <a:spcPct val="90000"/>
              </a:lnSpc>
              <a:defRPr sz="1800">
                <a:solidFill>
                  <a:srgbClr val="000000"/>
                </a:solidFill>
              </a:defRPr>
            </a:pPr>
            <a:endParaRPr lang="en-US" sz="2000" dirty="0"/>
          </a:p>
          <a:p>
            <a:pPr>
              <a:lnSpc>
                <a:spcPct val="90000"/>
              </a:lnSpc>
              <a:defRPr sz="1800">
                <a:solidFill>
                  <a:srgbClr val="000000"/>
                </a:solidFill>
              </a:defRPr>
            </a:pPr>
            <a:endParaRPr lang="en-US" sz="2000" dirty="0"/>
          </a:p>
          <a:p>
            <a:pPr>
              <a:lnSpc>
                <a:spcPct val="90000"/>
              </a:lnSpc>
              <a:defRPr sz="1800">
                <a:solidFill>
                  <a:srgbClr val="000000"/>
                </a:solidFill>
              </a:defRPr>
            </a:pPr>
            <a:r>
              <a:rPr lang="en-US" sz="2000" b="1" dirty="0"/>
              <a:t>Pennsylvania Utility Law Project (PULP)</a:t>
            </a:r>
          </a:p>
          <a:p>
            <a:pPr marL="342900" indent="-342900">
              <a:lnSpc>
                <a:spcPct val="90000"/>
              </a:lnSpc>
              <a:buFont typeface="Arial" panose="020B0604020202020204" pitchFamily="34" charset="0"/>
              <a:buChar char="•"/>
              <a:defRPr sz="1800">
                <a:solidFill>
                  <a:srgbClr val="000000"/>
                </a:solidFill>
              </a:defRPr>
            </a:pPr>
            <a:r>
              <a:rPr lang="en-US"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PULP@pautilitylawproject.org</a:t>
            </a:r>
            <a:endParaRPr lang="en-US"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90000"/>
              </a:lnSpc>
              <a:buFont typeface="Arial" panose="020B0604020202020204" pitchFamily="34" charset="0"/>
              <a:buChar char="•"/>
              <a:defRPr sz="1800">
                <a:solidFill>
                  <a:srgbClr val="000000"/>
                </a:solidFill>
              </a:defRPr>
            </a:pPr>
            <a:r>
              <a:rPr lang="en-US" sz="2000" dirty="0">
                <a:latin typeface="Calibri" panose="020F0502020204030204" pitchFamily="34" charset="0"/>
                <a:cs typeface="Calibri" panose="020F0502020204030204" pitchFamily="34" charset="0"/>
              </a:rPr>
              <a:t>717-236-9486 </a:t>
            </a:r>
            <a:r>
              <a:rPr lang="en-US" sz="2000" dirty="0"/>
              <a:t>– Advocate Questions</a:t>
            </a:r>
          </a:p>
          <a:p>
            <a:pPr marL="342900" indent="-342900">
              <a:lnSpc>
                <a:spcPct val="90000"/>
              </a:lnSpc>
              <a:buFont typeface="Arial" panose="020B0604020202020204" pitchFamily="34" charset="0"/>
              <a:buChar char="•"/>
              <a:defRPr sz="1800">
                <a:solidFill>
                  <a:srgbClr val="000000"/>
                </a:solidFill>
              </a:defRPr>
            </a:pPr>
            <a:r>
              <a:rPr lang="en-US" sz="2000" dirty="0"/>
              <a:t>844-645-2500 – Emergency Utility Hotline</a:t>
            </a:r>
          </a:p>
          <a:p>
            <a:pPr>
              <a:lnSpc>
                <a:spcPct val="90000"/>
              </a:lnSpc>
              <a:defRPr sz="1800">
                <a:solidFill>
                  <a:srgbClr val="000000"/>
                </a:solidFill>
              </a:defRPr>
            </a:pPr>
            <a:endParaRPr lang="en-US" sz="2000" dirty="0"/>
          </a:p>
          <a:p>
            <a:pPr>
              <a:lnSpc>
                <a:spcPct val="90000"/>
              </a:lnSpc>
              <a:defRPr sz="1800">
                <a:solidFill>
                  <a:srgbClr val="000000"/>
                </a:solidFill>
              </a:defRPr>
            </a:pPr>
            <a:r>
              <a:rPr lang="en-US" sz="2000" b="1" dirty="0"/>
              <a:t>Community Legal Services (CLS)</a:t>
            </a:r>
          </a:p>
          <a:p>
            <a:pPr marL="388620" indent="-342900">
              <a:lnSpc>
                <a:spcPct val="90000"/>
              </a:lnSpc>
              <a:buFont typeface="Arial" panose="020B0604020202020204" pitchFamily="34" charset="0"/>
              <a:buChar char="•"/>
              <a:defRPr sz="1800">
                <a:solidFill>
                  <a:srgbClr val="000000"/>
                </a:solidFill>
              </a:defRPr>
            </a:pPr>
            <a:r>
              <a:rPr lang="en-US" sz="2000" dirty="0">
                <a:hlinkClick r:id="rId3"/>
              </a:rPr>
              <a:t>www.clsphila.org</a:t>
            </a:r>
            <a:r>
              <a:rPr lang="en-US" sz="2000" dirty="0"/>
              <a:t> </a:t>
            </a:r>
          </a:p>
          <a:p>
            <a:pPr marL="388620" indent="-342900">
              <a:lnSpc>
                <a:spcPct val="90000"/>
              </a:lnSpc>
              <a:buFont typeface="Arial" panose="020B0604020202020204" pitchFamily="34" charset="0"/>
              <a:buChar char="•"/>
              <a:defRPr sz="1800">
                <a:solidFill>
                  <a:srgbClr val="000000"/>
                </a:solidFill>
              </a:defRPr>
            </a:pPr>
            <a:r>
              <a:rPr lang="en-US" sz="2000" dirty="0"/>
              <a:t>215-981-3700 (client intake, Phila. only)</a:t>
            </a:r>
          </a:p>
          <a:p>
            <a:pPr>
              <a:lnSpc>
                <a:spcPct val="90000"/>
              </a:lnSpc>
              <a:defRPr sz="1800">
                <a:solidFill>
                  <a:srgbClr val="000000"/>
                </a:solidFill>
              </a:defRPr>
            </a:pPr>
            <a:endParaRPr lang="en-US" sz="2000" dirty="0"/>
          </a:p>
          <a:p>
            <a:pPr>
              <a:lnSpc>
                <a:spcPct val="90000"/>
              </a:lnSpc>
              <a:defRPr sz="1800">
                <a:solidFill>
                  <a:srgbClr val="000000"/>
                </a:solidFill>
              </a:defRPr>
            </a:pPr>
            <a:r>
              <a:rPr lang="en-US" sz="2000" b="1" dirty="0"/>
              <a:t>Local Legal Services Program</a:t>
            </a:r>
          </a:p>
          <a:p>
            <a:pPr marL="342900" indent="-342900">
              <a:lnSpc>
                <a:spcPct val="90000"/>
              </a:lnSpc>
              <a:buFont typeface="Arial" panose="020B0604020202020204" pitchFamily="34" charset="0"/>
              <a:buChar char="•"/>
              <a:defRPr sz="1800">
                <a:solidFill>
                  <a:srgbClr val="000000"/>
                </a:solidFill>
              </a:defRPr>
            </a:pPr>
            <a:r>
              <a:rPr lang="en-US" sz="2000" dirty="0">
                <a:hlinkClick r:id="rId4"/>
              </a:rPr>
              <a:t>https://palegalaid.net/find-legal-help</a:t>
            </a:r>
            <a:r>
              <a:rPr lang="en-US" sz="2000" dirty="0"/>
              <a:t> </a:t>
            </a:r>
          </a:p>
          <a:p>
            <a:pPr>
              <a:lnSpc>
                <a:spcPct val="90000"/>
              </a:lnSpc>
              <a:buFont typeface="Wingdings 2" charset="2"/>
              <a:buChar char=""/>
            </a:pPr>
            <a:endParaRPr lang="en-US" sz="2000" dirty="0"/>
          </a:p>
        </p:txBody>
      </p:sp>
    </p:spTree>
    <p:extLst>
      <p:ext uri="{BB962C8B-B14F-4D97-AF65-F5344CB8AC3E}">
        <p14:creationId xmlns:p14="http://schemas.microsoft.com/office/powerpoint/2010/main" val="894027758"/>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3" name="Rectangle 12">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Title 4"/>
          <p:cNvSpPr>
            <a:spLocks noGrp="1"/>
          </p:cNvSpPr>
          <p:nvPr>
            <p:ph type="title"/>
          </p:nvPr>
        </p:nvSpPr>
        <p:spPr>
          <a:xfrm>
            <a:off x="451515" y="1734857"/>
            <a:ext cx="3765483" cy="3388287"/>
          </a:xfrm>
        </p:spPr>
        <p:txBody>
          <a:bodyPr vert="horz" lIns="91440" tIns="45720" rIns="91440" bIns="45720" rtlCol="0" anchor="ctr">
            <a:normAutofit/>
          </a:bodyPr>
          <a:lstStyle/>
          <a:p>
            <a:r>
              <a:rPr lang="en-US" sz="4000" dirty="0"/>
              <a:t>Upcoming Webinars</a:t>
            </a:r>
          </a:p>
        </p:txBody>
      </p:sp>
      <p:sp>
        <p:nvSpPr>
          <p:cNvPr id="6" name="Text Placeholder 5"/>
          <p:cNvSpPr>
            <a:spLocks noGrp="1"/>
          </p:cNvSpPr>
          <p:nvPr>
            <p:ph type="body" sz="quarter" idx="16"/>
          </p:nvPr>
        </p:nvSpPr>
        <p:spPr>
          <a:xfrm>
            <a:off x="5556552" y="508958"/>
            <a:ext cx="6270263" cy="6185140"/>
          </a:xfrm>
          <a:effectLst/>
        </p:spPr>
        <p:txBody>
          <a:bodyPr vert="horz" lIns="91440" tIns="45720" rIns="91440" bIns="45720" rtlCol="0" anchor="ctr">
            <a:normAutofit/>
          </a:bodyPr>
          <a:lstStyle/>
          <a:p>
            <a:pPr>
              <a:lnSpc>
                <a:spcPct val="90000"/>
              </a:lnSpc>
            </a:pPr>
            <a:r>
              <a:rPr lang="en-US" sz="2000" b="1" dirty="0"/>
              <a:t>Low Income Household Water Assistance Program (LIHWAP) Primer </a:t>
            </a:r>
          </a:p>
          <a:p>
            <a:pPr>
              <a:lnSpc>
                <a:spcPct val="90000"/>
              </a:lnSpc>
            </a:pPr>
            <a:r>
              <a:rPr lang="en-US" sz="2000" b="1" i="1" dirty="0"/>
              <a:t>	For Utility Providers: </a:t>
            </a:r>
          </a:p>
          <a:p>
            <a:pPr lvl="1" indent="0">
              <a:lnSpc>
                <a:spcPct val="90000"/>
              </a:lnSpc>
              <a:buNone/>
            </a:pPr>
            <a:r>
              <a:rPr lang="en-US" sz="1800" dirty="0"/>
              <a:t>Nov. 10, 1:00-2:30 pm</a:t>
            </a:r>
          </a:p>
          <a:p>
            <a:pPr lvl="1" indent="0">
              <a:lnSpc>
                <a:spcPct val="90000"/>
              </a:lnSpc>
              <a:buNone/>
            </a:pPr>
            <a:r>
              <a:rPr lang="en-US" sz="1800" dirty="0"/>
              <a:t>Register Here: </a:t>
            </a:r>
            <a:r>
              <a:rPr lang="en-US" sz="1800" dirty="0">
                <a:hlinkClick r:id="rId2"/>
              </a:rPr>
              <a:t>https://us02web.zoom.us/webinar/register/WN_mKNWNC3aQ5-ZTjZBw_UVxw</a:t>
            </a:r>
            <a:r>
              <a:rPr lang="en-US" sz="1800" dirty="0"/>
              <a:t> </a:t>
            </a:r>
          </a:p>
          <a:p>
            <a:pPr>
              <a:lnSpc>
                <a:spcPct val="90000"/>
              </a:lnSpc>
            </a:pPr>
            <a:r>
              <a:rPr lang="en-US" sz="2000" b="1" i="1" dirty="0"/>
              <a:t>	For Social/Legal Service Providers:</a:t>
            </a:r>
          </a:p>
          <a:p>
            <a:pPr lvl="1" indent="0">
              <a:lnSpc>
                <a:spcPct val="90000"/>
              </a:lnSpc>
              <a:buNone/>
            </a:pPr>
            <a:r>
              <a:rPr lang="en-US" sz="1800" dirty="0"/>
              <a:t>Nov. 15, 1:00-2:30 pm</a:t>
            </a:r>
          </a:p>
          <a:p>
            <a:pPr lvl="1" indent="0">
              <a:lnSpc>
                <a:spcPct val="90000"/>
              </a:lnSpc>
              <a:buNone/>
            </a:pPr>
            <a:r>
              <a:rPr lang="en-US" sz="1800" dirty="0"/>
              <a:t>Register Here: </a:t>
            </a:r>
          </a:p>
          <a:p>
            <a:pPr lvl="1" indent="0">
              <a:lnSpc>
                <a:spcPct val="90000"/>
              </a:lnSpc>
              <a:buNone/>
            </a:pPr>
            <a:r>
              <a:rPr lang="en-US" sz="1800" dirty="0">
                <a:hlinkClick r:id="rId3"/>
              </a:rPr>
              <a:t>https://us02web.zoom.us/webinar/register/WN_r94oQ3yAQiuIk0yjMIdp6A</a:t>
            </a:r>
            <a:r>
              <a:rPr lang="en-US" sz="1800" dirty="0"/>
              <a:t> </a:t>
            </a:r>
          </a:p>
        </p:txBody>
      </p:sp>
    </p:spTree>
    <p:extLst>
      <p:ext uri="{BB962C8B-B14F-4D97-AF65-F5344CB8AC3E}">
        <p14:creationId xmlns:p14="http://schemas.microsoft.com/office/powerpoint/2010/main" val="1060308410"/>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10001" y="639097"/>
            <a:ext cx="7574873" cy="3781101"/>
          </a:xfrm>
        </p:spPr>
        <p:txBody>
          <a:bodyPr>
            <a:normAutofit/>
          </a:bodyPr>
          <a:lstStyle/>
          <a:p>
            <a:r>
              <a:rPr lang="en-US" dirty="0"/>
              <a:t>Question &amp; Answer</a:t>
            </a:r>
          </a:p>
        </p:txBody>
      </p:sp>
      <p:sp>
        <p:nvSpPr>
          <p:cNvPr id="5" name="Subtitle 4"/>
          <p:cNvSpPr>
            <a:spLocks noGrp="1"/>
          </p:cNvSpPr>
          <p:nvPr>
            <p:ph type="subTitle" idx="1"/>
          </p:nvPr>
        </p:nvSpPr>
        <p:spPr>
          <a:xfrm>
            <a:off x="810001" y="5280847"/>
            <a:ext cx="6996906" cy="1128580"/>
          </a:xfrm>
        </p:spPr>
        <p:txBody>
          <a:bodyPr>
            <a:noAutofit/>
          </a:bodyPr>
          <a:lstStyle/>
          <a:p>
            <a:pPr>
              <a:lnSpc>
                <a:spcPct val="90000"/>
              </a:lnSpc>
            </a:pPr>
            <a:r>
              <a:rPr lang="en-US" sz="1600" dirty="0">
                <a:latin typeface="+mj-lt"/>
              </a:rPr>
              <a:t>Ria Pereira, Supervising Attorney, Pennsylvania Utility Law Project </a:t>
            </a:r>
          </a:p>
          <a:p>
            <a:pPr marL="285750" indent="-285750">
              <a:lnSpc>
                <a:spcPct val="90000"/>
              </a:lnSpc>
              <a:buFont typeface="Arial" panose="020B0604020202020204" pitchFamily="34" charset="0"/>
              <a:buChar char="•"/>
            </a:pPr>
            <a:r>
              <a:rPr lang="en-US" sz="1600" u="sng" dirty="0">
                <a:solidFill>
                  <a:srgbClr val="0563C1"/>
                </a:solidFill>
                <a:effectLst/>
                <a:latin typeface="+mj-lt"/>
                <a:ea typeface="Calibri" panose="020F0502020204030204" pitchFamily="34" charset="0"/>
                <a:cs typeface="Times New Roman" panose="02020603050405020304" pitchFamily="18" charset="0"/>
                <a:hlinkClick r:id="rId2"/>
              </a:rPr>
              <a:t>rpereira@pautilitylawproject.org</a:t>
            </a:r>
            <a:endParaRPr lang="en-US" sz="1600" u="sng" dirty="0">
              <a:solidFill>
                <a:srgbClr val="0563C1"/>
              </a:solidFill>
              <a:effectLst/>
              <a:latin typeface="+mj-lt"/>
              <a:ea typeface="Calibri" panose="020F0502020204030204" pitchFamily="34" charset="0"/>
              <a:cs typeface="Times New Roman" panose="02020603050405020304" pitchFamily="18" charset="0"/>
            </a:endParaRPr>
          </a:p>
          <a:p>
            <a:pPr marL="285750" indent="-285750">
              <a:lnSpc>
                <a:spcPct val="90000"/>
              </a:lnSpc>
              <a:buFont typeface="Arial" panose="020B0604020202020204" pitchFamily="34" charset="0"/>
              <a:buChar char="•"/>
            </a:pPr>
            <a:r>
              <a:rPr lang="en-US" sz="1600" dirty="0">
                <a:latin typeface="+mj-lt"/>
              </a:rPr>
              <a:t>Lydia Gottesfeld, Supervising Attorney, Community Legal Services </a:t>
            </a:r>
          </a:p>
          <a:p>
            <a:pPr marL="284163" indent="-284163">
              <a:lnSpc>
                <a:spcPct val="90000"/>
              </a:lnSpc>
              <a:buFont typeface="Arial" panose="020B0604020202020204" pitchFamily="34" charset="0"/>
              <a:buChar char="•"/>
            </a:pPr>
            <a:r>
              <a:rPr lang="en-US" sz="1600" dirty="0">
                <a:latin typeface="+mj-lt"/>
                <a:hlinkClick r:id="rId3"/>
              </a:rPr>
              <a:t>lgottesfeld@clsphila.org</a:t>
            </a:r>
            <a:r>
              <a:rPr lang="en-US" sz="1600" dirty="0">
                <a:latin typeface="+mj-lt"/>
              </a:rPr>
              <a:t> </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286" r="2" b="14273"/>
          <a:stretch/>
        </p:blipFill>
        <p:spPr>
          <a:xfrm>
            <a:off x="6096000" y="10"/>
            <a:ext cx="6091084" cy="6857990"/>
          </a:xfrm>
          <a:prstGeom prst="rect">
            <a:avLst/>
          </a:prstGeom>
        </p:spPr>
      </p:pic>
    </p:spTree>
    <p:extLst>
      <p:ext uri="{BB962C8B-B14F-4D97-AF65-F5344CB8AC3E}">
        <p14:creationId xmlns:p14="http://schemas.microsoft.com/office/powerpoint/2010/main" val="307504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556591" y="1768415"/>
            <a:ext cx="3518452" cy="4091048"/>
          </a:xfrm>
        </p:spPr>
        <p:txBody>
          <a:bodyPr anchor="t">
            <a:normAutofit/>
          </a:bodyPr>
          <a:lstStyle/>
          <a:p>
            <a:r>
              <a:rPr lang="en-US" dirty="0"/>
              <a:t>What is LIHEAP?</a:t>
            </a:r>
          </a:p>
        </p:txBody>
      </p:sp>
      <p:graphicFrame>
        <p:nvGraphicFramePr>
          <p:cNvPr id="8" name="Content Placeholder 5">
            <a:extLst>
              <a:ext uri="{FF2B5EF4-FFF2-40B4-BE49-F238E27FC236}">
                <a16:creationId xmlns:a16="http://schemas.microsoft.com/office/drawing/2014/main" id="{59083E4E-AA09-4787-9F7C-11F8C4BCD21F}"/>
              </a:ext>
            </a:extLst>
          </p:cNvPr>
          <p:cNvGraphicFramePr>
            <a:graphicFrameLocks noGrp="1"/>
          </p:cNvGraphicFramePr>
          <p:nvPr>
            <p:ph idx="1"/>
            <p:extLst>
              <p:ext uri="{D42A27DB-BD31-4B8C-83A1-F6EECF244321}">
                <p14:modId xmlns:p14="http://schemas.microsoft.com/office/powerpoint/2010/main" val="3041268678"/>
              </p:ext>
            </p:extLst>
          </p:nvPr>
        </p:nvGraphicFramePr>
        <p:xfrm>
          <a:off x="4952144" y="893852"/>
          <a:ext cx="6965878" cy="521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879001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3F5E8E-3D4F-4A38-9DF2-90303548272E}"/>
              </a:ext>
            </a:extLst>
          </p:cNvPr>
          <p:cNvSpPr>
            <a:spLocks noGrp="1"/>
          </p:cNvSpPr>
          <p:nvPr>
            <p:ph type="title"/>
          </p:nvPr>
        </p:nvSpPr>
        <p:spPr>
          <a:xfrm>
            <a:off x="451515" y="1734857"/>
            <a:ext cx="3765483" cy="3388287"/>
          </a:xfrm>
        </p:spPr>
        <p:txBody>
          <a:bodyPr anchor="ctr">
            <a:normAutofit/>
          </a:bodyPr>
          <a:lstStyle/>
          <a:p>
            <a:r>
              <a:rPr lang="en-US" dirty="0"/>
              <a:t>Why is this year different?	</a:t>
            </a:r>
          </a:p>
        </p:txBody>
      </p:sp>
      <p:sp>
        <p:nvSpPr>
          <p:cNvPr id="3" name="Content Placeholder 2">
            <a:extLst>
              <a:ext uri="{FF2B5EF4-FFF2-40B4-BE49-F238E27FC236}">
                <a16:creationId xmlns:a16="http://schemas.microsoft.com/office/drawing/2014/main" id="{3DCF831E-2801-41FE-9917-1AAC8F1CA739}"/>
              </a:ext>
            </a:extLst>
          </p:cNvPr>
          <p:cNvSpPr>
            <a:spLocks noGrp="1"/>
          </p:cNvSpPr>
          <p:nvPr>
            <p:ph idx="1"/>
          </p:nvPr>
        </p:nvSpPr>
        <p:spPr>
          <a:xfrm>
            <a:off x="5184475" y="410966"/>
            <a:ext cx="6641080" cy="6205591"/>
          </a:xfrm>
          <a:effectLst/>
        </p:spPr>
        <p:txBody>
          <a:bodyPr>
            <a:normAutofit/>
          </a:bodyPr>
          <a:lstStyle/>
          <a:p>
            <a:pPr>
              <a:lnSpc>
                <a:spcPct val="90000"/>
              </a:lnSpc>
            </a:pPr>
            <a:r>
              <a:rPr lang="en-US" b="1" dirty="0"/>
              <a:t>Every year, the federal government allocates funds to Pennsylvania to administer LIHEAP.</a:t>
            </a:r>
          </a:p>
          <a:p>
            <a:pPr lvl="1">
              <a:lnSpc>
                <a:spcPct val="90000"/>
              </a:lnSpc>
            </a:pPr>
            <a:r>
              <a:rPr lang="en-US" dirty="0"/>
              <a:t>LIHEAP is not an entitlement program, so allocation is always dependent upon inclusion in the federal budget.</a:t>
            </a:r>
          </a:p>
          <a:p>
            <a:pPr>
              <a:lnSpc>
                <a:spcPct val="90000"/>
              </a:lnSpc>
            </a:pPr>
            <a:r>
              <a:rPr lang="en-US" b="1" dirty="0"/>
              <a:t>The </a:t>
            </a:r>
            <a:r>
              <a:rPr lang="en-US" b="1" i="1" dirty="0"/>
              <a:t>American Rescue Plan Act </a:t>
            </a:r>
            <a:r>
              <a:rPr lang="en-US" b="1" dirty="0"/>
              <a:t>authorized $4.5 billion supplemental LIHEAP funding to the states.</a:t>
            </a:r>
          </a:p>
          <a:p>
            <a:pPr lvl="1">
              <a:lnSpc>
                <a:spcPct val="90000"/>
              </a:lnSpc>
            </a:pPr>
            <a:r>
              <a:rPr lang="en-US" sz="1800" dirty="0"/>
              <a:t>Pennsylvania received approximately $290 million.</a:t>
            </a:r>
          </a:p>
          <a:p>
            <a:pPr lvl="1">
              <a:lnSpc>
                <a:spcPct val="90000"/>
              </a:lnSpc>
            </a:pPr>
            <a:r>
              <a:rPr lang="en-US" sz="1800" dirty="0"/>
              <a:t>$40 million was used to support the summer/fall supplemental grants and Utility File Transfer program. </a:t>
            </a:r>
          </a:p>
          <a:p>
            <a:pPr lvl="1">
              <a:lnSpc>
                <a:spcPct val="90000"/>
              </a:lnSpc>
            </a:pPr>
            <a:r>
              <a:rPr lang="en-US" sz="1800" dirty="0"/>
              <a:t>The remaining $250 million is being used to increase the grant amounts available through the 21/22 program.</a:t>
            </a:r>
          </a:p>
          <a:p>
            <a:pPr>
              <a:lnSpc>
                <a:spcPct val="90000"/>
              </a:lnSpc>
            </a:pPr>
            <a:r>
              <a:rPr lang="en-US" b="1" dirty="0"/>
              <a:t>In total, DHS has about $450 million available for the program this season. </a:t>
            </a:r>
          </a:p>
          <a:p>
            <a:pPr lvl="1">
              <a:lnSpc>
                <a:spcPct val="90000"/>
              </a:lnSpc>
            </a:pPr>
            <a:r>
              <a:rPr lang="en-US" sz="1800" dirty="0"/>
              <a:t>In a typical year, DHS has about $200 million available and often ends the program with between $10-20 million in unspent funds, which carry over to the following year.</a:t>
            </a:r>
          </a:p>
        </p:txBody>
      </p:sp>
    </p:spTree>
    <p:extLst>
      <p:ext uri="{BB962C8B-B14F-4D97-AF65-F5344CB8AC3E}">
        <p14:creationId xmlns:p14="http://schemas.microsoft.com/office/powerpoint/2010/main" val="88695109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CE3B82-7DC2-4DC7-8F20-92257FDEDA2E}"/>
              </a:ext>
            </a:extLst>
          </p:cNvPr>
          <p:cNvSpPr>
            <a:spLocks noGrp="1"/>
          </p:cNvSpPr>
          <p:nvPr>
            <p:ph type="title"/>
          </p:nvPr>
        </p:nvSpPr>
        <p:spPr>
          <a:xfrm>
            <a:off x="556591" y="1741714"/>
            <a:ext cx="3518452" cy="4117749"/>
          </a:xfrm>
        </p:spPr>
        <p:txBody>
          <a:bodyPr anchor="t">
            <a:normAutofit/>
          </a:bodyPr>
          <a:lstStyle/>
          <a:p>
            <a:r>
              <a:rPr lang="en-US"/>
              <a:t>How is DHS spending the extra money?</a:t>
            </a:r>
          </a:p>
        </p:txBody>
      </p:sp>
      <p:graphicFrame>
        <p:nvGraphicFramePr>
          <p:cNvPr id="5" name="Content Placeholder 2">
            <a:extLst>
              <a:ext uri="{FF2B5EF4-FFF2-40B4-BE49-F238E27FC236}">
                <a16:creationId xmlns:a16="http://schemas.microsoft.com/office/drawing/2014/main" id="{0030DD62-3649-4069-87D7-1859898D3B8B}"/>
              </a:ext>
            </a:extLst>
          </p:cNvPr>
          <p:cNvGraphicFramePr>
            <a:graphicFrameLocks noGrp="1"/>
          </p:cNvGraphicFramePr>
          <p:nvPr>
            <p:ph idx="1"/>
            <p:extLst>
              <p:ext uri="{D42A27DB-BD31-4B8C-83A1-F6EECF244321}">
                <p14:modId xmlns:p14="http://schemas.microsoft.com/office/powerpoint/2010/main" val="2480392535"/>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381611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5">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5C709B3-07EC-4A0B-B312-F8C57ECEE114}"/>
              </a:ext>
            </a:extLst>
          </p:cNvPr>
          <p:cNvSpPr>
            <a:spLocks noGrp="1"/>
          </p:cNvSpPr>
          <p:nvPr>
            <p:ph type="title"/>
          </p:nvPr>
        </p:nvSpPr>
        <p:spPr>
          <a:xfrm>
            <a:off x="356559" y="887699"/>
            <a:ext cx="4180935" cy="4117749"/>
          </a:xfrm>
        </p:spPr>
        <p:txBody>
          <a:bodyPr anchor="t">
            <a:normAutofit fontScale="90000"/>
          </a:bodyPr>
          <a:lstStyle/>
          <a:p>
            <a:r>
              <a:rPr lang="en-US"/>
              <a:t>Summer/Fall Supplemental Funds for 2020/2021 Program Year</a:t>
            </a:r>
            <a:br>
              <a:rPr lang="en-US"/>
            </a:br>
            <a:br>
              <a:rPr lang="en-US" sz="2400"/>
            </a:br>
            <a:r>
              <a:rPr lang="en-US" sz="2400" b="0" i="1"/>
              <a:t>Does not impact eligibility for the 2021/2022 program year! </a:t>
            </a:r>
            <a:endParaRPr lang="en-US" b="0" i="1" dirty="0"/>
          </a:p>
        </p:txBody>
      </p:sp>
      <p:graphicFrame>
        <p:nvGraphicFramePr>
          <p:cNvPr id="5" name="Content Placeholder 2">
            <a:extLst>
              <a:ext uri="{FF2B5EF4-FFF2-40B4-BE49-F238E27FC236}">
                <a16:creationId xmlns:a16="http://schemas.microsoft.com/office/drawing/2014/main" id="{918B8B8B-A475-4643-8162-27F47ACF0E05}"/>
              </a:ext>
            </a:extLst>
          </p:cNvPr>
          <p:cNvGraphicFramePr>
            <a:graphicFrameLocks noGrp="1"/>
          </p:cNvGraphicFramePr>
          <p:nvPr>
            <p:ph idx="1"/>
            <p:extLst>
              <p:ext uri="{D42A27DB-BD31-4B8C-83A1-F6EECF244321}">
                <p14:modId xmlns:p14="http://schemas.microsoft.com/office/powerpoint/2010/main" val="2479270437"/>
              </p:ext>
            </p:extLst>
          </p:nvPr>
        </p:nvGraphicFramePr>
        <p:xfrm>
          <a:off x="5000696" y="181155"/>
          <a:ext cx="6834745" cy="6340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7229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556591" y="1741714"/>
            <a:ext cx="3518452" cy="4117749"/>
          </a:xfrm>
        </p:spPr>
        <p:txBody>
          <a:bodyPr anchor="t">
            <a:normAutofit/>
          </a:bodyPr>
          <a:lstStyle/>
          <a:p>
            <a:r>
              <a:rPr lang="en-US" dirty="0"/>
              <a:t>LIHEAP </a:t>
            </a:r>
            <a:br>
              <a:rPr lang="en-US" dirty="0"/>
            </a:br>
            <a:r>
              <a:rPr lang="en-US" dirty="0"/>
              <a:t>2021-2022 Program</a:t>
            </a:r>
          </a:p>
        </p:txBody>
      </p:sp>
      <p:graphicFrame>
        <p:nvGraphicFramePr>
          <p:cNvPr id="8" name="Content Placeholder 5">
            <a:extLst>
              <a:ext uri="{FF2B5EF4-FFF2-40B4-BE49-F238E27FC236}">
                <a16:creationId xmlns:a16="http://schemas.microsoft.com/office/drawing/2014/main" id="{736D1D58-F0F4-489E-B9AC-025015D13302}"/>
              </a:ext>
            </a:extLst>
          </p:cNvPr>
          <p:cNvGraphicFramePr>
            <a:graphicFrameLocks noGrp="1"/>
          </p:cNvGraphicFramePr>
          <p:nvPr>
            <p:ph idx="1"/>
            <p:extLst>
              <p:ext uri="{D42A27DB-BD31-4B8C-83A1-F6EECF244321}">
                <p14:modId xmlns:p14="http://schemas.microsoft.com/office/powerpoint/2010/main" val="3731502773"/>
              </p:ext>
            </p:extLst>
          </p:nvPr>
        </p:nvGraphicFramePr>
        <p:xfrm>
          <a:off x="4986068" y="232914"/>
          <a:ext cx="7030528" cy="6443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16411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4CF81C5E78194DAADA7A46BFE140EA" ma:contentTypeVersion="6" ma:contentTypeDescription="Create a new document." ma:contentTypeScope="" ma:versionID="d079ac404fdde4df5b1459be3813c723">
  <xsd:schema xmlns:xsd="http://www.w3.org/2001/XMLSchema" xmlns:xs="http://www.w3.org/2001/XMLSchema" xmlns:p="http://schemas.microsoft.com/office/2006/metadata/properties" xmlns:ns2="f66b2ad4-5fff-4dbc-8de8-6f68fcd7cbaf" xmlns:ns3="14ce1403-d6a9-421e-91a9-c43f38ddf313" targetNamespace="http://schemas.microsoft.com/office/2006/metadata/properties" ma:root="true" ma:fieldsID="880a5f07f233a92188b1600f5e62b9ae" ns2:_="" ns3:_="">
    <xsd:import namespace="f66b2ad4-5fff-4dbc-8de8-6f68fcd7cbaf"/>
    <xsd:import namespace="14ce1403-d6a9-421e-91a9-c43f38ddf3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b2ad4-5fff-4dbc-8de8-6f68fcd7c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ce1403-d6a9-421e-91a9-c43f38ddf3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8455A1-39C0-4733-830C-DA19FBAF2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b2ad4-5fff-4dbc-8de8-6f68fcd7cbaf"/>
    <ds:schemaRef ds:uri="14ce1403-d6a9-421e-91a9-c43f38ddf3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C5E359-F4EB-46C1-9293-61E392AD1AE7}">
  <ds:schemaRefs>
    <ds:schemaRef ds:uri="http://schemas.microsoft.com/sharepoint/v3/contenttype/forms"/>
  </ds:schemaRefs>
</ds:datastoreItem>
</file>

<file path=customXml/itemProps3.xml><?xml version="1.0" encoding="utf-8"?>
<ds:datastoreItem xmlns:ds="http://schemas.openxmlformats.org/officeDocument/2006/customXml" ds:itemID="{5FF6ADDF-1418-4527-B4F6-A355C491795F}">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bda6637a-4519-4531-8090-c8a2d07e66d9"/>
    <ds:schemaRef ds:uri="http://schemas.openxmlformats.org/package/2006/metadata/core-properties"/>
    <ds:schemaRef ds:uri="9982e97b-b0c2-498d-8400-98da429a93d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6719</TotalTime>
  <Words>3195</Words>
  <Application>Microsoft Office PowerPoint</Application>
  <PresentationFormat>Widescreen</PresentationFormat>
  <Paragraphs>362</Paragraphs>
  <Slides>47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Century Gothic</vt:lpstr>
      <vt:lpstr>Courier New</vt:lpstr>
      <vt:lpstr>Wingdings</vt:lpstr>
      <vt:lpstr>Wingdings 2</vt:lpstr>
      <vt:lpstr>Quotable</vt:lpstr>
      <vt:lpstr>      LIHEAP 2021-2022 Program Review:  Important changes to the 2021-2022 LIHEAP Season!</vt:lpstr>
      <vt:lpstr>Welcome and Introductions</vt:lpstr>
      <vt:lpstr>Agenda</vt:lpstr>
      <vt:lpstr>Introduction to LIHEAP</vt:lpstr>
      <vt:lpstr>What is LIHEAP?</vt:lpstr>
      <vt:lpstr>Why is this year different? </vt:lpstr>
      <vt:lpstr>How is DHS spending the extra money?</vt:lpstr>
      <vt:lpstr>Summer/Fall Supplemental Funds for 2020/2021 Program Year  Does not impact eligibility for the 2021/2022 program year! </vt:lpstr>
      <vt:lpstr>LIHEAP  2021-2022 Program</vt:lpstr>
      <vt:lpstr>How to Apply</vt:lpstr>
      <vt:lpstr>Processing Times</vt:lpstr>
      <vt:lpstr>CASH GRANTS</vt:lpstr>
      <vt:lpstr>Eligibility: Household Income</vt:lpstr>
      <vt:lpstr>The LIHEAP Household</vt:lpstr>
      <vt:lpstr>Eligibility: Household Income</vt:lpstr>
      <vt:lpstr>Eligibility: Home Heating Responsibility</vt:lpstr>
      <vt:lpstr>Eligibility: Pennsylvania Residency</vt:lpstr>
      <vt:lpstr>Eligibility </vt:lpstr>
      <vt:lpstr>CRISIS GRANTS</vt:lpstr>
      <vt:lpstr>Eligibility</vt:lpstr>
      <vt:lpstr>Home Heating Emergency</vt:lpstr>
      <vt:lpstr>Use of Crisis Funds</vt:lpstr>
      <vt:lpstr>CRISIS INTERFACE PROGRAM</vt:lpstr>
      <vt:lpstr>Available Benefits</vt:lpstr>
      <vt:lpstr>Eligibility</vt:lpstr>
      <vt:lpstr>PILOT PROGRAM: CLEAN AND TUNE</vt:lpstr>
      <vt:lpstr>SPECIAL LIHEAP ISSUES</vt:lpstr>
      <vt:lpstr>Winter Moratorium</vt:lpstr>
      <vt:lpstr>Tenant Eligibility</vt:lpstr>
      <vt:lpstr>Benefits Paid Directly to Applicant</vt:lpstr>
      <vt:lpstr>New Residence – Old Balance</vt:lpstr>
      <vt:lpstr>Ineligible Adults with Eligible Children</vt:lpstr>
      <vt:lpstr>Eligible Immigration Statuses</vt:lpstr>
      <vt:lpstr>Heat and Eat</vt:lpstr>
      <vt:lpstr>APPEALS PROCESS</vt:lpstr>
      <vt:lpstr>DHS Determinations</vt:lpstr>
      <vt:lpstr>Appeals Process</vt:lpstr>
      <vt:lpstr>How to Appeal</vt:lpstr>
      <vt:lpstr>WORK TO RESOLVE APPEAL</vt:lpstr>
      <vt:lpstr>Re-Application</vt:lpstr>
      <vt:lpstr>ADVOCACY</vt:lpstr>
      <vt:lpstr>Ongoing Advocacy Efforts</vt:lpstr>
      <vt:lpstr>Follow us on social media for more updates &amp; resources.</vt:lpstr>
      <vt:lpstr>Additional Resources</vt:lpstr>
      <vt:lpstr>Who to Call for HELP?</vt:lpstr>
      <vt:lpstr>Upcoming Webinars</vt:lpstr>
      <vt:lpstr>Question &amp;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Moratorium Webinar</dc:title>
  <dc:creator>Gio Brackbill</dc:creator>
  <cp:lastModifiedBy>Madi Keaton</cp:lastModifiedBy>
  <cp:revision>116</cp:revision>
  <dcterms:created xsi:type="dcterms:W3CDTF">2020-10-26T15:14:37Z</dcterms:created>
  <dcterms:modified xsi:type="dcterms:W3CDTF">2021-10-18T18:26:07Z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0x010100434CF81C5E78194DAADA7A46BFE140EA</vt:lpwstr>
  </property>
  <property fmtid="{D5CDD505-2E9C-101B-9397-08002B2CF9AE}" pid="3" name="Order">
    <vt:r8>20600</vt:r8>
  </property>
</Properties>
</file>