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Lst>
  <p:notesMasterIdLst>
    <p:notesMasterId r:id="rId58"/>
  </p:notesMasterIdLst>
  <p:sldIdLst>
    <p:sldId id="271" r:id="rId6"/>
    <p:sldId id="258" r:id="rId7"/>
    <p:sldId id="272" r:id="rId8"/>
    <p:sldId id="273" r:id="rId9"/>
    <p:sldId id="274" r:id="rId10"/>
    <p:sldId id="275" r:id="rId11"/>
    <p:sldId id="276" r:id="rId12"/>
    <p:sldId id="277" r:id="rId13"/>
    <p:sldId id="278" r:id="rId14"/>
    <p:sldId id="289" r:id="rId15"/>
    <p:sldId id="280" r:id="rId16"/>
    <p:sldId id="281" r:id="rId17"/>
    <p:sldId id="282" r:id="rId18"/>
    <p:sldId id="283" r:id="rId19"/>
    <p:sldId id="284" r:id="rId20"/>
    <p:sldId id="285" r:id="rId21"/>
    <p:sldId id="286" r:id="rId22"/>
    <p:sldId id="287" r:id="rId23"/>
    <p:sldId id="288" r:id="rId24"/>
    <p:sldId id="290" r:id="rId25"/>
    <p:sldId id="291" r:id="rId26"/>
    <p:sldId id="292" r:id="rId27"/>
    <p:sldId id="294" r:id="rId28"/>
    <p:sldId id="295" r:id="rId29"/>
    <p:sldId id="296" r:id="rId30"/>
    <p:sldId id="297" r:id="rId31"/>
    <p:sldId id="298" r:id="rId32"/>
    <p:sldId id="300" r:id="rId33"/>
    <p:sldId id="301" r:id="rId34"/>
    <p:sldId id="302" r:id="rId35"/>
    <p:sldId id="305" r:id="rId36"/>
    <p:sldId id="303" r:id="rId37"/>
    <p:sldId id="306" r:id="rId38"/>
    <p:sldId id="307" r:id="rId39"/>
    <p:sldId id="309" r:id="rId40"/>
    <p:sldId id="304" r:id="rId41"/>
    <p:sldId id="310" r:id="rId42"/>
    <p:sldId id="311" r:id="rId43"/>
    <p:sldId id="312" r:id="rId44"/>
    <p:sldId id="313" r:id="rId45"/>
    <p:sldId id="315" r:id="rId46"/>
    <p:sldId id="316" r:id="rId47"/>
    <p:sldId id="317" r:id="rId48"/>
    <p:sldId id="319" r:id="rId49"/>
    <p:sldId id="318" r:id="rId50"/>
    <p:sldId id="320" r:id="rId51"/>
    <p:sldId id="321" r:id="rId52"/>
    <p:sldId id="322" r:id="rId53"/>
    <p:sldId id="323" r:id="rId54"/>
    <p:sldId id="324" r:id="rId55"/>
    <p:sldId id="325" r:id="rId56"/>
    <p:sldId id="32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2F4228-7EEF-680D-8EE8-1E76B837DB35}" name="Lauren Berman" initials="LB" userId="S::lberman@pautilitylawproject.org::d7bd08c7-49fb-47cc-a42c-491900bce8f2" providerId="AD"/>
  <p188:author id="{79669E8A-DE4F-C572-4C3A-D284AB295EC1}" name="Elizabeth Marx" initials="EM" userId="S::emarx@pautilitylawproject.org::5deb7951-f9d2-49ca-b591-fb00808ebd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B633C-1533-45BB-B69C-04BD9E4147E8}" v="97" dt="2023-10-25T13:21:51.814"/>
    <p1510:client id="{930B9841-F14D-21F5-DCF5-74F2DE69F196}" v="9" dt="2023-10-25T13:11:05.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94" autoAdjust="0"/>
  </p:normalViewPr>
  <p:slideViewPr>
    <p:cSldViewPr snapToGrid="0">
      <p:cViewPr varScale="1">
        <p:scale>
          <a:sx n="69" d="100"/>
          <a:sy n="69"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1" Type="http://schemas.openxmlformats.org/officeDocument/2006/relationships/hyperlink" Target="https://www.compass.state.pa.us/"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compass.state.pa.us/"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E9168-CE68-4591-A9D2-F745326F6D5F}" type="doc">
      <dgm:prSet loTypeId="urn:microsoft.com/office/officeart/2018/2/layout/IconVerticalSolidList" loCatId="icon" qsTypeId="urn:microsoft.com/office/officeart/2005/8/quickstyle/simple2" qsCatId="simple" csTypeId="urn:microsoft.com/office/officeart/2005/8/colors/accent1_4" csCatId="accent1" phldr="1"/>
      <dgm:spPr/>
      <dgm:t>
        <a:bodyPr/>
        <a:lstStyle/>
        <a:p>
          <a:endParaRPr lang="en-US"/>
        </a:p>
      </dgm:t>
    </dgm:pt>
    <dgm:pt modelId="{D94CC6A4-AE0C-4976-9BD0-FB6C18B87514}">
      <dgm:prSet/>
      <dgm:spPr/>
      <dgm:t>
        <a:bodyPr/>
        <a:lstStyle/>
        <a:p>
          <a:pPr>
            <a:lnSpc>
              <a:spcPct val="100000"/>
            </a:lnSpc>
          </a:pPr>
          <a:r>
            <a:rPr lang="en-US" dirty="0"/>
            <a:t>Federally funded program administered by the Pennsylvania Department of Human Services (DHS).  </a:t>
          </a:r>
        </a:p>
      </dgm:t>
    </dgm:pt>
    <dgm:pt modelId="{4B2DFF3F-189A-4F59-9609-3E48857C8FDA}" type="parTrans" cxnId="{F4CF3C19-3A10-41CB-8546-8D1496729D29}">
      <dgm:prSet/>
      <dgm:spPr/>
      <dgm:t>
        <a:bodyPr/>
        <a:lstStyle/>
        <a:p>
          <a:endParaRPr lang="en-US"/>
        </a:p>
      </dgm:t>
    </dgm:pt>
    <dgm:pt modelId="{9F8EC756-F702-4310-84A0-0821527F3AA5}" type="sibTrans" cxnId="{F4CF3C19-3A10-41CB-8546-8D1496729D29}">
      <dgm:prSet/>
      <dgm:spPr/>
      <dgm:t>
        <a:bodyPr/>
        <a:lstStyle/>
        <a:p>
          <a:endParaRPr lang="en-US"/>
        </a:p>
      </dgm:t>
    </dgm:pt>
    <dgm:pt modelId="{EF7AF039-068C-467A-83F1-B51C5FC34E50}">
      <dgm:prSet/>
      <dgm:spPr/>
      <dgm:t>
        <a:bodyPr/>
        <a:lstStyle/>
        <a:p>
          <a:pPr>
            <a:lnSpc>
              <a:spcPct val="100000"/>
            </a:lnSpc>
          </a:pPr>
          <a:r>
            <a:rPr lang="en-US" dirty="0"/>
            <a:t>Assists low income customers to pay for home heat or heat related service.</a:t>
          </a:r>
        </a:p>
      </dgm:t>
    </dgm:pt>
    <dgm:pt modelId="{7EC29971-8B3F-4C61-924E-4F5EF59C4926}" type="parTrans" cxnId="{8FAA2FD4-630A-4B11-B040-BFC97EA80E19}">
      <dgm:prSet/>
      <dgm:spPr/>
      <dgm:t>
        <a:bodyPr/>
        <a:lstStyle/>
        <a:p>
          <a:endParaRPr lang="en-US"/>
        </a:p>
      </dgm:t>
    </dgm:pt>
    <dgm:pt modelId="{FCFB6725-E13F-4B90-BA6B-AAC2A47DB563}" type="sibTrans" cxnId="{8FAA2FD4-630A-4B11-B040-BFC97EA80E19}">
      <dgm:prSet/>
      <dgm:spPr/>
      <dgm:t>
        <a:bodyPr/>
        <a:lstStyle/>
        <a:p>
          <a:endParaRPr lang="en-US"/>
        </a:p>
      </dgm:t>
    </dgm:pt>
    <dgm:pt modelId="{6684FD2C-8205-4438-B65B-04B4B0B73C7C}">
      <dgm:prSet/>
      <dgm:spPr/>
      <dgm:t>
        <a:bodyPr/>
        <a:lstStyle/>
        <a:p>
          <a:pPr>
            <a:lnSpc>
              <a:spcPct val="100000"/>
            </a:lnSpc>
          </a:pPr>
          <a:r>
            <a:rPr lang="en-US" dirty="0"/>
            <a:t>Low Income Home Energy Assistance Program</a:t>
          </a:r>
        </a:p>
      </dgm:t>
    </dgm:pt>
    <dgm:pt modelId="{AB3429EF-6B6E-4B25-942C-5A82F1997FC6}" type="parTrans" cxnId="{0B821188-A116-42DA-B8E8-AFACB7B5859F}">
      <dgm:prSet/>
      <dgm:spPr/>
      <dgm:t>
        <a:bodyPr/>
        <a:lstStyle/>
        <a:p>
          <a:endParaRPr lang="en-US"/>
        </a:p>
      </dgm:t>
    </dgm:pt>
    <dgm:pt modelId="{EED28F9B-134C-418B-8801-5B07F6CFEF78}" type="sibTrans" cxnId="{0B821188-A116-42DA-B8E8-AFACB7B5859F}">
      <dgm:prSet/>
      <dgm:spPr/>
      <dgm:t>
        <a:bodyPr/>
        <a:lstStyle/>
        <a:p>
          <a:endParaRPr lang="en-US"/>
        </a:p>
      </dgm:t>
    </dgm:pt>
    <dgm:pt modelId="{35A45ADC-3BB2-4C78-95C5-5CCB896A9289}" type="pres">
      <dgm:prSet presAssocID="{2AEE9168-CE68-4591-A9D2-F745326F6D5F}" presName="root" presStyleCnt="0">
        <dgm:presLayoutVars>
          <dgm:dir/>
          <dgm:resizeHandles val="exact"/>
        </dgm:presLayoutVars>
      </dgm:prSet>
      <dgm:spPr/>
    </dgm:pt>
    <dgm:pt modelId="{07E4BC72-402E-418D-9881-06E2FADC349B}" type="pres">
      <dgm:prSet presAssocID="{6684FD2C-8205-4438-B65B-04B4B0B73C7C}" presName="compNode" presStyleCnt="0"/>
      <dgm:spPr/>
    </dgm:pt>
    <dgm:pt modelId="{B60413D0-237D-4430-9E37-F7A4BF2B5180}" type="pres">
      <dgm:prSet presAssocID="{6684FD2C-8205-4438-B65B-04B4B0B73C7C}" presName="bgRect" presStyleLbl="bgShp" presStyleIdx="0" presStyleCnt="3"/>
      <dgm:spPr/>
    </dgm:pt>
    <dgm:pt modelId="{554DDC7D-E85F-4DB4-8090-7E834C2CE1BF}" type="pres">
      <dgm:prSet presAssocID="{6684FD2C-8205-4438-B65B-04B4B0B73C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use with solid fill"/>
        </a:ext>
      </dgm:extLst>
    </dgm:pt>
    <dgm:pt modelId="{CE904011-C8A2-4C1C-8BD1-4D6DA4A8D339}" type="pres">
      <dgm:prSet presAssocID="{6684FD2C-8205-4438-B65B-04B4B0B73C7C}" presName="spaceRect" presStyleCnt="0"/>
      <dgm:spPr/>
    </dgm:pt>
    <dgm:pt modelId="{732AFA8E-D914-4957-81F0-E5500666A5F7}" type="pres">
      <dgm:prSet presAssocID="{6684FD2C-8205-4438-B65B-04B4B0B73C7C}" presName="parTx" presStyleLbl="revTx" presStyleIdx="0" presStyleCnt="3">
        <dgm:presLayoutVars>
          <dgm:chMax val="0"/>
          <dgm:chPref val="0"/>
        </dgm:presLayoutVars>
      </dgm:prSet>
      <dgm:spPr/>
    </dgm:pt>
    <dgm:pt modelId="{09031F03-9A06-4B01-BC74-8E14D0F724F4}" type="pres">
      <dgm:prSet presAssocID="{EED28F9B-134C-418B-8801-5B07F6CFEF78}" presName="sibTrans" presStyleCnt="0"/>
      <dgm:spPr/>
    </dgm:pt>
    <dgm:pt modelId="{D90371A6-D2F4-48E0-ACF4-C2FDBF427826}" type="pres">
      <dgm:prSet presAssocID="{D94CC6A4-AE0C-4976-9BD0-FB6C18B87514}" presName="compNode" presStyleCnt="0"/>
      <dgm:spPr/>
    </dgm:pt>
    <dgm:pt modelId="{2277A9BA-48B3-414E-9F3B-38060C942FCF}" type="pres">
      <dgm:prSet presAssocID="{D94CC6A4-AE0C-4976-9BD0-FB6C18B87514}" presName="bgRect" presStyleLbl="bgShp" presStyleIdx="1" presStyleCnt="3"/>
      <dgm:spPr/>
    </dgm:pt>
    <dgm:pt modelId="{E68815E6-30E3-41E0-9C1D-438F9727AAB9}" type="pres">
      <dgm:prSet presAssocID="{D94CC6A4-AE0C-4976-9BD0-FB6C18B87514}" presName="iconRect" presStyleLbl="node1" presStyleIdx="1" presStyleCnt="3" custLinFactNeighborX="-4592" custLinFactNeighborY="-186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llar with solid fill"/>
        </a:ext>
      </dgm:extLst>
    </dgm:pt>
    <dgm:pt modelId="{1B81E4A5-034E-42E9-A294-624C4C804598}" type="pres">
      <dgm:prSet presAssocID="{D94CC6A4-AE0C-4976-9BD0-FB6C18B87514}" presName="spaceRect" presStyleCnt="0"/>
      <dgm:spPr/>
    </dgm:pt>
    <dgm:pt modelId="{E21C68B0-2051-4438-AAE4-341FA26F5CA3}" type="pres">
      <dgm:prSet presAssocID="{D94CC6A4-AE0C-4976-9BD0-FB6C18B87514}" presName="parTx" presStyleLbl="revTx" presStyleIdx="1" presStyleCnt="3" custScaleX="100587">
        <dgm:presLayoutVars>
          <dgm:chMax val="0"/>
          <dgm:chPref val="0"/>
        </dgm:presLayoutVars>
      </dgm:prSet>
      <dgm:spPr/>
    </dgm:pt>
    <dgm:pt modelId="{99E9FF9C-33A9-4C27-B0ED-18D8EC3AB0DD}" type="pres">
      <dgm:prSet presAssocID="{9F8EC756-F702-4310-84A0-0821527F3AA5}" presName="sibTrans" presStyleCnt="0"/>
      <dgm:spPr/>
    </dgm:pt>
    <dgm:pt modelId="{7201A739-776F-4483-8814-81AE1530E4A2}" type="pres">
      <dgm:prSet presAssocID="{EF7AF039-068C-467A-83F1-B51C5FC34E50}" presName="compNode" presStyleCnt="0"/>
      <dgm:spPr/>
    </dgm:pt>
    <dgm:pt modelId="{EC250DC1-40DD-44CF-B514-F911F77FEED5}" type="pres">
      <dgm:prSet presAssocID="{EF7AF039-068C-467A-83F1-B51C5FC34E50}" presName="bgRect" presStyleLbl="bgShp" presStyleIdx="2" presStyleCnt="3"/>
      <dgm:spPr/>
    </dgm:pt>
    <dgm:pt modelId="{AE828ABC-2127-4E75-AF6D-55B9D87F8686}" type="pres">
      <dgm:prSet presAssocID="{EF7AF039-068C-467A-83F1-B51C5FC34E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nfire with solid fill"/>
        </a:ext>
      </dgm:extLst>
    </dgm:pt>
    <dgm:pt modelId="{B0A6011D-2DDF-426D-9BBE-62E0158FFDF4}" type="pres">
      <dgm:prSet presAssocID="{EF7AF039-068C-467A-83F1-B51C5FC34E50}" presName="spaceRect" presStyleCnt="0"/>
      <dgm:spPr/>
    </dgm:pt>
    <dgm:pt modelId="{3066B9DA-35C5-4207-9ABE-90A583491715}" type="pres">
      <dgm:prSet presAssocID="{EF7AF039-068C-467A-83F1-B51C5FC34E50}" presName="parTx" presStyleLbl="revTx" presStyleIdx="2" presStyleCnt="3" custScaleX="100475">
        <dgm:presLayoutVars>
          <dgm:chMax val="0"/>
          <dgm:chPref val="0"/>
        </dgm:presLayoutVars>
      </dgm:prSet>
      <dgm:spPr/>
    </dgm:pt>
  </dgm:ptLst>
  <dgm:cxnLst>
    <dgm:cxn modelId="{F4CF3C19-3A10-41CB-8546-8D1496729D29}" srcId="{2AEE9168-CE68-4591-A9D2-F745326F6D5F}" destId="{D94CC6A4-AE0C-4976-9BD0-FB6C18B87514}" srcOrd="1" destOrd="0" parTransId="{4B2DFF3F-189A-4F59-9609-3E48857C8FDA}" sibTransId="{9F8EC756-F702-4310-84A0-0821527F3AA5}"/>
    <dgm:cxn modelId="{CFFC127C-29F4-4E04-8C02-50024B9A1A08}" type="presOf" srcId="{D94CC6A4-AE0C-4976-9BD0-FB6C18B87514}" destId="{E21C68B0-2051-4438-AAE4-341FA26F5CA3}" srcOrd="0" destOrd="0" presId="urn:microsoft.com/office/officeart/2018/2/layout/IconVerticalSolidList"/>
    <dgm:cxn modelId="{0B821188-A116-42DA-B8E8-AFACB7B5859F}" srcId="{2AEE9168-CE68-4591-A9D2-F745326F6D5F}" destId="{6684FD2C-8205-4438-B65B-04B4B0B73C7C}" srcOrd="0" destOrd="0" parTransId="{AB3429EF-6B6E-4B25-942C-5A82F1997FC6}" sibTransId="{EED28F9B-134C-418B-8801-5B07F6CFEF78}"/>
    <dgm:cxn modelId="{E853F38C-3015-4387-8786-21079977D34F}" type="presOf" srcId="{6684FD2C-8205-4438-B65B-04B4B0B73C7C}" destId="{732AFA8E-D914-4957-81F0-E5500666A5F7}" srcOrd="0" destOrd="0" presId="urn:microsoft.com/office/officeart/2018/2/layout/IconVerticalSolidList"/>
    <dgm:cxn modelId="{8C6DFEB9-3DA0-4BB2-8316-53433647EA29}" type="presOf" srcId="{EF7AF039-068C-467A-83F1-B51C5FC34E50}" destId="{3066B9DA-35C5-4207-9ABE-90A583491715}" srcOrd="0" destOrd="0" presId="urn:microsoft.com/office/officeart/2018/2/layout/IconVerticalSolidList"/>
    <dgm:cxn modelId="{8FAA2FD4-630A-4B11-B040-BFC97EA80E19}" srcId="{2AEE9168-CE68-4591-A9D2-F745326F6D5F}" destId="{EF7AF039-068C-467A-83F1-B51C5FC34E50}" srcOrd="2" destOrd="0" parTransId="{7EC29971-8B3F-4C61-924E-4F5EF59C4926}" sibTransId="{FCFB6725-E13F-4B90-BA6B-AAC2A47DB563}"/>
    <dgm:cxn modelId="{F0733FE7-FD13-4D69-8308-828F29251E98}" type="presOf" srcId="{2AEE9168-CE68-4591-A9D2-F745326F6D5F}" destId="{35A45ADC-3BB2-4C78-95C5-5CCB896A9289}" srcOrd="0" destOrd="0" presId="urn:microsoft.com/office/officeart/2018/2/layout/IconVerticalSolidList"/>
    <dgm:cxn modelId="{89BD773B-3B04-44D5-B6EC-6CF2F23DC75D}" type="presParOf" srcId="{35A45ADC-3BB2-4C78-95C5-5CCB896A9289}" destId="{07E4BC72-402E-418D-9881-06E2FADC349B}" srcOrd="0" destOrd="0" presId="urn:microsoft.com/office/officeart/2018/2/layout/IconVerticalSolidList"/>
    <dgm:cxn modelId="{31C01BA5-06F6-49B4-9384-B2A4B1628E12}" type="presParOf" srcId="{07E4BC72-402E-418D-9881-06E2FADC349B}" destId="{B60413D0-237D-4430-9E37-F7A4BF2B5180}" srcOrd="0" destOrd="0" presId="urn:microsoft.com/office/officeart/2018/2/layout/IconVerticalSolidList"/>
    <dgm:cxn modelId="{0DD9A9CA-208B-4C16-BC4C-9180F007CFC4}" type="presParOf" srcId="{07E4BC72-402E-418D-9881-06E2FADC349B}" destId="{554DDC7D-E85F-4DB4-8090-7E834C2CE1BF}" srcOrd="1" destOrd="0" presId="urn:microsoft.com/office/officeart/2018/2/layout/IconVerticalSolidList"/>
    <dgm:cxn modelId="{F42641D7-FDD9-4D22-B060-22E63917B430}" type="presParOf" srcId="{07E4BC72-402E-418D-9881-06E2FADC349B}" destId="{CE904011-C8A2-4C1C-8BD1-4D6DA4A8D339}" srcOrd="2" destOrd="0" presId="urn:microsoft.com/office/officeart/2018/2/layout/IconVerticalSolidList"/>
    <dgm:cxn modelId="{9C745C24-DBCF-43FD-A23F-226344860E65}" type="presParOf" srcId="{07E4BC72-402E-418D-9881-06E2FADC349B}" destId="{732AFA8E-D914-4957-81F0-E5500666A5F7}" srcOrd="3" destOrd="0" presId="urn:microsoft.com/office/officeart/2018/2/layout/IconVerticalSolidList"/>
    <dgm:cxn modelId="{2B2F99F4-113D-4D99-8D4F-BC1385CCD6E4}" type="presParOf" srcId="{35A45ADC-3BB2-4C78-95C5-5CCB896A9289}" destId="{09031F03-9A06-4B01-BC74-8E14D0F724F4}" srcOrd="1" destOrd="0" presId="urn:microsoft.com/office/officeart/2018/2/layout/IconVerticalSolidList"/>
    <dgm:cxn modelId="{B70A3A68-427C-4D42-9356-6898557FB70A}" type="presParOf" srcId="{35A45ADC-3BB2-4C78-95C5-5CCB896A9289}" destId="{D90371A6-D2F4-48E0-ACF4-C2FDBF427826}" srcOrd="2" destOrd="0" presId="urn:microsoft.com/office/officeart/2018/2/layout/IconVerticalSolidList"/>
    <dgm:cxn modelId="{7002AE5A-5B5D-4C10-ABB5-3BA2F6E3E92C}" type="presParOf" srcId="{D90371A6-D2F4-48E0-ACF4-C2FDBF427826}" destId="{2277A9BA-48B3-414E-9F3B-38060C942FCF}" srcOrd="0" destOrd="0" presId="urn:microsoft.com/office/officeart/2018/2/layout/IconVerticalSolidList"/>
    <dgm:cxn modelId="{D3E398C7-7A41-4CA0-8167-2EB26CAB5CA7}" type="presParOf" srcId="{D90371A6-D2F4-48E0-ACF4-C2FDBF427826}" destId="{E68815E6-30E3-41E0-9C1D-438F9727AAB9}" srcOrd="1" destOrd="0" presId="urn:microsoft.com/office/officeart/2018/2/layout/IconVerticalSolidList"/>
    <dgm:cxn modelId="{DB0A9264-7FB9-4B82-97D3-3CEA036D5924}" type="presParOf" srcId="{D90371A6-D2F4-48E0-ACF4-C2FDBF427826}" destId="{1B81E4A5-034E-42E9-A294-624C4C804598}" srcOrd="2" destOrd="0" presId="urn:microsoft.com/office/officeart/2018/2/layout/IconVerticalSolidList"/>
    <dgm:cxn modelId="{52E0E507-7DD1-4E5A-92B3-6B12DE0A2F2A}" type="presParOf" srcId="{D90371A6-D2F4-48E0-ACF4-C2FDBF427826}" destId="{E21C68B0-2051-4438-AAE4-341FA26F5CA3}" srcOrd="3" destOrd="0" presId="urn:microsoft.com/office/officeart/2018/2/layout/IconVerticalSolidList"/>
    <dgm:cxn modelId="{50F5F495-A9E9-4D2E-8437-8E1919DBD6F3}" type="presParOf" srcId="{35A45ADC-3BB2-4C78-95C5-5CCB896A9289}" destId="{99E9FF9C-33A9-4C27-B0ED-18D8EC3AB0DD}" srcOrd="3" destOrd="0" presId="urn:microsoft.com/office/officeart/2018/2/layout/IconVerticalSolidList"/>
    <dgm:cxn modelId="{457C3B3D-98A2-49A5-8801-8E0B7FBA224D}" type="presParOf" srcId="{35A45ADC-3BB2-4C78-95C5-5CCB896A9289}" destId="{7201A739-776F-4483-8814-81AE1530E4A2}" srcOrd="4" destOrd="0" presId="urn:microsoft.com/office/officeart/2018/2/layout/IconVerticalSolidList"/>
    <dgm:cxn modelId="{3CDAEB07-0D4F-43F2-AF58-AD2443F81085}" type="presParOf" srcId="{7201A739-776F-4483-8814-81AE1530E4A2}" destId="{EC250DC1-40DD-44CF-B514-F911F77FEED5}" srcOrd="0" destOrd="0" presId="urn:microsoft.com/office/officeart/2018/2/layout/IconVerticalSolidList"/>
    <dgm:cxn modelId="{347F6149-18D2-42DC-9DAD-881D708CF622}" type="presParOf" srcId="{7201A739-776F-4483-8814-81AE1530E4A2}" destId="{AE828ABC-2127-4E75-AF6D-55B9D87F8686}" srcOrd="1" destOrd="0" presId="urn:microsoft.com/office/officeart/2018/2/layout/IconVerticalSolidList"/>
    <dgm:cxn modelId="{18D20450-58C7-4EE3-8062-40809EC330D9}" type="presParOf" srcId="{7201A739-776F-4483-8814-81AE1530E4A2}" destId="{B0A6011D-2DDF-426D-9BBE-62E0158FFDF4}" srcOrd="2" destOrd="0" presId="urn:microsoft.com/office/officeart/2018/2/layout/IconVerticalSolidList"/>
    <dgm:cxn modelId="{96B08AD2-5935-4878-B2F6-6081EF40D421}" type="presParOf" srcId="{7201A739-776F-4483-8814-81AE1530E4A2}" destId="{3066B9DA-35C5-4207-9ABE-90A5834917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9A58E-5127-44F2-9FEE-1852D540EF1B}"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F815D0DA-6CEC-4552-8D29-F2BD886F4905}">
      <dgm:prSet custT="1"/>
      <dgm:spPr/>
      <dgm:t>
        <a:bodyPr/>
        <a:lstStyle/>
        <a:p>
          <a:r>
            <a:rPr lang="en-US" sz="2000" b="1" dirty="0"/>
            <a:t>Program Open November 1, 2023 – April 5, 2024</a:t>
          </a:r>
          <a:endParaRPr lang="en-US" sz="2000" dirty="0"/>
        </a:p>
      </dgm:t>
    </dgm:pt>
    <dgm:pt modelId="{F0BF9D88-F77B-4FB7-BED0-8A4A92B7193F}" type="parTrans" cxnId="{3B21EA30-3DEB-4992-B3CE-33B4EAC09851}">
      <dgm:prSet/>
      <dgm:spPr/>
      <dgm:t>
        <a:bodyPr/>
        <a:lstStyle/>
        <a:p>
          <a:endParaRPr lang="en-US" sz="2000"/>
        </a:p>
      </dgm:t>
    </dgm:pt>
    <dgm:pt modelId="{961C3D5B-787A-4DB8-B8FC-88DA813674B1}" type="sibTrans" cxnId="{3B21EA30-3DEB-4992-B3CE-33B4EAC09851}">
      <dgm:prSet/>
      <dgm:spPr/>
      <dgm:t>
        <a:bodyPr/>
        <a:lstStyle/>
        <a:p>
          <a:endParaRPr lang="en-US" sz="2000"/>
        </a:p>
      </dgm:t>
    </dgm:pt>
    <dgm:pt modelId="{0FF43C79-5DF5-4F92-9C16-E6264068A82A}">
      <dgm:prSet custT="1"/>
      <dgm:spPr/>
      <dgm:t>
        <a:bodyPr/>
        <a:lstStyle/>
        <a:p>
          <a:r>
            <a:rPr lang="en-US" sz="2000" b="1" dirty="0"/>
            <a:t>Cash Grant</a:t>
          </a:r>
          <a:endParaRPr lang="en-US" sz="2000" dirty="0"/>
        </a:p>
      </dgm:t>
    </dgm:pt>
    <dgm:pt modelId="{CDADD0D9-A213-4307-91B0-B342C89D396D}" type="parTrans" cxnId="{CAAAEF4A-3428-4924-AE00-61E7A08EB830}">
      <dgm:prSet/>
      <dgm:spPr/>
      <dgm:t>
        <a:bodyPr/>
        <a:lstStyle/>
        <a:p>
          <a:endParaRPr lang="en-US" sz="2000"/>
        </a:p>
      </dgm:t>
    </dgm:pt>
    <dgm:pt modelId="{C729E328-27E9-4A85-B980-558EE7A74F76}" type="sibTrans" cxnId="{CAAAEF4A-3428-4924-AE00-61E7A08EB830}">
      <dgm:prSet/>
      <dgm:spPr/>
      <dgm:t>
        <a:bodyPr/>
        <a:lstStyle/>
        <a:p>
          <a:endParaRPr lang="en-US" sz="2000"/>
        </a:p>
      </dgm:t>
    </dgm:pt>
    <dgm:pt modelId="{22253D90-1CAB-49F9-8F03-C807CB398883}">
      <dgm:prSet custT="1"/>
      <dgm:spPr/>
      <dgm:t>
        <a:bodyPr/>
        <a:lstStyle/>
        <a:p>
          <a:r>
            <a:rPr lang="en-US" sz="1800" dirty="0"/>
            <a:t>$300 (minimum grant) to $1,000 (maximum grant)</a:t>
          </a:r>
        </a:p>
      </dgm:t>
    </dgm:pt>
    <dgm:pt modelId="{8BA3FC12-2B19-42D1-97A7-48E07A635363}" type="parTrans" cxnId="{F907CF54-D34C-4A92-9547-8F078AA4887D}">
      <dgm:prSet/>
      <dgm:spPr/>
      <dgm:t>
        <a:bodyPr/>
        <a:lstStyle/>
        <a:p>
          <a:endParaRPr lang="en-US" sz="2000"/>
        </a:p>
      </dgm:t>
    </dgm:pt>
    <dgm:pt modelId="{FB7DAF8B-08DF-436B-9CA5-4B6AC5BF8F0C}" type="sibTrans" cxnId="{F907CF54-D34C-4A92-9547-8F078AA4887D}">
      <dgm:prSet/>
      <dgm:spPr/>
      <dgm:t>
        <a:bodyPr/>
        <a:lstStyle/>
        <a:p>
          <a:endParaRPr lang="en-US" sz="2000"/>
        </a:p>
      </dgm:t>
    </dgm:pt>
    <dgm:pt modelId="{E81742C9-419C-4E90-BFC0-C1C68A4505F9}">
      <dgm:prSet custT="1"/>
      <dgm:spPr/>
      <dgm:t>
        <a:bodyPr/>
        <a:lstStyle/>
        <a:p>
          <a:r>
            <a:rPr lang="en-US" sz="2000" b="1" dirty="0"/>
            <a:t>Crisis Grant</a:t>
          </a:r>
          <a:r>
            <a:rPr lang="en-US" sz="1800" dirty="0"/>
            <a:t> </a:t>
          </a:r>
          <a:endParaRPr lang="en-US" sz="1600" dirty="0"/>
        </a:p>
      </dgm:t>
    </dgm:pt>
    <dgm:pt modelId="{A88E96C3-2BA1-4F15-AD00-A9C4413D29AF}" type="parTrans" cxnId="{B5F63750-4851-4FD1-9541-DC05644AE1FC}">
      <dgm:prSet/>
      <dgm:spPr/>
      <dgm:t>
        <a:bodyPr/>
        <a:lstStyle/>
        <a:p>
          <a:endParaRPr lang="en-US" sz="2000"/>
        </a:p>
      </dgm:t>
    </dgm:pt>
    <dgm:pt modelId="{BC451301-2236-471B-B824-CFE2640F1F8D}" type="sibTrans" cxnId="{B5F63750-4851-4FD1-9541-DC05644AE1FC}">
      <dgm:prSet/>
      <dgm:spPr/>
      <dgm:t>
        <a:bodyPr/>
        <a:lstStyle/>
        <a:p>
          <a:endParaRPr lang="en-US" sz="2000"/>
        </a:p>
      </dgm:t>
    </dgm:pt>
    <dgm:pt modelId="{A4A7A7F3-D664-4CE7-B806-1651A80DFDF8}">
      <dgm:prSet custT="1"/>
      <dgm:spPr/>
      <dgm:t>
        <a:bodyPr/>
        <a:lstStyle/>
        <a:p>
          <a:r>
            <a:rPr lang="en-US" sz="1800" dirty="0"/>
            <a:t>$25 (minimum grant) to $1,000 (maximum grant)</a:t>
          </a:r>
        </a:p>
      </dgm:t>
    </dgm:pt>
    <dgm:pt modelId="{AAA75E9F-6BF4-4D7C-AAEC-78A3100E4B38}" type="parTrans" cxnId="{BF294F70-A051-4C73-B23D-55410843C1DB}">
      <dgm:prSet/>
      <dgm:spPr/>
      <dgm:t>
        <a:bodyPr/>
        <a:lstStyle/>
        <a:p>
          <a:endParaRPr lang="en-US" sz="2000"/>
        </a:p>
      </dgm:t>
    </dgm:pt>
    <dgm:pt modelId="{3101B172-D007-4341-88A9-409FD4C720B1}" type="sibTrans" cxnId="{BF294F70-A051-4C73-B23D-55410843C1DB}">
      <dgm:prSet/>
      <dgm:spPr/>
      <dgm:t>
        <a:bodyPr/>
        <a:lstStyle/>
        <a:p>
          <a:endParaRPr lang="en-US" sz="2000"/>
        </a:p>
      </dgm:t>
    </dgm:pt>
    <dgm:pt modelId="{E4B0AFE6-3F6C-4005-B826-80BDC13CFB36}">
      <dgm:prSet custT="1"/>
      <dgm:spPr/>
      <dgm:t>
        <a:bodyPr/>
        <a:lstStyle/>
        <a:p>
          <a:r>
            <a:rPr lang="en-US" sz="2000" b="1" dirty="0"/>
            <a:t>Crisis Interface (Furnace Repair/Replacement)</a:t>
          </a:r>
          <a:endParaRPr lang="en-US" sz="2000" dirty="0"/>
        </a:p>
      </dgm:t>
    </dgm:pt>
    <dgm:pt modelId="{72CCDF27-E39B-412A-8AF5-6710812D257D}" type="parTrans" cxnId="{109692BA-FF4A-4E75-AC05-9B0EFB1B9105}">
      <dgm:prSet/>
      <dgm:spPr/>
      <dgm:t>
        <a:bodyPr/>
        <a:lstStyle/>
        <a:p>
          <a:endParaRPr lang="en-US" sz="2000"/>
        </a:p>
      </dgm:t>
    </dgm:pt>
    <dgm:pt modelId="{485F0B0D-04E1-4C6E-9D80-F2F73E09C311}" type="sibTrans" cxnId="{109692BA-FF4A-4E75-AC05-9B0EFB1B9105}">
      <dgm:prSet/>
      <dgm:spPr/>
      <dgm:t>
        <a:bodyPr/>
        <a:lstStyle/>
        <a:p>
          <a:endParaRPr lang="en-US" sz="2000"/>
        </a:p>
      </dgm:t>
    </dgm:pt>
    <dgm:pt modelId="{910A43B4-409B-402A-A5A8-7065FF2C290B}">
      <dgm:prSet custT="1"/>
      <dgm:spPr/>
      <dgm:t>
        <a:bodyPr/>
        <a:lstStyle/>
        <a:p>
          <a:r>
            <a:rPr lang="en-US" sz="1800" dirty="0"/>
            <a:t>Repair / replace inoperable heating system</a:t>
          </a:r>
        </a:p>
      </dgm:t>
    </dgm:pt>
    <dgm:pt modelId="{2CDD7EEC-5B60-47AA-A114-236232651536}" type="parTrans" cxnId="{3D7DA38F-0F3B-4CDD-A342-C8A5500CE8AD}">
      <dgm:prSet/>
      <dgm:spPr/>
      <dgm:t>
        <a:bodyPr/>
        <a:lstStyle/>
        <a:p>
          <a:endParaRPr lang="en-US" sz="2000"/>
        </a:p>
      </dgm:t>
    </dgm:pt>
    <dgm:pt modelId="{18962B76-9972-4568-9D7C-1BC1678B8003}" type="sibTrans" cxnId="{3D7DA38F-0F3B-4CDD-A342-C8A5500CE8AD}">
      <dgm:prSet/>
      <dgm:spPr/>
      <dgm:t>
        <a:bodyPr/>
        <a:lstStyle/>
        <a:p>
          <a:endParaRPr lang="en-US" sz="2000"/>
        </a:p>
      </dgm:t>
    </dgm:pt>
    <dgm:pt modelId="{57227CB8-532D-48AD-B296-0B38C1881944}" type="pres">
      <dgm:prSet presAssocID="{5839A58E-5127-44F2-9FEE-1852D540EF1B}" presName="linear" presStyleCnt="0">
        <dgm:presLayoutVars>
          <dgm:dir/>
          <dgm:animLvl val="lvl"/>
          <dgm:resizeHandles val="exact"/>
        </dgm:presLayoutVars>
      </dgm:prSet>
      <dgm:spPr/>
    </dgm:pt>
    <dgm:pt modelId="{1BAEE890-C3CF-4AA6-8D83-9BDD6D1FE266}" type="pres">
      <dgm:prSet presAssocID="{F815D0DA-6CEC-4552-8D29-F2BD886F4905}" presName="parentLin" presStyleCnt="0"/>
      <dgm:spPr/>
    </dgm:pt>
    <dgm:pt modelId="{CD008A64-5BA2-4EF0-9691-BA40D645097A}" type="pres">
      <dgm:prSet presAssocID="{F815D0DA-6CEC-4552-8D29-F2BD886F4905}" presName="parentLeftMargin" presStyleLbl="node1" presStyleIdx="0" presStyleCnt="4"/>
      <dgm:spPr/>
    </dgm:pt>
    <dgm:pt modelId="{B0D9E363-B290-43C2-BB64-6DD2F1B75EE3}" type="pres">
      <dgm:prSet presAssocID="{F815D0DA-6CEC-4552-8D29-F2BD886F4905}" presName="parentText" presStyleLbl="node1" presStyleIdx="0" presStyleCnt="4" custScaleX="114560" custScaleY="69548">
        <dgm:presLayoutVars>
          <dgm:chMax val="0"/>
          <dgm:bulletEnabled val="1"/>
        </dgm:presLayoutVars>
      </dgm:prSet>
      <dgm:spPr/>
    </dgm:pt>
    <dgm:pt modelId="{F760818E-A762-4E57-AE49-4E8A3AFF698C}" type="pres">
      <dgm:prSet presAssocID="{F815D0DA-6CEC-4552-8D29-F2BD886F4905}" presName="negativeSpace" presStyleCnt="0"/>
      <dgm:spPr/>
    </dgm:pt>
    <dgm:pt modelId="{ABE435F0-E3CB-414C-84BD-06B120268AB1}" type="pres">
      <dgm:prSet presAssocID="{F815D0DA-6CEC-4552-8D29-F2BD886F4905}" presName="childText" presStyleLbl="conFgAcc1" presStyleIdx="0" presStyleCnt="4">
        <dgm:presLayoutVars>
          <dgm:bulletEnabled val="1"/>
        </dgm:presLayoutVars>
      </dgm:prSet>
      <dgm:spPr/>
    </dgm:pt>
    <dgm:pt modelId="{20BCD18E-645F-430A-8928-9263A4827FC8}" type="pres">
      <dgm:prSet presAssocID="{961C3D5B-787A-4DB8-B8FC-88DA813674B1}" presName="spaceBetweenRectangles" presStyleCnt="0"/>
      <dgm:spPr/>
    </dgm:pt>
    <dgm:pt modelId="{C8A41DB6-A461-4901-8BFE-61A44C2C8464}" type="pres">
      <dgm:prSet presAssocID="{0FF43C79-5DF5-4F92-9C16-E6264068A82A}" presName="parentLin" presStyleCnt="0"/>
      <dgm:spPr/>
    </dgm:pt>
    <dgm:pt modelId="{56C39735-A449-4FBF-B7E0-4C01B321D8C5}" type="pres">
      <dgm:prSet presAssocID="{0FF43C79-5DF5-4F92-9C16-E6264068A82A}" presName="parentLeftMargin" presStyleLbl="node1" presStyleIdx="0" presStyleCnt="4"/>
      <dgm:spPr/>
    </dgm:pt>
    <dgm:pt modelId="{67E35764-9C66-4EEA-A712-ABD873817930}" type="pres">
      <dgm:prSet presAssocID="{0FF43C79-5DF5-4F92-9C16-E6264068A82A}" presName="parentText" presStyleLbl="node1" presStyleIdx="1" presStyleCnt="4" custScaleX="37927" custScaleY="67180">
        <dgm:presLayoutVars>
          <dgm:chMax val="0"/>
          <dgm:bulletEnabled val="1"/>
        </dgm:presLayoutVars>
      </dgm:prSet>
      <dgm:spPr/>
    </dgm:pt>
    <dgm:pt modelId="{6F51535C-D5CD-429E-85AA-1FDF5A3B6369}" type="pres">
      <dgm:prSet presAssocID="{0FF43C79-5DF5-4F92-9C16-E6264068A82A}" presName="negativeSpace" presStyleCnt="0"/>
      <dgm:spPr/>
    </dgm:pt>
    <dgm:pt modelId="{D3433571-199D-4BBB-A1A2-FA8D4146900B}" type="pres">
      <dgm:prSet presAssocID="{0FF43C79-5DF5-4F92-9C16-E6264068A82A}" presName="childText" presStyleLbl="conFgAcc1" presStyleIdx="1" presStyleCnt="4">
        <dgm:presLayoutVars>
          <dgm:bulletEnabled val="1"/>
        </dgm:presLayoutVars>
      </dgm:prSet>
      <dgm:spPr/>
    </dgm:pt>
    <dgm:pt modelId="{70183221-0D45-4EA5-A888-4771AA379F92}" type="pres">
      <dgm:prSet presAssocID="{C729E328-27E9-4A85-B980-558EE7A74F76}" presName="spaceBetweenRectangles" presStyleCnt="0"/>
      <dgm:spPr/>
    </dgm:pt>
    <dgm:pt modelId="{6709C745-B45C-4DDD-9BCA-9AC541475F16}" type="pres">
      <dgm:prSet presAssocID="{E81742C9-419C-4E90-BFC0-C1C68A4505F9}" presName="parentLin" presStyleCnt="0"/>
      <dgm:spPr/>
    </dgm:pt>
    <dgm:pt modelId="{6764BA9C-F40A-4277-BD2A-7C197D520D20}" type="pres">
      <dgm:prSet presAssocID="{E81742C9-419C-4E90-BFC0-C1C68A4505F9}" presName="parentLeftMargin" presStyleLbl="node1" presStyleIdx="1" presStyleCnt="4"/>
      <dgm:spPr/>
    </dgm:pt>
    <dgm:pt modelId="{CCA5D9A5-897A-434D-9940-501AD9F3F72E}" type="pres">
      <dgm:prSet presAssocID="{E81742C9-419C-4E90-BFC0-C1C68A4505F9}" presName="parentText" presStyleLbl="node1" presStyleIdx="2" presStyleCnt="4" custScaleX="37567" custScaleY="66624">
        <dgm:presLayoutVars>
          <dgm:chMax val="0"/>
          <dgm:bulletEnabled val="1"/>
        </dgm:presLayoutVars>
      </dgm:prSet>
      <dgm:spPr/>
    </dgm:pt>
    <dgm:pt modelId="{EF9059FA-EB8F-48C6-954D-963432995A62}" type="pres">
      <dgm:prSet presAssocID="{E81742C9-419C-4E90-BFC0-C1C68A4505F9}" presName="negativeSpace" presStyleCnt="0"/>
      <dgm:spPr/>
    </dgm:pt>
    <dgm:pt modelId="{823D4A04-7DA4-48F2-AEE2-550153294C3A}" type="pres">
      <dgm:prSet presAssocID="{E81742C9-419C-4E90-BFC0-C1C68A4505F9}" presName="childText" presStyleLbl="conFgAcc1" presStyleIdx="2" presStyleCnt="4" custLinFactNeighborX="-440" custLinFactNeighborY="7669">
        <dgm:presLayoutVars>
          <dgm:bulletEnabled val="1"/>
        </dgm:presLayoutVars>
      </dgm:prSet>
      <dgm:spPr/>
    </dgm:pt>
    <dgm:pt modelId="{63444F67-E2AB-4584-9E3F-EE33DFBBDD22}" type="pres">
      <dgm:prSet presAssocID="{BC451301-2236-471B-B824-CFE2640F1F8D}" presName="spaceBetweenRectangles" presStyleCnt="0"/>
      <dgm:spPr/>
    </dgm:pt>
    <dgm:pt modelId="{4D636878-AD84-4A61-A036-7023BCAE2AFC}" type="pres">
      <dgm:prSet presAssocID="{E4B0AFE6-3F6C-4005-B826-80BDC13CFB36}" presName="parentLin" presStyleCnt="0"/>
      <dgm:spPr/>
    </dgm:pt>
    <dgm:pt modelId="{6CE32647-7C39-49B3-8A55-B93A11B756BC}" type="pres">
      <dgm:prSet presAssocID="{E4B0AFE6-3F6C-4005-B826-80BDC13CFB36}" presName="parentLeftMargin" presStyleLbl="node1" presStyleIdx="2" presStyleCnt="4"/>
      <dgm:spPr/>
    </dgm:pt>
    <dgm:pt modelId="{0E886026-F90A-4E88-8DE7-4578D9586D41}" type="pres">
      <dgm:prSet presAssocID="{E4B0AFE6-3F6C-4005-B826-80BDC13CFB36}" presName="parentText" presStyleLbl="node1" presStyleIdx="3" presStyleCnt="4" custScaleX="109716" custScaleY="70088">
        <dgm:presLayoutVars>
          <dgm:chMax val="0"/>
          <dgm:bulletEnabled val="1"/>
        </dgm:presLayoutVars>
      </dgm:prSet>
      <dgm:spPr/>
    </dgm:pt>
    <dgm:pt modelId="{ED9D709A-96AF-4B86-9A43-0B671EEBF662}" type="pres">
      <dgm:prSet presAssocID="{E4B0AFE6-3F6C-4005-B826-80BDC13CFB36}" presName="negativeSpace" presStyleCnt="0"/>
      <dgm:spPr/>
    </dgm:pt>
    <dgm:pt modelId="{DBF396F3-DE79-45FE-8C74-715C7B4209A7}" type="pres">
      <dgm:prSet presAssocID="{E4B0AFE6-3F6C-4005-B826-80BDC13CFB36}" presName="childText" presStyleLbl="conFgAcc1" presStyleIdx="3" presStyleCnt="4">
        <dgm:presLayoutVars>
          <dgm:bulletEnabled val="1"/>
        </dgm:presLayoutVars>
      </dgm:prSet>
      <dgm:spPr/>
    </dgm:pt>
  </dgm:ptLst>
  <dgm:cxnLst>
    <dgm:cxn modelId="{9194A108-0323-4535-B213-D3824EBE6C40}" type="presOf" srcId="{910A43B4-409B-402A-A5A8-7065FF2C290B}" destId="{DBF396F3-DE79-45FE-8C74-715C7B4209A7}" srcOrd="0" destOrd="0" presId="urn:microsoft.com/office/officeart/2005/8/layout/list1"/>
    <dgm:cxn modelId="{7350D61E-4170-4487-9CA4-CF0908717920}" type="presOf" srcId="{E4B0AFE6-3F6C-4005-B826-80BDC13CFB36}" destId="{6CE32647-7C39-49B3-8A55-B93A11B756BC}" srcOrd="0" destOrd="0" presId="urn:microsoft.com/office/officeart/2005/8/layout/list1"/>
    <dgm:cxn modelId="{3B21EA30-3DEB-4992-B3CE-33B4EAC09851}" srcId="{5839A58E-5127-44F2-9FEE-1852D540EF1B}" destId="{F815D0DA-6CEC-4552-8D29-F2BD886F4905}" srcOrd="0" destOrd="0" parTransId="{F0BF9D88-F77B-4FB7-BED0-8A4A92B7193F}" sibTransId="{961C3D5B-787A-4DB8-B8FC-88DA813674B1}"/>
    <dgm:cxn modelId="{29739639-FC42-41E5-9DC8-5FCF4FDBE784}" type="presOf" srcId="{E81742C9-419C-4E90-BFC0-C1C68A4505F9}" destId="{6764BA9C-F40A-4277-BD2A-7C197D520D20}" srcOrd="0" destOrd="0" presId="urn:microsoft.com/office/officeart/2005/8/layout/list1"/>
    <dgm:cxn modelId="{B7A0E164-D9DC-4212-ABBD-36E808A268F5}" type="presOf" srcId="{0FF43C79-5DF5-4F92-9C16-E6264068A82A}" destId="{56C39735-A449-4FBF-B7E0-4C01B321D8C5}" srcOrd="0" destOrd="0" presId="urn:microsoft.com/office/officeart/2005/8/layout/list1"/>
    <dgm:cxn modelId="{CAAAEF4A-3428-4924-AE00-61E7A08EB830}" srcId="{5839A58E-5127-44F2-9FEE-1852D540EF1B}" destId="{0FF43C79-5DF5-4F92-9C16-E6264068A82A}" srcOrd="1" destOrd="0" parTransId="{CDADD0D9-A213-4307-91B0-B342C89D396D}" sibTransId="{C729E328-27E9-4A85-B980-558EE7A74F76}"/>
    <dgm:cxn modelId="{B5F63750-4851-4FD1-9541-DC05644AE1FC}" srcId="{5839A58E-5127-44F2-9FEE-1852D540EF1B}" destId="{E81742C9-419C-4E90-BFC0-C1C68A4505F9}" srcOrd="2" destOrd="0" parTransId="{A88E96C3-2BA1-4F15-AD00-A9C4413D29AF}" sibTransId="{BC451301-2236-471B-B824-CFE2640F1F8D}"/>
    <dgm:cxn modelId="{BF294F70-A051-4C73-B23D-55410843C1DB}" srcId="{E81742C9-419C-4E90-BFC0-C1C68A4505F9}" destId="{A4A7A7F3-D664-4CE7-B806-1651A80DFDF8}" srcOrd="0" destOrd="0" parTransId="{AAA75E9F-6BF4-4D7C-AAEC-78A3100E4B38}" sibTransId="{3101B172-D007-4341-88A9-409FD4C720B1}"/>
    <dgm:cxn modelId="{F907CF54-D34C-4A92-9547-8F078AA4887D}" srcId="{0FF43C79-5DF5-4F92-9C16-E6264068A82A}" destId="{22253D90-1CAB-49F9-8F03-C807CB398883}" srcOrd="0" destOrd="0" parTransId="{8BA3FC12-2B19-42D1-97A7-48E07A635363}" sibTransId="{FB7DAF8B-08DF-436B-9CA5-4B6AC5BF8F0C}"/>
    <dgm:cxn modelId="{3D7DA38F-0F3B-4CDD-A342-C8A5500CE8AD}" srcId="{E4B0AFE6-3F6C-4005-B826-80BDC13CFB36}" destId="{910A43B4-409B-402A-A5A8-7065FF2C290B}" srcOrd="0" destOrd="0" parTransId="{2CDD7EEC-5B60-47AA-A114-236232651536}" sibTransId="{18962B76-9972-4568-9D7C-1BC1678B8003}"/>
    <dgm:cxn modelId="{D11CF19F-D99D-4668-A84C-F9BF35A47DB2}" type="presOf" srcId="{22253D90-1CAB-49F9-8F03-C807CB398883}" destId="{D3433571-199D-4BBB-A1A2-FA8D4146900B}" srcOrd="0" destOrd="0" presId="urn:microsoft.com/office/officeart/2005/8/layout/list1"/>
    <dgm:cxn modelId="{FBBD7AB5-E189-4821-B3A2-7ECADF4D6C60}" type="presOf" srcId="{F815D0DA-6CEC-4552-8D29-F2BD886F4905}" destId="{B0D9E363-B290-43C2-BB64-6DD2F1B75EE3}" srcOrd="1" destOrd="0" presId="urn:microsoft.com/office/officeart/2005/8/layout/list1"/>
    <dgm:cxn modelId="{0FE19CB8-3834-4C7B-AF9A-08009E39CE53}" type="presOf" srcId="{E81742C9-419C-4E90-BFC0-C1C68A4505F9}" destId="{CCA5D9A5-897A-434D-9940-501AD9F3F72E}" srcOrd="1" destOrd="0" presId="urn:microsoft.com/office/officeart/2005/8/layout/list1"/>
    <dgm:cxn modelId="{351381B9-94BD-4252-8E2D-6187D45C71BC}" type="presOf" srcId="{0FF43C79-5DF5-4F92-9C16-E6264068A82A}" destId="{67E35764-9C66-4EEA-A712-ABD873817930}" srcOrd="1" destOrd="0" presId="urn:microsoft.com/office/officeart/2005/8/layout/list1"/>
    <dgm:cxn modelId="{109692BA-FF4A-4E75-AC05-9B0EFB1B9105}" srcId="{5839A58E-5127-44F2-9FEE-1852D540EF1B}" destId="{E4B0AFE6-3F6C-4005-B826-80BDC13CFB36}" srcOrd="3" destOrd="0" parTransId="{72CCDF27-E39B-412A-8AF5-6710812D257D}" sibTransId="{485F0B0D-04E1-4C6E-9D80-F2F73E09C311}"/>
    <dgm:cxn modelId="{C7DD03C3-9007-4073-9BF2-F242DA8AF62D}" type="presOf" srcId="{5839A58E-5127-44F2-9FEE-1852D540EF1B}" destId="{57227CB8-532D-48AD-B296-0B38C1881944}" srcOrd="0" destOrd="0" presId="urn:microsoft.com/office/officeart/2005/8/layout/list1"/>
    <dgm:cxn modelId="{EA694CC4-E28A-47EA-9B37-EAC8F1CC5C91}" type="presOf" srcId="{F815D0DA-6CEC-4552-8D29-F2BD886F4905}" destId="{CD008A64-5BA2-4EF0-9691-BA40D645097A}" srcOrd="0" destOrd="0" presId="urn:microsoft.com/office/officeart/2005/8/layout/list1"/>
    <dgm:cxn modelId="{F690A9D7-B302-4FBD-9993-3E55AC6BD76A}" type="presOf" srcId="{E4B0AFE6-3F6C-4005-B826-80BDC13CFB36}" destId="{0E886026-F90A-4E88-8DE7-4578D9586D41}" srcOrd="1" destOrd="0" presId="urn:microsoft.com/office/officeart/2005/8/layout/list1"/>
    <dgm:cxn modelId="{E488E0F9-9393-4A2F-A46D-F01A91BEBE79}" type="presOf" srcId="{A4A7A7F3-D664-4CE7-B806-1651A80DFDF8}" destId="{823D4A04-7DA4-48F2-AEE2-550153294C3A}" srcOrd="0" destOrd="0" presId="urn:microsoft.com/office/officeart/2005/8/layout/list1"/>
    <dgm:cxn modelId="{360AA3B0-38BC-44B7-BAB2-A75B38EB5A58}" type="presParOf" srcId="{57227CB8-532D-48AD-B296-0B38C1881944}" destId="{1BAEE890-C3CF-4AA6-8D83-9BDD6D1FE266}" srcOrd="0" destOrd="0" presId="urn:microsoft.com/office/officeart/2005/8/layout/list1"/>
    <dgm:cxn modelId="{C7A4E369-D56C-4CA9-9481-0E4091683F8E}" type="presParOf" srcId="{1BAEE890-C3CF-4AA6-8D83-9BDD6D1FE266}" destId="{CD008A64-5BA2-4EF0-9691-BA40D645097A}" srcOrd="0" destOrd="0" presId="urn:microsoft.com/office/officeart/2005/8/layout/list1"/>
    <dgm:cxn modelId="{071D75EE-9AAA-40CD-8D25-613F35916E67}" type="presParOf" srcId="{1BAEE890-C3CF-4AA6-8D83-9BDD6D1FE266}" destId="{B0D9E363-B290-43C2-BB64-6DD2F1B75EE3}" srcOrd="1" destOrd="0" presId="urn:microsoft.com/office/officeart/2005/8/layout/list1"/>
    <dgm:cxn modelId="{AD4BDA7D-BA93-4433-99A7-4EAAEB95C6B4}" type="presParOf" srcId="{57227CB8-532D-48AD-B296-0B38C1881944}" destId="{F760818E-A762-4E57-AE49-4E8A3AFF698C}" srcOrd="1" destOrd="0" presId="urn:microsoft.com/office/officeart/2005/8/layout/list1"/>
    <dgm:cxn modelId="{19E8A346-7E6C-422C-83DE-274764DB393D}" type="presParOf" srcId="{57227CB8-532D-48AD-B296-0B38C1881944}" destId="{ABE435F0-E3CB-414C-84BD-06B120268AB1}" srcOrd="2" destOrd="0" presId="urn:microsoft.com/office/officeart/2005/8/layout/list1"/>
    <dgm:cxn modelId="{BBD128D6-F8CD-4442-9AD2-F2FB2967781F}" type="presParOf" srcId="{57227CB8-532D-48AD-B296-0B38C1881944}" destId="{20BCD18E-645F-430A-8928-9263A4827FC8}" srcOrd="3" destOrd="0" presId="urn:microsoft.com/office/officeart/2005/8/layout/list1"/>
    <dgm:cxn modelId="{855637E3-5A98-4838-BC5B-234D2BA2B921}" type="presParOf" srcId="{57227CB8-532D-48AD-B296-0B38C1881944}" destId="{C8A41DB6-A461-4901-8BFE-61A44C2C8464}" srcOrd="4" destOrd="0" presId="urn:microsoft.com/office/officeart/2005/8/layout/list1"/>
    <dgm:cxn modelId="{3D4FA808-2767-450F-AD01-F72A00BFA9E7}" type="presParOf" srcId="{C8A41DB6-A461-4901-8BFE-61A44C2C8464}" destId="{56C39735-A449-4FBF-B7E0-4C01B321D8C5}" srcOrd="0" destOrd="0" presId="urn:microsoft.com/office/officeart/2005/8/layout/list1"/>
    <dgm:cxn modelId="{F251FB96-A9E3-4CC0-84F1-65400ED12A1B}" type="presParOf" srcId="{C8A41DB6-A461-4901-8BFE-61A44C2C8464}" destId="{67E35764-9C66-4EEA-A712-ABD873817930}" srcOrd="1" destOrd="0" presId="urn:microsoft.com/office/officeart/2005/8/layout/list1"/>
    <dgm:cxn modelId="{2C1825DA-EABB-4B53-AC1B-8BEC8CA97A66}" type="presParOf" srcId="{57227CB8-532D-48AD-B296-0B38C1881944}" destId="{6F51535C-D5CD-429E-85AA-1FDF5A3B6369}" srcOrd="5" destOrd="0" presId="urn:microsoft.com/office/officeart/2005/8/layout/list1"/>
    <dgm:cxn modelId="{5F25919B-D660-413C-9C56-6034B658099D}" type="presParOf" srcId="{57227CB8-532D-48AD-B296-0B38C1881944}" destId="{D3433571-199D-4BBB-A1A2-FA8D4146900B}" srcOrd="6" destOrd="0" presId="urn:microsoft.com/office/officeart/2005/8/layout/list1"/>
    <dgm:cxn modelId="{16FF76D3-528D-416A-8941-45040C906FB1}" type="presParOf" srcId="{57227CB8-532D-48AD-B296-0B38C1881944}" destId="{70183221-0D45-4EA5-A888-4771AA379F92}" srcOrd="7" destOrd="0" presId="urn:microsoft.com/office/officeart/2005/8/layout/list1"/>
    <dgm:cxn modelId="{6F254AEB-51A7-4426-A8A4-F728C111AB87}" type="presParOf" srcId="{57227CB8-532D-48AD-B296-0B38C1881944}" destId="{6709C745-B45C-4DDD-9BCA-9AC541475F16}" srcOrd="8" destOrd="0" presId="urn:microsoft.com/office/officeart/2005/8/layout/list1"/>
    <dgm:cxn modelId="{289798C3-49DA-4B65-9D65-EA29BFE5E4A3}" type="presParOf" srcId="{6709C745-B45C-4DDD-9BCA-9AC541475F16}" destId="{6764BA9C-F40A-4277-BD2A-7C197D520D20}" srcOrd="0" destOrd="0" presId="urn:microsoft.com/office/officeart/2005/8/layout/list1"/>
    <dgm:cxn modelId="{18E90D7D-DE20-4075-9BD2-EFC75636AFE5}" type="presParOf" srcId="{6709C745-B45C-4DDD-9BCA-9AC541475F16}" destId="{CCA5D9A5-897A-434D-9940-501AD9F3F72E}" srcOrd="1" destOrd="0" presId="urn:microsoft.com/office/officeart/2005/8/layout/list1"/>
    <dgm:cxn modelId="{71D30939-D08D-42A9-AC91-BCD68069BA4D}" type="presParOf" srcId="{57227CB8-532D-48AD-B296-0B38C1881944}" destId="{EF9059FA-EB8F-48C6-954D-963432995A62}" srcOrd="9" destOrd="0" presId="urn:microsoft.com/office/officeart/2005/8/layout/list1"/>
    <dgm:cxn modelId="{BB455EB2-680A-48A2-876C-CB06AD4C8AAA}" type="presParOf" srcId="{57227CB8-532D-48AD-B296-0B38C1881944}" destId="{823D4A04-7DA4-48F2-AEE2-550153294C3A}" srcOrd="10" destOrd="0" presId="urn:microsoft.com/office/officeart/2005/8/layout/list1"/>
    <dgm:cxn modelId="{00EA9BF1-0737-4F7F-9248-1F79EBF4B9A7}" type="presParOf" srcId="{57227CB8-532D-48AD-B296-0B38C1881944}" destId="{63444F67-E2AB-4584-9E3F-EE33DFBBDD22}" srcOrd="11" destOrd="0" presId="urn:microsoft.com/office/officeart/2005/8/layout/list1"/>
    <dgm:cxn modelId="{B2F800FB-62DB-44FC-BC58-A1640CFDFEA2}" type="presParOf" srcId="{57227CB8-532D-48AD-B296-0B38C1881944}" destId="{4D636878-AD84-4A61-A036-7023BCAE2AFC}" srcOrd="12" destOrd="0" presId="urn:microsoft.com/office/officeart/2005/8/layout/list1"/>
    <dgm:cxn modelId="{569B9933-EC77-4626-8700-12DBEBC146AB}" type="presParOf" srcId="{4D636878-AD84-4A61-A036-7023BCAE2AFC}" destId="{6CE32647-7C39-49B3-8A55-B93A11B756BC}" srcOrd="0" destOrd="0" presId="urn:microsoft.com/office/officeart/2005/8/layout/list1"/>
    <dgm:cxn modelId="{6C823F45-197B-4D0C-8B56-8B970FEAD5D3}" type="presParOf" srcId="{4D636878-AD84-4A61-A036-7023BCAE2AFC}" destId="{0E886026-F90A-4E88-8DE7-4578D9586D41}" srcOrd="1" destOrd="0" presId="urn:microsoft.com/office/officeart/2005/8/layout/list1"/>
    <dgm:cxn modelId="{AB8BE9E3-937A-4294-93AB-0F2CB38681BC}" type="presParOf" srcId="{57227CB8-532D-48AD-B296-0B38C1881944}" destId="{ED9D709A-96AF-4B86-9A43-0B671EEBF662}" srcOrd="13" destOrd="0" presId="urn:microsoft.com/office/officeart/2005/8/layout/list1"/>
    <dgm:cxn modelId="{2C09B6B2-3D74-4F67-9076-C610E43BECC2}" type="presParOf" srcId="{57227CB8-532D-48AD-B296-0B38C1881944}" destId="{DBF396F3-DE79-45FE-8C74-715C7B4209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65AC5-E75B-496E-9CEF-3DD3D4CC63B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49D5710-0772-4364-89EB-DD4741633B66}">
      <dgm:prSet/>
      <dgm:spPr/>
      <dgm:t>
        <a:bodyPr/>
        <a:lstStyle/>
        <a:p>
          <a:r>
            <a:rPr lang="en-US"/>
            <a:t>Every year, the federal government allocates funds to Pennsylvania to administer LIHEAP.</a:t>
          </a:r>
        </a:p>
      </dgm:t>
    </dgm:pt>
    <dgm:pt modelId="{D0706C68-9067-4BD5-BC62-7DF249BD0D39}" type="parTrans" cxnId="{3373FBF6-F9F4-4456-B83B-13893000502E}">
      <dgm:prSet/>
      <dgm:spPr/>
      <dgm:t>
        <a:bodyPr/>
        <a:lstStyle/>
        <a:p>
          <a:endParaRPr lang="en-US"/>
        </a:p>
      </dgm:t>
    </dgm:pt>
    <dgm:pt modelId="{E3F59504-E0FF-4BB5-9B85-913B5D4EC1D6}" type="sibTrans" cxnId="{3373FBF6-F9F4-4456-B83B-13893000502E}">
      <dgm:prSet/>
      <dgm:spPr/>
      <dgm:t>
        <a:bodyPr/>
        <a:lstStyle/>
        <a:p>
          <a:endParaRPr lang="en-US"/>
        </a:p>
      </dgm:t>
    </dgm:pt>
    <dgm:pt modelId="{5040AD4F-B0A4-47F0-8F6E-2253C61A983E}">
      <dgm:prSet/>
      <dgm:spPr/>
      <dgm:t>
        <a:bodyPr/>
        <a:lstStyle/>
        <a:p>
          <a:r>
            <a:rPr lang="en-US" dirty="0"/>
            <a:t>LIHEAP is not an entitlement program, so allocation is always dependent upon inclusion in the federal budget.</a:t>
          </a:r>
        </a:p>
      </dgm:t>
    </dgm:pt>
    <dgm:pt modelId="{28669B17-0F74-41C2-AB11-FF7B809416CD}" type="parTrans" cxnId="{F117CE59-EAF5-4EED-A809-3308F26FEC49}">
      <dgm:prSet/>
      <dgm:spPr/>
      <dgm:t>
        <a:bodyPr/>
        <a:lstStyle/>
        <a:p>
          <a:endParaRPr lang="en-US"/>
        </a:p>
      </dgm:t>
    </dgm:pt>
    <dgm:pt modelId="{14E6F160-4083-44B6-95D6-BF84B45A67B2}" type="sibTrans" cxnId="{F117CE59-EAF5-4EED-A809-3308F26FEC49}">
      <dgm:prSet/>
      <dgm:spPr/>
      <dgm:t>
        <a:bodyPr/>
        <a:lstStyle/>
        <a:p>
          <a:endParaRPr lang="en-US"/>
        </a:p>
      </dgm:t>
    </dgm:pt>
    <dgm:pt modelId="{48099A70-DC92-456D-814D-429643F4E90F}">
      <dgm:prSet/>
      <dgm:spPr/>
      <dgm:t>
        <a:bodyPr/>
        <a:lstStyle/>
        <a:p>
          <a:r>
            <a:rPr lang="en-US" dirty="0"/>
            <a:t>DHS estimates receiving approximately $211 million, based on the federal fiscal year (FFY) budget.</a:t>
          </a:r>
        </a:p>
      </dgm:t>
    </dgm:pt>
    <dgm:pt modelId="{92E1DBA7-876D-4BD6-815D-44B583D23B5A}" type="parTrans" cxnId="{6DC54E6C-BE18-48AC-908B-90CB419803F3}">
      <dgm:prSet/>
      <dgm:spPr/>
      <dgm:t>
        <a:bodyPr/>
        <a:lstStyle/>
        <a:p>
          <a:endParaRPr lang="en-US"/>
        </a:p>
      </dgm:t>
    </dgm:pt>
    <dgm:pt modelId="{E941ACC7-CAAE-4B5A-A2C5-142E3AA6FD90}" type="sibTrans" cxnId="{6DC54E6C-BE18-48AC-908B-90CB419803F3}">
      <dgm:prSet/>
      <dgm:spPr/>
      <dgm:t>
        <a:bodyPr/>
        <a:lstStyle/>
        <a:p>
          <a:endParaRPr lang="en-US"/>
        </a:p>
      </dgm:t>
    </dgm:pt>
    <dgm:pt modelId="{B13FDE7E-EB49-4AC7-A0F4-02C3BCFB29F4}" type="pres">
      <dgm:prSet presAssocID="{D5565AC5-E75B-496E-9CEF-3DD3D4CC63B5}" presName="linear" presStyleCnt="0">
        <dgm:presLayoutVars>
          <dgm:animLvl val="lvl"/>
          <dgm:resizeHandles val="exact"/>
        </dgm:presLayoutVars>
      </dgm:prSet>
      <dgm:spPr/>
    </dgm:pt>
    <dgm:pt modelId="{CA86623D-6494-42DC-BB8A-144F4851D932}" type="pres">
      <dgm:prSet presAssocID="{849D5710-0772-4364-89EB-DD4741633B66}" presName="parentText" presStyleLbl="node1" presStyleIdx="0" presStyleCnt="2">
        <dgm:presLayoutVars>
          <dgm:chMax val="0"/>
          <dgm:bulletEnabled val="1"/>
        </dgm:presLayoutVars>
      </dgm:prSet>
      <dgm:spPr/>
    </dgm:pt>
    <dgm:pt modelId="{4B479B21-2E46-4883-ABA3-FCBE4B3B9CAD}" type="pres">
      <dgm:prSet presAssocID="{849D5710-0772-4364-89EB-DD4741633B66}" presName="childText" presStyleLbl="revTx" presStyleIdx="0" presStyleCnt="1">
        <dgm:presLayoutVars>
          <dgm:bulletEnabled val="1"/>
        </dgm:presLayoutVars>
      </dgm:prSet>
      <dgm:spPr/>
    </dgm:pt>
    <dgm:pt modelId="{1A23AA40-89D2-4838-8641-60D6567BBFC1}" type="pres">
      <dgm:prSet presAssocID="{48099A70-DC92-456D-814D-429643F4E90F}" presName="parentText" presStyleLbl="node1" presStyleIdx="1" presStyleCnt="2">
        <dgm:presLayoutVars>
          <dgm:chMax val="0"/>
          <dgm:bulletEnabled val="1"/>
        </dgm:presLayoutVars>
      </dgm:prSet>
      <dgm:spPr/>
    </dgm:pt>
  </dgm:ptLst>
  <dgm:cxnLst>
    <dgm:cxn modelId="{B73BB602-DC56-46F0-BC8A-0AD0E0BE8CB7}" type="presOf" srcId="{48099A70-DC92-456D-814D-429643F4E90F}" destId="{1A23AA40-89D2-4838-8641-60D6567BBFC1}" srcOrd="0" destOrd="0" presId="urn:microsoft.com/office/officeart/2005/8/layout/vList2"/>
    <dgm:cxn modelId="{1D20FB19-4D9C-4E54-8265-B939B6E0928F}" type="presOf" srcId="{5040AD4F-B0A4-47F0-8F6E-2253C61A983E}" destId="{4B479B21-2E46-4883-ABA3-FCBE4B3B9CAD}" srcOrd="0" destOrd="0" presId="urn:microsoft.com/office/officeart/2005/8/layout/vList2"/>
    <dgm:cxn modelId="{9275E332-58B2-474D-99C2-3958B0D9B5CE}" type="presOf" srcId="{D5565AC5-E75B-496E-9CEF-3DD3D4CC63B5}" destId="{B13FDE7E-EB49-4AC7-A0F4-02C3BCFB29F4}" srcOrd="0" destOrd="0" presId="urn:microsoft.com/office/officeart/2005/8/layout/vList2"/>
    <dgm:cxn modelId="{6DC54E6C-BE18-48AC-908B-90CB419803F3}" srcId="{D5565AC5-E75B-496E-9CEF-3DD3D4CC63B5}" destId="{48099A70-DC92-456D-814D-429643F4E90F}" srcOrd="1" destOrd="0" parTransId="{92E1DBA7-876D-4BD6-815D-44B583D23B5A}" sibTransId="{E941ACC7-CAAE-4B5A-A2C5-142E3AA6FD90}"/>
    <dgm:cxn modelId="{F117CE59-EAF5-4EED-A809-3308F26FEC49}" srcId="{849D5710-0772-4364-89EB-DD4741633B66}" destId="{5040AD4F-B0A4-47F0-8F6E-2253C61A983E}" srcOrd="0" destOrd="0" parTransId="{28669B17-0F74-41C2-AB11-FF7B809416CD}" sibTransId="{14E6F160-4083-44B6-95D6-BF84B45A67B2}"/>
    <dgm:cxn modelId="{7201F6D3-E12E-404C-AD3D-E63356ED7102}" type="presOf" srcId="{849D5710-0772-4364-89EB-DD4741633B66}" destId="{CA86623D-6494-42DC-BB8A-144F4851D932}" srcOrd="0" destOrd="0" presId="urn:microsoft.com/office/officeart/2005/8/layout/vList2"/>
    <dgm:cxn modelId="{3373FBF6-F9F4-4456-B83B-13893000502E}" srcId="{D5565AC5-E75B-496E-9CEF-3DD3D4CC63B5}" destId="{849D5710-0772-4364-89EB-DD4741633B66}" srcOrd="0" destOrd="0" parTransId="{D0706C68-9067-4BD5-BC62-7DF249BD0D39}" sibTransId="{E3F59504-E0FF-4BB5-9B85-913B5D4EC1D6}"/>
    <dgm:cxn modelId="{373FEF2C-4D40-4578-BA6D-DF817CA9E859}" type="presParOf" srcId="{B13FDE7E-EB49-4AC7-A0F4-02C3BCFB29F4}" destId="{CA86623D-6494-42DC-BB8A-144F4851D932}" srcOrd="0" destOrd="0" presId="urn:microsoft.com/office/officeart/2005/8/layout/vList2"/>
    <dgm:cxn modelId="{80483461-54FA-49CF-A75B-BA7D4EB50DB7}" type="presParOf" srcId="{B13FDE7E-EB49-4AC7-A0F4-02C3BCFB29F4}" destId="{4B479B21-2E46-4883-ABA3-FCBE4B3B9CAD}" srcOrd="1" destOrd="0" presId="urn:microsoft.com/office/officeart/2005/8/layout/vList2"/>
    <dgm:cxn modelId="{9A7C509C-0B82-4026-BDEB-1CE0B8242570}" type="presParOf" srcId="{B13FDE7E-EB49-4AC7-A0F4-02C3BCFB29F4}" destId="{1A23AA40-89D2-4838-8641-60D6567BBFC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DB733-E214-469C-9CBD-C48B2C63C2EB}"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31550C59-AA04-40AC-B585-8ED9221DB864}">
      <dgm:prSet custT="1"/>
      <dgm:spPr/>
      <dgm:t>
        <a:bodyPr/>
        <a:lstStyle/>
        <a:p>
          <a:r>
            <a:rPr lang="en-US" sz="1800" b="1" dirty="0"/>
            <a:t>Apply Online </a:t>
          </a:r>
          <a:endParaRPr lang="en-US" sz="1800" dirty="0"/>
        </a:p>
      </dgm:t>
    </dgm:pt>
    <dgm:pt modelId="{F3B081CB-9279-4E3E-84E0-AFFD96FAF37E}" type="parTrans" cxnId="{B574E656-25F4-4694-B5B4-302681D30367}">
      <dgm:prSet/>
      <dgm:spPr/>
      <dgm:t>
        <a:bodyPr/>
        <a:lstStyle/>
        <a:p>
          <a:endParaRPr lang="en-US"/>
        </a:p>
      </dgm:t>
    </dgm:pt>
    <dgm:pt modelId="{76603B17-705B-41A1-96DD-009F89FE9C2C}" type="sibTrans" cxnId="{B574E656-25F4-4694-B5B4-302681D30367}">
      <dgm:prSet/>
      <dgm:spPr/>
      <dgm:t>
        <a:bodyPr/>
        <a:lstStyle/>
        <a:p>
          <a:endParaRPr lang="en-US"/>
        </a:p>
      </dgm:t>
    </dgm:pt>
    <dgm:pt modelId="{B607007F-143B-4A25-8491-59AED1E81E71}">
      <dgm:prSet custT="1"/>
      <dgm:spPr/>
      <dgm:t>
        <a:bodyPr/>
        <a:lstStyle/>
        <a:p>
          <a:r>
            <a:rPr lang="en-US" sz="1600" dirty="0"/>
            <a:t>Online is recommended if possible: </a:t>
          </a:r>
          <a:r>
            <a:rPr lang="en-US" sz="1600" dirty="0">
              <a:hlinkClick xmlns:r="http://schemas.openxmlformats.org/officeDocument/2006/relationships" r:id="rId1"/>
            </a:rPr>
            <a:t>https://www.compass.state.pa.us</a:t>
          </a:r>
          <a:endParaRPr lang="en-US" sz="1600" dirty="0"/>
        </a:p>
      </dgm:t>
    </dgm:pt>
    <dgm:pt modelId="{11AF35C0-EA40-4C58-9763-8D1FF0285428}" type="parTrans" cxnId="{73E7A111-C089-4ED8-9EA5-E5BEE473D10B}">
      <dgm:prSet/>
      <dgm:spPr/>
      <dgm:t>
        <a:bodyPr/>
        <a:lstStyle/>
        <a:p>
          <a:endParaRPr lang="en-US"/>
        </a:p>
      </dgm:t>
    </dgm:pt>
    <dgm:pt modelId="{376E849C-48F2-4F92-A0A7-944D5B8C3BD2}" type="sibTrans" cxnId="{73E7A111-C089-4ED8-9EA5-E5BEE473D10B}">
      <dgm:prSet/>
      <dgm:spPr/>
      <dgm:t>
        <a:bodyPr/>
        <a:lstStyle/>
        <a:p>
          <a:endParaRPr lang="en-US"/>
        </a:p>
      </dgm:t>
    </dgm:pt>
    <dgm:pt modelId="{B481F4F4-349D-4F3A-A7A5-E4D55B995757}">
      <dgm:prSet custT="1"/>
      <dgm:spPr/>
      <dgm:t>
        <a:bodyPr/>
        <a:lstStyle/>
        <a:p>
          <a:r>
            <a:rPr lang="en-US" sz="1600" b="1" dirty="0" err="1"/>
            <a:t>myCompass</a:t>
          </a:r>
          <a:r>
            <a:rPr lang="en-US" sz="1600" b="1" dirty="0"/>
            <a:t> PA</a:t>
          </a:r>
          <a:r>
            <a:rPr lang="en-US" sz="1600" dirty="0"/>
            <a:t> App can be used to upload income or other supporting documentation</a:t>
          </a:r>
        </a:p>
      </dgm:t>
    </dgm:pt>
    <dgm:pt modelId="{5EBB2ADB-D69F-4003-B436-0D323A127869}" type="parTrans" cxnId="{AF4D0DFD-EE5D-4DC1-B42B-ECE675EFE62C}">
      <dgm:prSet/>
      <dgm:spPr/>
      <dgm:t>
        <a:bodyPr/>
        <a:lstStyle/>
        <a:p>
          <a:endParaRPr lang="en-US"/>
        </a:p>
      </dgm:t>
    </dgm:pt>
    <dgm:pt modelId="{22B7D1F5-0227-443B-A70E-385DC6CCDFF7}" type="sibTrans" cxnId="{AF4D0DFD-EE5D-4DC1-B42B-ECE675EFE62C}">
      <dgm:prSet/>
      <dgm:spPr/>
      <dgm:t>
        <a:bodyPr/>
        <a:lstStyle/>
        <a:p>
          <a:endParaRPr lang="en-US"/>
        </a:p>
      </dgm:t>
    </dgm:pt>
    <dgm:pt modelId="{0FECDC0D-2D6A-488C-9EDC-FA694205D512}">
      <dgm:prSet custT="1"/>
      <dgm:spPr/>
      <dgm:t>
        <a:bodyPr/>
        <a:lstStyle/>
        <a:p>
          <a:r>
            <a:rPr lang="en-US" sz="1600" i="1" dirty="0"/>
            <a:t>Households that apply through COMPASS will receive preliminary eligibility determination.</a:t>
          </a:r>
          <a:endParaRPr lang="en-US" sz="1600" dirty="0"/>
        </a:p>
      </dgm:t>
    </dgm:pt>
    <dgm:pt modelId="{21DD657E-A0AB-4F31-A8F8-988B55A23FD1}" type="parTrans" cxnId="{254B81AC-A823-407F-B90C-2D4729D5B002}">
      <dgm:prSet/>
      <dgm:spPr/>
      <dgm:t>
        <a:bodyPr/>
        <a:lstStyle/>
        <a:p>
          <a:endParaRPr lang="en-US"/>
        </a:p>
      </dgm:t>
    </dgm:pt>
    <dgm:pt modelId="{347A5590-8EA2-41AC-B5BF-91CAA8BC2945}" type="sibTrans" cxnId="{254B81AC-A823-407F-B90C-2D4729D5B002}">
      <dgm:prSet/>
      <dgm:spPr/>
      <dgm:t>
        <a:bodyPr/>
        <a:lstStyle/>
        <a:p>
          <a:endParaRPr lang="en-US"/>
        </a:p>
      </dgm:t>
    </dgm:pt>
    <dgm:pt modelId="{FA7C181F-C4B4-4005-BCF7-DA7F8D19405E}">
      <dgm:prSet custT="1"/>
      <dgm:spPr/>
      <dgm:t>
        <a:bodyPr/>
        <a:lstStyle/>
        <a:p>
          <a:r>
            <a:rPr lang="en-US" sz="1800" b="1" dirty="0"/>
            <a:t>Apply at County Assistance Office (CAO)</a:t>
          </a:r>
          <a:endParaRPr lang="en-US" sz="1800" dirty="0"/>
        </a:p>
      </dgm:t>
    </dgm:pt>
    <dgm:pt modelId="{403250CC-47A9-4F86-A4A1-ADDE64C90212}" type="parTrans" cxnId="{A7DC6542-CC7C-4BC3-9205-A4A02F17A247}">
      <dgm:prSet/>
      <dgm:spPr/>
      <dgm:t>
        <a:bodyPr/>
        <a:lstStyle/>
        <a:p>
          <a:endParaRPr lang="en-US"/>
        </a:p>
      </dgm:t>
    </dgm:pt>
    <dgm:pt modelId="{4A753066-2C4B-47BC-ACBF-8B193281B693}" type="sibTrans" cxnId="{A7DC6542-CC7C-4BC3-9205-A4A02F17A247}">
      <dgm:prSet/>
      <dgm:spPr/>
      <dgm:t>
        <a:bodyPr/>
        <a:lstStyle/>
        <a:p>
          <a:endParaRPr lang="en-US"/>
        </a:p>
      </dgm:t>
    </dgm:pt>
    <dgm:pt modelId="{1EA0BC79-5F39-4F37-9C82-35978A5552C5}">
      <dgm:prSet custT="1"/>
      <dgm:spPr/>
      <dgm:t>
        <a:bodyPr/>
        <a:lstStyle/>
        <a:p>
          <a:r>
            <a:rPr lang="en-US" sz="1600" dirty="0"/>
            <a:t>Drop boxes remain outside of offices.</a:t>
          </a:r>
        </a:p>
      </dgm:t>
    </dgm:pt>
    <dgm:pt modelId="{14CFABAF-55DC-4B4E-A007-9267013715BA}" type="parTrans" cxnId="{BBEF166F-27D2-41C6-8CE1-609018091054}">
      <dgm:prSet/>
      <dgm:spPr/>
      <dgm:t>
        <a:bodyPr/>
        <a:lstStyle/>
        <a:p>
          <a:endParaRPr lang="en-US"/>
        </a:p>
      </dgm:t>
    </dgm:pt>
    <dgm:pt modelId="{22EC1DD1-136D-4ED1-AF0E-AAE8DD8E995A}" type="sibTrans" cxnId="{BBEF166F-27D2-41C6-8CE1-609018091054}">
      <dgm:prSet/>
      <dgm:spPr/>
      <dgm:t>
        <a:bodyPr/>
        <a:lstStyle/>
        <a:p>
          <a:endParaRPr lang="en-US"/>
        </a:p>
      </dgm:t>
    </dgm:pt>
    <dgm:pt modelId="{8AD13444-2BAF-4AA7-96A7-4B6C9E455476}">
      <dgm:prSet custT="1"/>
      <dgm:spPr/>
      <dgm:t>
        <a:bodyPr/>
        <a:lstStyle/>
        <a:p>
          <a:r>
            <a:rPr lang="en-US" sz="1600" dirty="0"/>
            <a:t>Social service providers and others can request LIHEAP flyers and blank applications in English and Spanish</a:t>
          </a:r>
        </a:p>
      </dgm:t>
    </dgm:pt>
    <dgm:pt modelId="{65C01BA5-FCCC-4A9D-B0EE-1C84BCC4BA61}" type="parTrans" cxnId="{C03BCE21-53A0-465D-998A-9D2D2F1A48AA}">
      <dgm:prSet/>
      <dgm:spPr/>
      <dgm:t>
        <a:bodyPr/>
        <a:lstStyle/>
        <a:p>
          <a:endParaRPr lang="en-US"/>
        </a:p>
      </dgm:t>
    </dgm:pt>
    <dgm:pt modelId="{C598F3C2-F73D-4862-B063-FEBC97BDE54F}" type="sibTrans" cxnId="{C03BCE21-53A0-465D-998A-9D2D2F1A48AA}">
      <dgm:prSet/>
      <dgm:spPr/>
      <dgm:t>
        <a:bodyPr/>
        <a:lstStyle/>
        <a:p>
          <a:endParaRPr lang="en-US"/>
        </a:p>
      </dgm:t>
    </dgm:pt>
    <dgm:pt modelId="{61EEB423-1370-4AC8-B04C-E839AA46FF93}">
      <dgm:prSet custT="1"/>
      <dgm:spPr/>
      <dgm:t>
        <a:bodyPr/>
        <a:lstStyle/>
        <a:p>
          <a:r>
            <a:rPr lang="en-US" sz="1800" b="1" dirty="0"/>
            <a:t>Early Application</a:t>
          </a:r>
          <a:endParaRPr lang="en-US" sz="1800" dirty="0"/>
        </a:p>
      </dgm:t>
    </dgm:pt>
    <dgm:pt modelId="{BE24CE00-CEA8-4BCD-A4F3-A86EDAA76C50}" type="parTrans" cxnId="{B77441B2-CC65-4880-B7B0-A4706FE92BCC}">
      <dgm:prSet/>
      <dgm:spPr/>
      <dgm:t>
        <a:bodyPr/>
        <a:lstStyle/>
        <a:p>
          <a:endParaRPr lang="en-US"/>
        </a:p>
      </dgm:t>
    </dgm:pt>
    <dgm:pt modelId="{80CD6C4B-FA41-4D67-BD8F-BB8C548406CF}" type="sibTrans" cxnId="{B77441B2-CC65-4880-B7B0-A4706FE92BCC}">
      <dgm:prSet/>
      <dgm:spPr/>
      <dgm:t>
        <a:bodyPr/>
        <a:lstStyle/>
        <a:p>
          <a:endParaRPr lang="en-US"/>
        </a:p>
      </dgm:t>
    </dgm:pt>
    <dgm:pt modelId="{A3E27071-510B-48BF-B99E-7BD06823DCC7}">
      <dgm:prSet custT="1"/>
      <dgm:spPr/>
      <dgm:t>
        <a:bodyPr/>
        <a:lstStyle/>
        <a:p>
          <a:r>
            <a:rPr lang="en-US" sz="1600" dirty="0"/>
            <a:t>Those who received a LIHEAP Grant last year may have received a postcard to apply early or a paper application.</a:t>
          </a:r>
        </a:p>
      </dgm:t>
    </dgm:pt>
    <dgm:pt modelId="{0F24FE41-C755-4144-AACD-203BC4D6FF40}" type="parTrans" cxnId="{C2E6544A-FC6D-4F92-BBD7-8C105249C06B}">
      <dgm:prSet/>
      <dgm:spPr/>
      <dgm:t>
        <a:bodyPr/>
        <a:lstStyle/>
        <a:p>
          <a:endParaRPr lang="en-US"/>
        </a:p>
      </dgm:t>
    </dgm:pt>
    <dgm:pt modelId="{B69A70F7-B1A8-4200-9803-2C077D5DF532}" type="sibTrans" cxnId="{C2E6544A-FC6D-4F92-BBD7-8C105249C06B}">
      <dgm:prSet/>
      <dgm:spPr/>
      <dgm:t>
        <a:bodyPr/>
        <a:lstStyle/>
        <a:p>
          <a:endParaRPr lang="en-US"/>
        </a:p>
      </dgm:t>
    </dgm:pt>
    <dgm:pt modelId="{45CC75F5-175E-4B45-9910-3A2CE45128C3}">
      <dgm:prSet custT="1"/>
      <dgm:spPr/>
      <dgm:t>
        <a:bodyPr/>
        <a:lstStyle/>
        <a:p>
          <a:r>
            <a:rPr lang="en-US" sz="1600" dirty="0"/>
            <a:t>Recipients can use the code on the postcard and paper applications to access a pre-season application on COMPASS.</a:t>
          </a:r>
        </a:p>
      </dgm:t>
    </dgm:pt>
    <dgm:pt modelId="{DC1178C7-D458-404E-9096-88FC0B6CCA19}" type="parTrans" cxnId="{828A6CC6-0DB6-4548-AF68-33880AA2F7AC}">
      <dgm:prSet/>
      <dgm:spPr/>
      <dgm:t>
        <a:bodyPr/>
        <a:lstStyle/>
        <a:p>
          <a:endParaRPr lang="en-US"/>
        </a:p>
      </dgm:t>
    </dgm:pt>
    <dgm:pt modelId="{499EFBED-9253-4ADB-87A8-5F37DA4E5D88}" type="sibTrans" cxnId="{828A6CC6-0DB6-4548-AF68-33880AA2F7AC}">
      <dgm:prSet/>
      <dgm:spPr/>
      <dgm:t>
        <a:bodyPr/>
        <a:lstStyle/>
        <a:p>
          <a:endParaRPr lang="en-US"/>
        </a:p>
      </dgm:t>
    </dgm:pt>
    <dgm:pt modelId="{9C9AC847-A6DA-4DBD-AAC8-6EC4FD4A2B6A}">
      <dgm:prSet custT="1"/>
      <dgm:spPr/>
      <dgm:t>
        <a:bodyPr/>
        <a:lstStyle/>
        <a:p>
          <a:r>
            <a:rPr lang="en-US" sz="1800" b="1" dirty="0"/>
            <a:t>LIHEAP HOTLINE: 866-857-7095 (statewide) or 215-560-1583 (Phila.)</a:t>
          </a:r>
          <a:endParaRPr lang="en-US" sz="1800" dirty="0"/>
        </a:p>
      </dgm:t>
    </dgm:pt>
    <dgm:pt modelId="{CE3202DD-4767-417D-92E6-DE15357C3DE2}" type="parTrans" cxnId="{61A5FAA1-5366-46DA-BB7E-15E02BC722D6}">
      <dgm:prSet/>
      <dgm:spPr/>
      <dgm:t>
        <a:bodyPr/>
        <a:lstStyle/>
        <a:p>
          <a:endParaRPr lang="en-US"/>
        </a:p>
      </dgm:t>
    </dgm:pt>
    <dgm:pt modelId="{4C2A95B1-3DAE-4119-9601-945552C8F65A}" type="sibTrans" cxnId="{61A5FAA1-5366-46DA-BB7E-15E02BC722D6}">
      <dgm:prSet/>
      <dgm:spPr/>
      <dgm:t>
        <a:bodyPr/>
        <a:lstStyle/>
        <a:p>
          <a:endParaRPr lang="en-US"/>
        </a:p>
      </dgm:t>
    </dgm:pt>
    <dgm:pt modelId="{6F6A5F8F-5066-4E9D-9656-399860B90A63}" type="pres">
      <dgm:prSet presAssocID="{DB4DB733-E214-469C-9CBD-C48B2C63C2EB}" presName="linear" presStyleCnt="0">
        <dgm:presLayoutVars>
          <dgm:dir/>
          <dgm:animLvl val="lvl"/>
          <dgm:resizeHandles val="exact"/>
        </dgm:presLayoutVars>
      </dgm:prSet>
      <dgm:spPr/>
    </dgm:pt>
    <dgm:pt modelId="{98487D9C-46A1-4B40-AC0F-447FAB8C1B2C}" type="pres">
      <dgm:prSet presAssocID="{31550C59-AA04-40AC-B585-8ED9221DB864}" presName="parentLin" presStyleCnt="0"/>
      <dgm:spPr/>
    </dgm:pt>
    <dgm:pt modelId="{64680E5A-871C-4132-AED3-F005F226D0E3}" type="pres">
      <dgm:prSet presAssocID="{31550C59-AA04-40AC-B585-8ED9221DB864}" presName="parentLeftMargin" presStyleLbl="node1" presStyleIdx="0" presStyleCnt="4"/>
      <dgm:spPr/>
    </dgm:pt>
    <dgm:pt modelId="{E8088012-1D06-48BC-8FA3-FDFA21429450}" type="pres">
      <dgm:prSet presAssocID="{31550C59-AA04-40AC-B585-8ED9221DB864}" presName="parentText" presStyleLbl="node1" presStyleIdx="0" presStyleCnt="4" custScaleY="132553">
        <dgm:presLayoutVars>
          <dgm:chMax val="0"/>
          <dgm:bulletEnabled val="1"/>
        </dgm:presLayoutVars>
      </dgm:prSet>
      <dgm:spPr/>
    </dgm:pt>
    <dgm:pt modelId="{DD913AD1-DCA5-467F-8B2D-58630A081EE6}" type="pres">
      <dgm:prSet presAssocID="{31550C59-AA04-40AC-B585-8ED9221DB864}" presName="negativeSpace" presStyleCnt="0"/>
      <dgm:spPr/>
    </dgm:pt>
    <dgm:pt modelId="{FB73A586-1848-4485-8EA6-87C590E59AAE}" type="pres">
      <dgm:prSet presAssocID="{31550C59-AA04-40AC-B585-8ED9221DB864}" presName="childText" presStyleLbl="conFgAcc1" presStyleIdx="0" presStyleCnt="4">
        <dgm:presLayoutVars>
          <dgm:bulletEnabled val="1"/>
        </dgm:presLayoutVars>
      </dgm:prSet>
      <dgm:spPr/>
    </dgm:pt>
    <dgm:pt modelId="{EF7035D3-3A96-4481-B9F7-6B3D1815B783}" type="pres">
      <dgm:prSet presAssocID="{76603B17-705B-41A1-96DD-009F89FE9C2C}" presName="spaceBetweenRectangles" presStyleCnt="0"/>
      <dgm:spPr/>
    </dgm:pt>
    <dgm:pt modelId="{1A19EFC4-D8FA-465C-98D2-B19EB2BD77BF}" type="pres">
      <dgm:prSet presAssocID="{FA7C181F-C4B4-4005-BCF7-DA7F8D19405E}" presName="parentLin" presStyleCnt="0"/>
      <dgm:spPr/>
    </dgm:pt>
    <dgm:pt modelId="{BE35BE5D-AD7E-4D86-9CC4-06F303D00AFB}" type="pres">
      <dgm:prSet presAssocID="{FA7C181F-C4B4-4005-BCF7-DA7F8D19405E}" presName="parentLeftMargin" presStyleLbl="node1" presStyleIdx="0" presStyleCnt="4"/>
      <dgm:spPr/>
    </dgm:pt>
    <dgm:pt modelId="{0BEB34A9-A712-4A5E-95C2-62BAABA3B729}" type="pres">
      <dgm:prSet presAssocID="{FA7C181F-C4B4-4005-BCF7-DA7F8D19405E}" presName="parentText" presStyleLbl="node1" presStyleIdx="1" presStyleCnt="4" custScaleY="128557">
        <dgm:presLayoutVars>
          <dgm:chMax val="0"/>
          <dgm:bulletEnabled val="1"/>
        </dgm:presLayoutVars>
      </dgm:prSet>
      <dgm:spPr/>
    </dgm:pt>
    <dgm:pt modelId="{600C8E02-5351-4DAC-877E-2FAB2DCF0FED}" type="pres">
      <dgm:prSet presAssocID="{FA7C181F-C4B4-4005-BCF7-DA7F8D19405E}" presName="negativeSpace" presStyleCnt="0"/>
      <dgm:spPr/>
    </dgm:pt>
    <dgm:pt modelId="{EB1AB034-5F6C-40C8-A0EB-9D0AA3C3C7AF}" type="pres">
      <dgm:prSet presAssocID="{FA7C181F-C4B4-4005-BCF7-DA7F8D19405E}" presName="childText" presStyleLbl="conFgAcc1" presStyleIdx="1" presStyleCnt="4">
        <dgm:presLayoutVars>
          <dgm:bulletEnabled val="1"/>
        </dgm:presLayoutVars>
      </dgm:prSet>
      <dgm:spPr/>
    </dgm:pt>
    <dgm:pt modelId="{9B29FECF-CBA0-44B8-99BA-F95849D4CD09}" type="pres">
      <dgm:prSet presAssocID="{4A753066-2C4B-47BC-ACBF-8B193281B693}" presName="spaceBetweenRectangles" presStyleCnt="0"/>
      <dgm:spPr/>
    </dgm:pt>
    <dgm:pt modelId="{945E5A29-5189-4BCC-A6A1-95C549EB5062}" type="pres">
      <dgm:prSet presAssocID="{61EEB423-1370-4AC8-B04C-E839AA46FF93}" presName="parentLin" presStyleCnt="0"/>
      <dgm:spPr/>
    </dgm:pt>
    <dgm:pt modelId="{7C8E4141-BF65-4B88-A2D1-587BEF01355F}" type="pres">
      <dgm:prSet presAssocID="{61EEB423-1370-4AC8-B04C-E839AA46FF93}" presName="parentLeftMargin" presStyleLbl="node1" presStyleIdx="1" presStyleCnt="4"/>
      <dgm:spPr/>
    </dgm:pt>
    <dgm:pt modelId="{AB150AAD-AB65-449C-85D3-FBC4C7411AD9}" type="pres">
      <dgm:prSet presAssocID="{61EEB423-1370-4AC8-B04C-E839AA46FF93}" presName="parentText" presStyleLbl="node1" presStyleIdx="2" presStyleCnt="4" custScaleY="147188">
        <dgm:presLayoutVars>
          <dgm:chMax val="0"/>
          <dgm:bulletEnabled val="1"/>
        </dgm:presLayoutVars>
      </dgm:prSet>
      <dgm:spPr/>
    </dgm:pt>
    <dgm:pt modelId="{855AF996-8AB4-4F98-88A5-F54B3A119180}" type="pres">
      <dgm:prSet presAssocID="{61EEB423-1370-4AC8-B04C-E839AA46FF93}" presName="negativeSpace" presStyleCnt="0"/>
      <dgm:spPr/>
    </dgm:pt>
    <dgm:pt modelId="{D77E0291-0E27-4791-9C68-B1F621C12D2E}" type="pres">
      <dgm:prSet presAssocID="{61EEB423-1370-4AC8-B04C-E839AA46FF93}" presName="childText" presStyleLbl="conFgAcc1" presStyleIdx="2" presStyleCnt="4">
        <dgm:presLayoutVars>
          <dgm:bulletEnabled val="1"/>
        </dgm:presLayoutVars>
      </dgm:prSet>
      <dgm:spPr/>
    </dgm:pt>
    <dgm:pt modelId="{FE7AA97D-0F00-4B7B-916D-DE651C12547C}" type="pres">
      <dgm:prSet presAssocID="{80CD6C4B-FA41-4D67-BD8F-BB8C548406CF}" presName="spaceBetweenRectangles" presStyleCnt="0"/>
      <dgm:spPr/>
    </dgm:pt>
    <dgm:pt modelId="{7677220C-7B03-45DE-B175-C9741493036A}" type="pres">
      <dgm:prSet presAssocID="{9C9AC847-A6DA-4DBD-AAC8-6EC4FD4A2B6A}" presName="parentLin" presStyleCnt="0"/>
      <dgm:spPr/>
    </dgm:pt>
    <dgm:pt modelId="{C7BED191-4107-4293-8827-D0B3F029EE59}" type="pres">
      <dgm:prSet presAssocID="{9C9AC847-A6DA-4DBD-AAC8-6EC4FD4A2B6A}" presName="parentLeftMargin" presStyleLbl="node1" presStyleIdx="2" presStyleCnt="4"/>
      <dgm:spPr/>
    </dgm:pt>
    <dgm:pt modelId="{FD312E5E-0D2B-4970-994D-B451A6EC7E6F}" type="pres">
      <dgm:prSet presAssocID="{9C9AC847-A6DA-4DBD-AAC8-6EC4FD4A2B6A}" presName="parentText" presStyleLbl="node1" presStyleIdx="3" presStyleCnt="4" custScaleX="101291" custScaleY="213599">
        <dgm:presLayoutVars>
          <dgm:chMax val="0"/>
          <dgm:bulletEnabled val="1"/>
        </dgm:presLayoutVars>
      </dgm:prSet>
      <dgm:spPr/>
    </dgm:pt>
    <dgm:pt modelId="{6F87DDB7-E10E-42E9-B168-6A0261158B05}" type="pres">
      <dgm:prSet presAssocID="{9C9AC847-A6DA-4DBD-AAC8-6EC4FD4A2B6A}" presName="negativeSpace" presStyleCnt="0"/>
      <dgm:spPr/>
    </dgm:pt>
    <dgm:pt modelId="{E4E50B81-442A-4D20-82EC-1CEE421DB231}" type="pres">
      <dgm:prSet presAssocID="{9C9AC847-A6DA-4DBD-AAC8-6EC4FD4A2B6A}" presName="childText" presStyleLbl="conFgAcc1" presStyleIdx="3" presStyleCnt="4">
        <dgm:presLayoutVars>
          <dgm:bulletEnabled val="1"/>
        </dgm:presLayoutVars>
      </dgm:prSet>
      <dgm:spPr/>
    </dgm:pt>
  </dgm:ptLst>
  <dgm:cxnLst>
    <dgm:cxn modelId="{73E7A111-C089-4ED8-9EA5-E5BEE473D10B}" srcId="{31550C59-AA04-40AC-B585-8ED9221DB864}" destId="{B607007F-143B-4A25-8491-59AED1E81E71}" srcOrd="0" destOrd="0" parTransId="{11AF35C0-EA40-4C58-9763-8D1FF0285428}" sibTransId="{376E849C-48F2-4F92-A0A7-944D5B8C3BD2}"/>
    <dgm:cxn modelId="{B1C65119-F3DF-435B-A751-4DFC60D6EA56}" type="presOf" srcId="{61EEB423-1370-4AC8-B04C-E839AA46FF93}" destId="{7C8E4141-BF65-4B88-A2D1-587BEF01355F}" srcOrd="0" destOrd="0" presId="urn:microsoft.com/office/officeart/2005/8/layout/list1"/>
    <dgm:cxn modelId="{9EB7301F-734D-4109-9622-63258436B82C}" type="presOf" srcId="{B607007F-143B-4A25-8491-59AED1E81E71}" destId="{FB73A586-1848-4485-8EA6-87C590E59AAE}" srcOrd="0" destOrd="0" presId="urn:microsoft.com/office/officeart/2005/8/layout/list1"/>
    <dgm:cxn modelId="{C9AF1920-E221-4E66-8526-2AFBFE2644EB}" type="presOf" srcId="{9C9AC847-A6DA-4DBD-AAC8-6EC4FD4A2B6A}" destId="{C7BED191-4107-4293-8827-D0B3F029EE59}" srcOrd="0" destOrd="0" presId="urn:microsoft.com/office/officeart/2005/8/layout/list1"/>
    <dgm:cxn modelId="{C03BCE21-53A0-465D-998A-9D2D2F1A48AA}" srcId="{FA7C181F-C4B4-4005-BCF7-DA7F8D19405E}" destId="{8AD13444-2BAF-4AA7-96A7-4B6C9E455476}" srcOrd="1" destOrd="0" parTransId="{65C01BA5-FCCC-4A9D-B0EE-1C84BCC4BA61}" sibTransId="{C598F3C2-F73D-4862-B063-FEBC97BDE54F}"/>
    <dgm:cxn modelId="{0B83F823-2025-45F2-8902-714015FF6DA9}" type="presOf" srcId="{9C9AC847-A6DA-4DBD-AAC8-6EC4FD4A2B6A}" destId="{FD312E5E-0D2B-4970-994D-B451A6EC7E6F}" srcOrd="1" destOrd="0" presId="urn:microsoft.com/office/officeart/2005/8/layout/list1"/>
    <dgm:cxn modelId="{A7DC6542-CC7C-4BC3-9205-A4A02F17A247}" srcId="{DB4DB733-E214-469C-9CBD-C48B2C63C2EB}" destId="{FA7C181F-C4B4-4005-BCF7-DA7F8D19405E}" srcOrd="1" destOrd="0" parTransId="{403250CC-47A9-4F86-A4A1-ADDE64C90212}" sibTransId="{4A753066-2C4B-47BC-ACBF-8B193281B693}"/>
    <dgm:cxn modelId="{C2E6544A-FC6D-4F92-BBD7-8C105249C06B}" srcId="{61EEB423-1370-4AC8-B04C-E839AA46FF93}" destId="{A3E27071-510B-48BF-B99E-7BD06823DCC7}" srcOrd="0" destOrd="0" parTransId="{0F24FE41-C755-4144-AACD-203BC4D6FF40}" sibTransId="{B69A70F7-B1A8-4200-9803-2C077D5DF532}"/>
    <dgm:cxn modelId="{BBEF166F-27D2-41C6-8CE1-609018091054}" srcId="{FA7C181F-C4B4-4005-BCF7-DA7F8D19405E}" destId="{1EA0BC79-5F39-4F37-9C82-35978A5552C5}" srcOrd="0" destOrd="0" parTransId="{14CFABAF-55DC-4B4E-A007-9267013715BA}" sibTransId="{22EC1DD1-136D-4ED1-AF0E-AAE8DD8E995A}"/>
    <dgm:cxn modelId="{F6C1A551-2028-4C9E-9ED1-DC7D0122CD50}" type="presOf" srcId="{DB4DB733-E214-469C-9CBD-C48B2C63C2EB}" destId="{6F6A5F8F-5066-4E9D-9656-399860B90A63}" srcOrd="0" destOrd="0" presId="urn:microsoft.com/office/officeart/2005/8/layout/list1"/>
    <dgm:cxn modelId="{44144172-D68A-46B5-BD97-14B648C081AA}" type="presOf" srcId="{8AD13444-2BAF-4AA7-96A7-4B6C9E455476}" destId="{EB1AB034-5F6C-40C8-A0EB-9D0AA3C3C7AF}" srcOrd="0" destOrd="1" presId="urn:microsoft.com/office/officeart/2005/8/layout/list1"/>
    <dgm:cxn modelId="{03E54E75-1C3D-4A39-8088-57F91C9B1B1E}" type="presOf" srcId="{1EA0BC79-5F39-4F37-9C82-35978A5552C5}" destId="{EB1AB034-5F6C-40C8-A0EB-9D0AA3C3C7AF}" srcOrd="0" destOrd="0" presId="urn:microsoft.com/office/officeart/2005/8/layout/list1"/>
    <dgm:cxn modelId="{B574E656-25F4-4694-B5B4-302681D30367}" srcId="{DB4DB733-E214-469C-9CBD-C48B2C63C2EB}" destId="{31550C59-AA04-40AC-B585-8ED9221DB864}" srcOrd="0" destOrd="0" parTransId="{F3B081CB-9279-4E3E-84E0-AFFD96FAF37E}" sibTransId="{76603B17-705B-41A1-96DD-009F89FE9C2C}"/>
    <dgm:cxn modelId="{ECA5E45A-0965-4187-A553-B71A349CC59E}" type="presOf" srcId="{A3E27071-510B-48BF-B99E-7BD06823DCC7}" destId="{D77E0291-0E27-4791-9C68-B1F621C12D2E}" srcOrd="0" destOrd="0" presId="urn:microsoft.com/office/officeart/2005/8/layout/list1"/>
    <dgm:cxn modelId="{61A5FAA1-5366-46DA-BB7E-15E02BC722D6}" srcId="{DB4DB733-E214-469C-9CBD-C48B2C63C2EB}" destId="{9C9AC847-A6DA-4DBD-AAC8-6EC4FD4A2B6A}" srcOrd="3" destOrd="0" parTransId="{CE3202DD-4767-417D-92E6-DE15357C3DE2}" sibTransId="{4C2A95B1-3DAE-4119-9601-945552C8F65A}"/>
    <dgm:cxn modelId="{1393C4AA-9882-455C-A22A-121EB776C53B}" type="presOf" srcId="{31550C59-AA04-40AC-B585-8ED9221DB864}" destId="{E8088012-1D06-48BC-8FA3-FDFA21429450}" srcOrd="1" destOrd="0" presId="urn:microsoft.com/office/officeart/2005/8/layout/list1"/>
    <dgm:cxn modelId="{254B81AC-A823-407F-B90C-2D4729D5B002}" srcId="{31550C59-AA04-40AC-B585-8ED9221DB864}" destId="{0FECDC0D-2D6A-488C-9EDC-FA694205D512}" srcOrd="2" destOrd="0" parTransId="{21DD657E-A0AB-4F31-A8F8-988B55A23FD1}" sibTransId="{347A5590-8EA2-41AC-B5BF-91CAA8BC2945}"/>
    <dgm:cxn modelId="{497D50B1-E8B9-4D88-9540-2753135EC69E}" type="presOf" srcId="{45CC75F5-175E-4B45-9910-3A2CE45128C3}" destId="{D77E0291-0E27-4791-9C68-B1F621C12D2E}" srcOrd="0" destOrd="1" presId="urn:microsoft.com/office/officeart/2005/8/layout/list1"/>
    <dgm:cxn modelId="{B77441B2-CC65-4880-B7B0-A4706FE92BCC}" srcId="{DB4DB733-E214-469C-9CBD-C48B2C63C2EB}" destId="{61EEB423-1370-4AC8-B04C-E839AA46FF93}" srcOrd="2" destOrd="0" parTransId="{BE24CE00-CEA8-4BCD-A4F3-A86EDAA76C50}" sibTransId="{80CD6C4B-FA41-4D67-BD8F-BB8C548406CF}"/>
    <dgm:cxn modelId="{2E1485B8-E707-486D-8FE0-138E177685E0}" type="presOf" srcId="{FA7C181F-C4B4-4005-BCF7-DA7F8D19405E}" destId="{BE35BE5D-AD7E-4D86-9CC4-06F303D00AFB}" srcOrd="0" destOrd="0" presId="urn:microsoft.com/office/officeart/2005/8/layout/list1"/>
    <dgm:cxn modelId="{828A6CC6-0DB6-4548-AF68-33880AA2F7AC}" srcId="{61EEB423-1370-4AC8-B04C-E839AA46FF93}" destId="{45CC75F5-175E-4B45-9910-3A2CE45128C3}" srcOrd="1" destOrd="0" parTransId="{DC1178C7-D458-404E-9096-88FC0B6CCA19}" sibTransId="{499EFBED-9253-4ADB-87A8-5F37DA4E5D88}"/>
    <dgm:cxn modelId="{EDA3C3C6-6DDC-4CB3-83CD-9BBFE9487DF5}" type="presOf" srcId="{61EEB423-1370-4AC8-B04C-E839AA46FF93}" destId="{AB150AAD-AB65-449C-85D3-FBC4C7411AD9}" srcOrd="1" destOrd="0" presId="urn:microsoft.com/office/officeart/2005/8/layout/list1"/>
    <dgm:cxn modelId="{720E40CC-18B0-4028-ACDE-FA7711E95C00}" type="presOf" srcId="{B481F4F4-349D-4F3A-A7A5-E4D55B995757}" destId="{FB73A586-1848-4485-8EA6-87C590E59AAE}" srcOrd="0" destOrd="1" presId="urn:microsoft.com/office/officeart/2005/8/layout/list1"/>
    <dgm:cxn modelId="{0E1B18CD-5F79-4E12-9C8D-1EFC4BD6C839}" type="presOf" srcId="{0FECDC0D-2D6A-488C-9EDC-FA694205D512}" destId="{FB73A586-1848-4485-8EA6-87C590E59AAE}" srcOrd="0" destOrd="2" presId="urn:microsoft.com/office/officeart/2005/8/layout/list1"/>
    <dgm:cxn modelId="{F235A3D7-D0D7-44BF-9524-92B99628F67D}" type="presOf" srcId="{FA7C181F-C4B4-4005-BCF7-DA7F8D19405E}" destId="{0BEB34A9-A712-4A5E-95C2-62BAABA3B729}" srcOrd="1" destOrd="0" presId="urn:microsoft.com/office/officeart/2005/8/layout/list1"/>
    <dgm:cxn modelId="{623B94EB-E5A7-4FA4-B3FE-D652F42B1194}" type="presOf" srcId="{31550C59-AA04-40AC-B585-8ED9221DB864}" destId="{64680E5A-871C-4132-AED3-F005F226D0E3}" srcOrd="0" destOrd="0" presId="urn:microsoft.com/office/officeart/2005/8/layout/list1"/>
    <dgm:cxn modelId="{AF4D0DFD-EE5D-4DC1-B42B-ECE675EFE62C}" srcId="{31550C59-AA04-40AC-B585-8ED9221DB864}" destId="{B481F4F4-349D-4F3A-A7A5-E4D55B995757}" srcOrd="1" destOrd="0" parTransId="{5EBB2ADB-D69F-4003-B436-0D323A127869}" sibTransId="{22B7D1F5-0227-443B-A70E-385DC6CCDFF7}"/>
    <dgm:cxn modelId="{942BFABD-F378-4BA6-A35F-93DD6A74C174}" type="presParOf" srcId="{6F6A5F8F-5066-4E9D-9656-399860B90A63}" destId="{98487D9C-46A1-4B40-AC0F-447FAB8C1B2C}" srcOrd="0" destOrd="0" presId="urn:microsoft.com/office/officeart/2005/8/layout/list1"/>
    <dgm:cxn modelId="{FC25CBF1-6AAD-43F4-B755-15B5C6CBD47E}" type="presParOf" srcId="{98487D9C-46A1-4B40-AC0F-447FAB8C1B2C}" destId="{64680E5A-871C-4132-AED3-F005F226D0E3}" srcOrd="0" destOrd="0" presId="urn:microsoft.com/office/officeart/2005/8/layout/list1"/>
    <dgm:cxn modelId="{1E6CFDA2-1708-4DB2-9C68-CDC934677B58}" type="presParOf" srcId="{98487D9C-46A1-4B40-AC0F-447FAB8C1B2C}" destId="{E8088012-1D06-48BC-8FA3-FDFA21429450}" srcOrd="1" destOrd="0" presId="urn:microsoft.com/office/officeart/2005/8/layout/list1"/>
    <dgm:cxn modelId="{C46ECBFA-5ECF-4095-AE63-14D347CC2BD3}" type="presParOf" srcId="{6F6A5F8F-5066-4E9D-9656-399860B90A63}" destId="{DD913AD1-DCA5-467F-8B2D-58630A081EE6}" srcOrd="1" destOrd="0" presId="urn:microsoft.com/office/officeart/2005/8/layout/list1"/>
    <dgm:cxn modelId="{20A16CAC-0295-4294-B98C-1D65057D59B4}" type="presParOf" srcId="{6F6A5F8F-5066-4E9D-9656-399860B90A63}" destId="{FB73A586-1848-4485-8EA6-87C590E59AAE}" srcOrd="2" destOrd="0" presId="urn:microsoft.com/office/officeart/2005/8/layout/list1"/>
    <dgm:cxn modelId="{A2DDBE0D-8C43-4805-B3E1-F7D73B7039DA}" type="presParOf" srcId="{6F6A5F8F-5066-4E9D-9656-399860B90A63}" destId="{EF7035D3-3A96-4481-B9F7-6B3D1815B783}" srcOrd="3" destOrd="0" presId="urn:microsoft.com/office/officeart/2005/8/layout/list1"/>
    <dgm:cxn modelId="{FADA427B-B64A-4200-A5C0-C5EA5406389D}" type="presParOf" srcId="{6F6A5F8F-5066-4E9D-9656-399860B90A63}" destId="{1A19EFC4-D8FA-465C-98D2-B19EB2BD77BF}" srcOrd="4" destOrd="0" presId="urn:microsoft.com/office/officeart/2005/8/layout/list1"/>
    <dgm:cxn modelId="{5451AC2B-543E-4253-99E7-846CF1705DAD}" type="presParOf" srcId="{1A19EFC4-D8FA-465C-98D2-B19EB2BD77BF}" destId="{BE35BE5D-AD7E-4D86-9CC4-06F303D00AFB}" srcOrd="0" destOrd="0" presId="urn:microsoft.com/office/officeart/2005/8/layout/list1"/>
    <dgm:cxn modelId="{6B4F7081-8B25-4ED7-A4BC-5F2474C6811F}" type="presParOf" srcId="{1A19EFC4-D8FA-465C-98D2-B19EB2BD77BF}" destId="{0BEB34A9-A712-4A5E-95C2-62BAABA3B729}" srcOrd="1" destOrd="0" presId="urn:microsoft.com/office/officeart/2005/8/layout/list1"/>
    <dgm:cxn modelId="{F6F5AF13-33D2-43F7-BD52-0663656540FC}" type="presParOf" srcId="{6F6A5F8F-5066-4E9D-9656-399860B90A63}" destId="{600C8E02-5351-4DAC-877E-2FAB2DCF0FED}" srcOrd="5" destOrd="0" presId="urn:microsoft.com/office/officeart/2005/8/layout/list1"/>
    <dgm:cxn modelId="{DE9C52C8-8626-45C6-AA1E-24C7FE2569CB}" type="presParOf" srcId="{6F6A5F8F-5066-4E9D-9656-399860B90A63}" destId="{EB1AB034-5F6C-40C8-A0EB-9D0AA3C3C7AF}" srcOrd="6" destOrd="0" presId="urn:microsoft.com/office/officeart/2005/8/layout/list1"/>
    <dgm:cxn modelId="{F7003FE6-612F-4829-990D-0C6A2486C0B3}" type="presParOf" srcId="{6F6A5F8F-5066-4E9D-9656-399860B90A63}" destId="{9B29FECF-CBA0-44B8-99BA-F95849D4CD09}" srcOrd="7" destOrd="0" presId="urn:microsoft.com/office/officeart/2005/8/layout/list1"/>
    <dgm:cxn modelId="{C13B9777-3207-4D19-980A-2EDFB0426940}" type="presParOf" srcId="{6F6A5F8F-5066-4E9D-9656-399860B90A63}" destId="{945E5A29-5189-4BCC-A6A1-95C549EB5062}" srcOrd="8" destOrd="0" presId="urn:microsoft.com/office/officeart/2005/8/layout/list1"/>
    <dgm:cxn modelId="{FE4DDC4D-0C56-4EEA-B65A-D4A69C8027E5}" type="presParOf" srcId="{945E5A29-5189-4BCC-A6A1-95C549EB5062}" destId="{7C8E4141-BF65-4B88-A2D1-587BEF01355F}" srcOrd="0" destOrd="0" presId="urn:microsoft.com/office/officeart/2005/8/layout/list1"/>
    <dgm:cxn modelId="{DA3C9BF7-5162-477B-A5D5-5E3B5D0AA21C}" type="presParOf" srcId="{945E5A29-5189-4BCC-A6A1-95C549EB5062}" destId="{AB150AAD-AB65-449C-85D3-FBC4C7411AD9}" srcOrd="1" destOrd="0" presId="urn:microsoft.com/office/officeart/2005/8/layout/list1"/>
    <dgm:cxn modelId="{DF633BE7-24C4-4F96-91C7-01CD7DFB9678}" type="presParOf" srcId="{6F6A5F8F-5066-4E9D-9656-399860B90A63}" destId="{855AF996-8AB4-4F98-88A5-F54B3A119180}" srcOrd="9" destOrd="0" presId="urn:microsoft.com/office/officeart/2005/8/layout/list1"/>
    <dgm:cxn modelId="{4F7F02AD-7DCD-495A-9454-D21BA7C62360}" type="presParOf" srcId="{6F6A5F8F-5066-4E9D-9656-399860B90A63}" destId="{D77E0291-0E27-4791-9C68-B1F621C12D2E}" srcOrd="10" destOrd="0" presId="urn:microsoft.com/office/officeart/2005/8/layout/list1"/>
    <dgm:cxn modelId="{B81512D8-BDCC-4F15-AB9F-5AAEEAEBE45B}" type="presParOf" srcId="{6F6A5F8F-5066-4E9D-9656-399860B90A63}" destId="{FE7AA97D-0F00-4B7B-916D-DE651C12547C}" srcOrd="11" destOrd="0" presId="urn:microsoft.com/office/officeart/2005/8/layout/list1"/>
    <dgm:cxn modelId="{7756813F-4274-4DFD-9EE4-64773A875648}" type="presParOf" srcId="{6F6A5F8F-5066-4E9D-9656-399860B90A63}" destId="{7677220C-7B03-45DE-B175-C9741493036A}" srcOrd="12" destOrd="0" presId="urn:microsoft.com/office/officeart/2005/8/layout/list1"/>
    <dgm:cxn modelId="{A65895E2-814E-49D4-B3E7-84E53CFA79BC}" type="presParOf" srcId="{7677220C-7B03-45DE-B175-C9741493036A}" destId="{C7BED191-4107-4293-8827-D0B3F029EE59}" srcOrd="0" destOrd="0" presId="urn:microsoft.com/office/officeart/2005/8/layout/list1"/>
    <dgm:cxn modelId="{98D7E541-7DC1-4E04-B343-479388250A43}" type="presParOf" srcId="{7677220C-7B03-45DE-B175-C9741493036A}" destId="{FD312E5E-0D2B-4970-994D-B451A6EC7E6F}" srcOrd="1" destOrd="0" presId="urn:microsoft.com/office/officeart/2005/8/layout/list1"/>
    <dgm:cxn modelId="{5810D510-7413-4147-B260-36A652BD44C3}" type="presParOf" srcId="{6F6A5F8F-5066-4E9D-9656-399860B90A63}" destId="{6F87DDB7-E10E-42E9-B168-6A0261158B05}" srcOrd="13" destOrd="0" presId="urn:microsoft.com/office/officeart/2005/8/layout/list1"/>
    <dgm:cxn modelId="{DF07F378-61A4-477E-8908-8E5017C780E8}" type="presParOf" srcId="{6F6A5F8F-5066-4E9D-9656-399860B90A63}" destId="{E4E50B81-442A-4D20-82EC-1CEE421DB23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E8D33-6B39-49DD-B060-ABF73D4AD4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22031F-1B48-4440-9B89-BC6FB2D70F9A}">
      <dgm:prSet/>
      <dgm:spPr/>
      <dgm:t>
        <a:bodyPr/>
        <a:lstStyle/>
        <a:p>
          <a:pPr>
            <a:lnSpc>
              <a:spcPct val="100000"/>
            </a:lnSpc>
          </a:pPr>
          <a:r>
            <a:rPr lang="en-US"/>
            <a:t>Home Heating Responsibility</a:t>
          </a:r>
        </a:p>
      </dgm:t>
    </dgm:pt>
    <dgm:pt modelId="{0A64E41F-B136-4F14-B182-BB45ACFB125E}" type="parTrans" cxnId="{8636106F-1482-491B-A3F1-B3F73CA4C018}">
      <dgm:prSet/>
      <dgm:spPr/>
      <dgm:t>
        <a:bodyPr/>
        <a:lstStyle/>
        <a:p>
          <a:endParaRPr lang="en-US"/>
        </a:p>
      </dgm:t>
    </dgm:pt>
    <dgm:pt modelId="{24D79205-24FF-4EE0-B9AB-2A7D3747E525}" type="sibTrans" cxnId="{8636106F-1482-491B-A3F1-B3F73CA4C018}">
      <dgm:prSet/>
      <dgm:spPr/>
      <dgm:t>
        <a:bodyPr/>
        <a:lstStyle/>
        <a:p>
          <a:endParaRPr lang="en-US"/>
        </a:p>
      </dgm:t>
    </dgm:pt>
    <dgm:pt modelId="{39D8CC3F-4DDD-44C9-9FFD-FF14E9B1A0B2}">
      <dgm:prSet/>
      <dgm:spPr/>
      <dgm:t>
        <a:bodyPr/>
        <a:lstStyle/>
        <a:p>
          <a:pPr>
            <a:lnSpc>
              <a:spcPct val="100000"/>
            </a:lnSpc>
          </a:pPr>
          <a:r>
            <a:rPr lang="en-US"/>
            <a:t>Pennsylvania Residency</a:t>
          </a:r>
        </a:p>
      </dgm:t>
    </dgm:pt>
    <dgm:pt modelId="{856F527C-DA50-4045-A147-4AAF7BF59DAA}" type="parTrans" cxnId="{D4B0115C-8BCA-4508-8EC1-808412E5BA1E}">
      <dgm:prSet/>
      <dgm:spPr/>
      <dgm:t>
        <a:bodyPr/>
        <a:lstStyle/>
        <a:p>
          <a:endParaRPr lang="en-US"/>
        </a:p>
      </dgm:t>
    </dgm:pt>
    <dgm:pt modelId="{8DEA83B0-F347-4131-93A6-19E56E20B0FA}" type="sibTrans" cxnId="{D4B0115C-8BCA-4508-8EC1-808412E5BA1E}">
      <dgm:prSet/>
      <dgm:spPr/>
      <dgm:t>
        <a:bodyPr/>
        <a:lstStyle/>
        <a:p>
          <a:endParaRPr lang="en-US"/>
        </a:p>
      </dgm:t>
    </dgm:pt>
    <dgm:pt modelId="{982851A4-B489-4D60-B706-E50143814F36}">
      <dgm:prSet/>
      <dgm:spPr/>
      <dgm:t>
        <a:bodyPr/>
        <a:lstStyle/>
        <a:p>
          <a:pPr>
            <a:lnSpc>
              <a:spcPct val="100000"/>
            </a:lnSpc>
          </a:pPr>
          <a:r>
            <a:rPr lang="en-US" dirty="0"/>
            <a:t>Household Income at/below 150% FPL</a:t>
          </a:r>
        </a:p>
      </dgm:t>
    </dgm:pt>
    <dgm:pt modelId="{3DC458BA-9C73-49EC-988F-93844BD9E2AE}" type="sibTrans" cxnId="{AC3C8C2B-D175-46EA-837C-23F498463F3B}">
      <dgm:prSet/>
      <dgm:spPr/>
      <dgm:t>
        <a:bodyPr/>
        <a:lstStyle/>
        <a:p>
          <a:endParaRPr lang="en-US"/>
        </a:p>
      </dgm:t>
    </dgm:pt>
    <dgm:pt modelId="{CFA9AAD7-C6BE-4339-B34F-C9C5E73EF19C}" type="parTrans" cxnId="{AC3C8C2B-D175-46EA-837C-23F498463F3B}">
      <dgm:prSet/>
      <dgm:spPr/>
      <dgm:t>
        <a:bodyPr/>
        <a:lstStyle/>
        <a:p>
          <a:endParaRPr lang="en-US"/>
        </a:p>
      </dgm:t>
    </dgm:pt>
    <dgm:pt modelId="{D8DADA87-97E2-4235-BCE7-D008D5C0E47D}" type="pres">
      <dgm:prSet presAssocID="{18AE8D33-6B39-49DD-B060-ABF73D4AD42E}" presName="root" presStyleCnt="0">
        <dgm:presLayoutVars>
          <dgm:dir/>
          <dgm:resizeHandles val="exact"/>
        </dgm:presLayoutVars>
      </dgm:prSet>
      <dgm:spPr/>
    </dgm:pt>
    <dgm:pt modelId="{46C142FC-9F93-4227-B9CE-A4B552335D98}" type="pres">
      <dgm:prSet presAssocID="{982851A4-B489-4D60-B706-E50143814F36}" presName="compNode" presStyleCnt="0"/>
      <dgm:spPr/>
    </dgm:pt>
    <dgm:pt modelId="{51D7341D-9392-422E-939F-AE68E44D7E33}" type="pres">
      <dgm:prSet presAssocID="{982851A4-B489-4D60-B706-E50143814F36}" presName="bgRect" presStyleLbl="bgShp" presStyleIdx="0" presStyleCnt="3"/>
      <dgm:spPr/>
    </dgm:pt>
    <dgm:pt modelId="{311B214B-6F3E-4783-BFE3-701A46178288}" type="pres">
      <dgm:prSet presAssocID="{982851A4-B489-4D60-B706-E50143814F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922DB758-B663-4370-9645-43D75425B576}" type="pres">
      <dgm:prSet presAssocID="{982851A4-B489-4D60-B706-E50143814F36}" presName="spaceRect" presStyleCnt="0"/>
      <dgm:spPr/>
    </dgm:pt>
    <dgm:pt modelId="{38BE9F05-44D3-4571-BC49-81D2A44962BC}" type="pres">
      <dgm:prSet presAssocID="{982851A4-B489-4D60-B706-E50143814F36}" presName="parTx" presStyleLbl="revTx" presStyleIdx="0" presStyleCnt="3">
        <dgm:presLayoutVars>
          <dgm:chMax val="0"/>
          <dgm:chPref val="0"/>
        </dgm:presLayoutVars>
      </dgm:prSet>
      <dgm:spPr/>
    </dgm:pt>
    <dgm:pt modelId="{8908C291-949F-4830-BA5E-B2BF8476B09C}" type="pres">
      <dgm:prSet presAssocID="{3DC458BA-9C73-49EC-988F-93844BD9E2AE}" presName="sibTrans" presStyleCnt="0"/>
      <dgm:spPr/>
    </dgm:pt>
    <dgm:pt modelId="{65596B28-3638-40E7-8E7C-8ABA8CDBE9E3}" type="pres">
      <dgm:prSet presAssocID="{D722031F-1B48-4440-9B89-BC6FB2D70F9A}" presName="compNode" presStyleCnt="0"/>
      <dgm:spPr/>
    </dgm:pt>
    <dgm:pt modelId="{6B1C9D11-4E7E-45BD-B11B-30FEDB21BD30}" type="pres">
      <dgm:prSet presAssocID="{D722031F-1B48-4440-9B89-BC6FB2D70F9A}" presName="bgRect" presStyleLbl="bgShp" presStyleIdx="1" presStyleCnt="3"/>
      <dgm:spPr/>
    </dgm:pt>
    <dgm:pt modelId="{91304BB4-540F-4D48-A21C-4A1C0A3D3C4A}" type="pres">
      <dgm:prSet presAssocID="{D722031F-1B48-4440-9B89-BC6FB2D70F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nfire with solid fill"/>
        </a:ext>
      </dgm:extLst>
    </dgm:pt>
    <dgm:pt modelId="{5F16E871-F38C-4F69-8BFA-1A3A2E1749C2}" type="pres">
      <dgm:prSet presAssocID="{D722031F-1B48-4440-9B89-BC6FB2D70F9A}" presName="spaceRect" presStyleCnt="0"/>
      <dgm:spPr/>
    </dgm:pt>
    <dgm:pt modelId="{8F90CC4A-6D24-47B9-88D5-731E060CADDA}" type="pres">
      <dgm:prSet presAssocID="{D722031F-1B48-4440-9B89-BC6FB2D70F9A}" presName="parTx" presStyleLbl="revTx" presStyleIdx="1" presStyleCnt="3">
        <dgm:presLayoutVars>
          <dgm:chMax val="0"/>
          <dgm:chPref val="0"/>
        </dgm:presLayoutVars>
      </dgm:prSet>
      <dgm:spPr/>
    </dgm:pt>
    <dgm:pt modelId="{DE999EB3-07E0-46DC-8BEB-03B89E25265F}" type="pres">
      <dgm:prSet presAssocID="{24D79205-24FF-4EE0-B9AB-2A7D3747E525}" presName="sibTrans" presStyleCnt="0"/>
      <dgm:spPr/>
    </dgm:pt>
    <dgm:pt modelId="{EA242A4C-3C12-4536-A862-6264575260C3}" type="pres">
      <dgm:prSet presAssocID="{39D8CC3F-4DDD-44C9-9FFD-FF14E9B1A0B2}" presName="compNode" presStyleCnt="0"/>
      <dgm:spPr/>
    </dgm:pt>
    <dgm:pt modelId="{771058A7-DEED-444A-BA20-C01A214219CA}" type="pres">
      <dgm:prSet presAssocID="{39D8CC3F-4DDD-44C9-9FFD-FF14E9B1A0B2}" presName="bgRect" presStyleLbl="bgShp" presStyleIdx="2" presStyleCnt="3"/>
      <dgm:spPr/>
    </dgm:pt>
    <dgm:pt modelId="{1C95D22C-65A4-446D-8210-76310110DBD6}" type="pres">
      <dgm:prSet presAssocID="{39D8CC3F-4DDD-44C9-9FFD-FF14E9B1A0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1027C322-B4C8-4D35-8093-85CCB79C26AD}" type="pres">
      <dgm:prSet presAssocID="{39D8CC3F-4DDD-44C9-9FFD-FF14E9B1A0B2}" presName="spaceRect" presStyleCnt="0"/>
      <dgm:spPr/>
    </dgm:pt>
    <dgm:pt modelId="{001CF2B8-16A4-4DA9-AC12-8CC713498F59}" type="pres">
      <dgm:prSet presAssocID="{39D8CC3F-4DDD-44C9-9FFD-FF14E9B1A0B2}" presName="parTx" presStyleLbl="revTx" presStyleIdx="2" presStyleCnt="3">
        <dgm:presLayoutVars>
          <dgm:chMax val="0"/>
          <dgm:chPref val="0"/>
        </dgm:presLayoutVars>
      </dgm:prSet>
      <dgm:spPr/>
    </dgm:pt>
  </dgm:ptLst>
  <dgm:cxnLst>
    <dgm:cxn modelId="{AC3C8C2B-D175-46EA-837C-23F498463F3B}" srcId="{18AE8D33-6B39-49DD-B060-ABF73D4AD42E}" destId="{982851A4-B489-4D60-B706-E50143814F36}" srcOrd="0" destOrd="0" parTransId="{CFA9AAD7-C6BE-4339-B34F-C9C5E73EF19C}" sibTransId="{3DC458BA-9C73-49EC-988F-93844BD9E2AE}"/>
    <dgm:cxn modelId="{08336632-B9ED-4B61-8A67-26B2D3DAB374}" type="presOf" srcId="{982851A4-B489-4D60-B706-E50143814F36}" destId="{38BE9F05-44D3-4571-BC49-81D2A44962BC}" srcOrd="0" destOrd="0" presId="urn:microsoft.com/office/officeart/2018/2/layout/IconVerticalSolidList"/>
    <dgm:cxn modelId="{D4B0115C-8BCA-4508-8EC1-808412E5BA1E}" srcId="{18AE8D33-6B39-49DD-B060-ABF73D4AD42E}" destId="{39D8CC3F-4DDD-44C9-9FFD-FF14E9B1A0B2}" srcOrd="2" destOrd="0" parTransId="{856F527C-DA50-4045-A147-4AAF7BF59DAA}" sibTransId="{8DEA83B0-F347-4131-93A6-19E56E20B0FA}"/>
    <dgm:cxn modelId="{FBEF4C4C-87EB-45B7-88BA-8783E13498D8}" type="presOf" srcId="{D722031F-1B48-4440-9B89-BC6FB2D70F9A}" destId="{8F90CC4A-6D24-47B9-88D5-731E060CADDA}" srcOrd="0" destOrd="0" presId="urn:microsoft.com/office/officeart/2018/2/layout/IconVerticalSolidList"/>
    <dgm:cxn modelId="{8636106F-1482-491B-A3F1-B3F73CA4C018}" srcId="{18AE8D33-6B39-49DD-B060-ABF73D4AD42E}" destId="{D722031F-1B48-4440-9B89-BC6FB2D70F9A}" srcOrd="1" destOrd="0" parTransId="{0A64E41F-B136-4F14-B182-BB45ACFB125E}" sibTransId="{24D79205-24FF-4EE0-B9AB-2A7D3747E525}"/>
    <dgm:cxn modelId="{7960AEF0-A36A-4DB4-96B0-6A41235C8C2A}" type="presOf" srcId="{39D8CC3F-4DDD-44C9-9FFD-FF14E9B1A0B2}" destId="{001CF2B8-16A4-4DA9-AC12-8CC713498F59}" srcOrd="0" destOrd="0" presId="urn:microsoft.com/office/officeart/2018/2/layout/IconVerticalSolidList"/>
    <dgm:cxn modelId="{3E3FDDFB-D4C7-40D1-997C-3DC2FAF12FD8}" type="presOf" srcId="{18AE8D33-6B39-49DD-B060-ABF73D4AD42E}" destId="{D8DADA87-97E2-4235-BCE7-D008D5C0E47D}" srcOrd="0" destOrd="0" presId="urn:microsoft.com/office/officeart/2018/2/layout/IconVerticalSolidList"/>
    <dgm:cxn modelId="{7263A2A9-E453-4F3B-ACED-FFD981B2E1E5}" type="presParOf" srcId="{D8DADA87-97E2-4235-BCE7-D008D5C0E47D}" destId="{46C142FC-9F93-4227-B9CE-A4B552335D98}" srcOrd="0" destOrd="0" presId="urn:microsoft.com/office/officeart/2018/2/layout/IconVerticalSolidList"/>
    <dgm:cxn modelId="{4C314333-BEEA-4649-BADF-2899F9E7C4DB}" type="presParOf" srcId="{46C142FC-9F93-4227-B9CE-A4B552335D98}" destId="{51D7341D-9392-422E-939F-AE68E44D7E33}" srcOrd="0" destOrd="0" presId="urn:microsoft.com/office/officeart/2018/2/layout/IconVerticalSolidList"/>
    <dgm:cxn modelId="{0AF7F581-2CFB-45DC-9A02-86F17E18EE16}" type="presParOf" srcId="{46C142FC-9F93-4227-B9CE-A4B552335D98}" destId="{311B214B-6F3E-4783-BFE3-701A46178288}" srcOrd="1" destOrd="0" presId="urn:microsoft.com/office/officeart/2018/2/layout/IconVerticalSolidList"/>
    <dgm:cxn modelId="{57623B75-DB20-4EB1-9335-1EFD08954F56}" type="presParOf" srcId="{46C142FC-9F93-4227-B9CE-A4B552335D98}" destId="{922DB758-B663-4370-9645-43D75425B576}" srcOrd="2" destOrd="0" presId="urn:microsoft.com/office/officeart/2018/2/layout/IconVerticalSolidList"/>
    <dgm:cxn modelId="{377B2976-075D-415D-BC53-8E67C177F411}" type="presParOf" srcId="{46C142FC-9F93-4227-B9CE-A4B552335D98}" destId="{38BE9F05-44D3-4571-BC49-81D2A44962BC}" srcOrd="3" destOrd="0" presId="urn:microsoft.com/office/officeart/2018/2/layout/IconVerticalSolidList"/>
    <dgm:cxn modelId="{5AAADA52-D87B-4C99-A639-DE5CCF588EA7}" type="presParOf" srcId="{D8DADA87-97E2-4235-BCE7-D008D5C0E47D}" destId="{8908C291-949F-4830-BA5E-B2BF8476B09C}" srcOrd="1" destOrd="0" presId="urn:microsoft.com/office/officeart/2018/2/layout/IconVerticalSolidList"/>
    <dgm:cxn modelId="{C41C003A-D9F1-4269-B4DB-6069DBB66874}" type="presParOf" srcId="{D8DADA87-97E2-4235-BCE7-D008D5C0E47D}" destId="{65596B28-3638-40E7-8E7C-8ABA8CDBE9E3}" srcOrd="2" destOrd="0" presId="urn:microsoft.com/office/officeart/2018/2/layout/IconVerticalSolidList"/>
    <dgm:cxn modelId="{5E0D1E18-8D63-45D9-B20F-6A98A5A67F8D}" type="presParOf" srcId="{65596B28-3638-40E7-8E7C-8ABA8CDBE9E3}" destId="{6B1C9D11-4E7E-45BD-B11B-30FEDB21BD30}" srcOrd="0" destOrd="0" presId="urn:microsoft.com/office/officeart/2018/2/layout/IconVerticalSolidList"/>
    <dgm:cxn modelId="{4483A4CC-6C3F-4AB4-8486-934EB33AB6C5}" type="presParOf" srcId="{65596B28-3638-40E7-8E7C-8ABA8CDBE9E3}" destId="{91304BB4-540F-4D48-A21C-4A1C0A3D3C4A}" srcOrd="1" destOrd="0" presId="urn:microsoft.com/office/officeart/2018/2/layout/IconVerticalSolidList"/>
    <dgm:cxn modelId="{EF64AE5E-1EC4-40E1-A98A-919AA017926F}" type="presParOf" srcId="{65596B28-3638-40E7-8E7C-8ABA8CDBE9E3}" destId="{5F16E871-F38C-4F69-8BFA-1A3A2E1749C2}" srcOrd="2" destOrd="0" presId="urn:microsoft.com/office/officeart/2018/2/layout/IconVerticalSolidList"/>
    <dgm:cxn modelId="{52F51792-F280-499F-88BC-AB94F5050A4E}" type="presParOf" srcId="{65596B28-3638-40E7-8E7C-8ABA8CDBE9E3}" destId="{8F90CC4A-6D24-47B9-88D5-731E060CADDA}" srcOrd="3" destOrd="0" presId="urn:microsoft.com/office/officeart/2018/2/layout/IconVerticalSolidList"/>
    <dgm:cxn modelId="{3F4F1F08-EE3D-4226-824B-707B57B4D777}" type="presParOf" srcId="{D8DADA87-97E2-4235-BCE7-D008D5C0E47D}" destId="{DE999EB3-07E0-46DC-8BEB-03B89E25265F}" srcOrd="3" destOrd="0" presId="urn:microsoft.com/office/officeart/2018/2/layout/IconVerticalSolidList"/>
    <dgm:cxn modelId="{3FB6CC47-CA5A-47E1-8380-9CB3A167C016}" type="presParOf" srcId="{D8DADA87-97E2-4235-BCE7-D008D5C0E47D}" destId="{EA242A4C-3C12-4536-A862-6264575260C3}" srcOrd="4" destOrd="0" presId="urn:microsoft.com/office/officeart/2018/2/layout/IconVerticalSolidList"/>
    <dgm:cxn modelId="{FAEE3E35-5B92-4EB1-BD83-8D0ED2F4C9D1}" type="presParOf" srcId="{EA242A4C-3C12-4536-A862-6264575260C3}" destId="{771058A7-DEED-444A-BA20-C01A214219CA}" srcOrd="0" destOrd="0" presId="urn:microsoft.com/office/officeart/2018/2/layout/IconVerticalSolidList"/>
    <dgm:cxn modelId="{5C7B8C74-DF97-4D18-9CC9-200E5476296C}" type="presParOf" srcId="{EA242A4C-3C12-4536-A862-6264575260C3}" destId="{1C95D22C-65A4-446D-8210-76310110DBD6}" srcOrd="1" destOrd="0" presId="urn:microsoft.com/office/officeart/2018/2/layout/IconVerticalSolidList"/>
    <dgm:cxn modelId="{B50E3886-7893-4243-909C-21BC19B38829}" type="presParOf" srcId="{EA242A4C-3C12-4536-A862-6264575260C3}" destId="{1027C322-B4C8-4D35-8093-85CCB79C26AD}" srcOrd="2" destOrd="0" presId="urn:microsoft.com/office/officeart/2018/2/layout/IconVerticalSolidList"/>
    <dgm:cxn modelId="{17727B77-1714-4F7A-A552-C0B7D0A23D63}" type="presParOf" srcId="{EA242A4C-3C12-4536-A862-6264575260C3}" destId="{001CF2B8-16A4-4DA9-AC12-8CC713498F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2826A6-E5E4-42D2-B140-B31299FD6D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6611BF8-9481-4FA8-92B5-6927E9C2405D}">
      <dgm:prSet custT="1"/>
      <dgm:spPr/>
      <dgm:t>
        <a:bodyPr/>
        <a:lstStyle/>
        <a:p>
          <a:r>
            <a:rPr lang="en-US" sz="2800" b="1" dirty="0"/>
            <a:t>To receive a Cash Grant, a household does </a:t>
          </a:r>
          <a:r>
            <a:rPr lang="en-US" sz="2800" b="1" u="none" dirty="0"/>
            <a:t>NOT</a:t>
          </a:r>
          <a:r>
            <a:rPr lang="en-US" sz="2800" b="1" dirty="0"/>
            <a:t> need a:</a:t>
          </a:r>
        </a:p>
      </dgm:t>
    </dgm:pt>
    <dgm:pt modelId="{6F1EE774-F3DA-4C32-9447-12F18C785612}" type="parTrans" cxnId="{9D967C7F-7C08-4027-A4B3-09D01B60152E}">
      <dgm:prSet/>
      <dgm:spPr/>
      <dgm:t>
        <a:bodyPr/>
        <a:lstStyle/>
        <a:p>
          <a:endParaRPr lang="en-US"/>
        </a:p>
      </dgm:t>
    </dgm:pt>
    <dgm:pt modelId="{1EF3B70F-44C5-4758-B073-1ADCE978CAA5}" type="sibTrans" cxnId="{9D967C7F-7C08-4027-A4B3-09D01B60152E}">
      <dgm:prSet/>
      <dgm:spPr/>
      <dgm:t>
        <a:bodyPr/>
        <a:lstStyle/>
        <a:p>
          <a:endParaRPr lang="en-US"/>
        </a:p>
      </dgm:t>
    </dgm:pt>
    <dgm:pt modelId="{6B570D62-6BAC-469C-BC50-30780F51FBDC}">
      <dgm:prSet custT="1"/>
      <dgm:spPr/>
      <dgm:t>
        <a:bodyPr/>
        <a:lstStyle/>
        <a:p>
          <a:r>
            <a:rPr lang="en-US" sz="2800" dirty="0"/>
            <a:t>Pending termination</a:t>
          </a:r>
        </a:p>
      </dgm:t>
    </dgm:pt>
    <dgm:pt modelId="{5BDD9DB4-8E62-478E-AD39-4958A5AC235E}" type="parTrans" cxnId="{66559BA3-E888-4637-B701-627719B5BB88}">
      <dgm:prSet/>
      <dgm:spPr/>
      <dgm:t>
        <a:bodyPr/>
        <a:lstStyle/>
        <a:p>
          <a:endParaRPr lang="en-US"/>
        </a:p>
      </dgm:t>
    </dgm:pt>
    <dgm:pt modelId="{9909ACED-7B9D-4E1E-9FF5-610520F190C3}" type="sibTrans" cxnId="{66559BA3-E888-4637-B701-627719B5BB88}">
      <dgm:prSet/>
      <dgm:spPr/>
      <dgm:t>
        <a:bodyPr/>
        <a:lstStyle/>
        <a:p>
          <a:endParaRPr lang="en-US"/>
        </a:p>
      </dgm:t>
    </dgm:pt>
    <dgm:pt modelId="{F7F17E4D-7BE9-41E9-BCEE-942967F93C2B}">
      <dgm:prSet custT="1"/>
      <dgm:spPr/>
      <dgm:t>
        <a:bodyPr/>
        <a:lstStyle/>
        <a:p>
          <a:r>
            <a:rPr lang="en-US" sz="2800" dirty="0"/>
            <a:t>Outstanding bill or debt with a utility or energy vendor</a:t>
          </a:r>
        </a:p>
      </dgm:t>
    </dgm:pt>
    <dgm:pt modelId="{7691B5D3-3FAC-4944-8017-5B19A0C3C945}" type="parTrans" cxnId="{920FB3C0-3BEE-4496-9B79-E463E2448CF2}">
      <dgm:prSet/>
      <dgm:spPr/>
      <dgm:t>
        <a:bodyPr/>
        <a:lstStyle/>
        <a:p>
          <a:endParaRPr lang="en-US"/>
        </a:p>
      </dgm:t>
    </dgm:pt>
    <dgm:pt modelId="{FA3AB9C9-EC6E-4A94-8768-1A1D607CC222}" type="sibTrans" cxnId="{920FB3C0-3BEE-4496-9B79-E463E2448CF2}">
      <dgm:prSet/>
      <dgm:spPr/>
      <dgm:t>
        <a:bodyPr/>
        <a:lstStyle/>
        <a:p>
          <a:endParaRPr lang="en-US"/>
        </a:p>
      </dgm:t>
    </dgm:pt>
    <dgm:pt modelId="{EFD76E81-B53D-4223-8465-5247524543B8}">
      <dgm:prSet custT="1"/>
      <dgm:spPr/>
      <dgm:t>
        <a:bodyPr/>
        <a:lstStyle/>
        <a:p>
          <a:r>
            <a:rPr lang="en-US" sz="2800" dirty="0"/>
            <a:t>Direct relationship with a utility or energy vendor</a:t>
          </a:r>
        </a:p>
      </dgm:t>
    </dgm:pt>
    <dgm:pt modelId="{9E618A26-D2F2-4994-A5DC-E619B47FD79A}" type="parTrans" cxnId="{22385235-061D-4EA3-8862-89AEC980F56B}">
      <dgm:prSet/>
      <dgm:spPr/>
      <dgm:t>
        <a:bodyPr/>
        <a:lstStyle/>
        <a:p>
          <a:endParaRPr lang="en-US"/>
        </a:p>
      </dgm:t>
    </dgm:pt>
    <dgm:pt modelId="{96E20D48-58B9-4C7D-A462-0C304AA5B563}" type="sibTrans" cxnId="{22385235-061D-4EA3-8862-89AEC980F56B}">
      <dgm:prSet/>
      <dgm:spPr/>
      <dgm:t>
        <a:bodyPr/>
        <a:lstStyle/>
        <a:p>
          <a:endParaRPr lang="en-US"/>
        </a:p>
      </dgm:t>
    </dgm:pt>
    <dgm:pt modelId="{9DF647F6-4D8A-46CC-8EB6-4973E2033EC4}">
      <dgm:prSet custT="1"/>
      <dgm:spPr/>
      <dgm:t>
        <a:bodyPr/>
        <a:lstStyle/>
        <a:p>
          <a:r>
            <a:rPr lang="en-US" sz="2800" b="1" dirty="0"/>
            <a:t>A household can receive a Cash Grant every year!</a:t>
          </a:r>
          <a:endParaRPr lang="en-US" sz="2800" dirty="0"/>
        </a:p>
      </dgm:t>
    </dgm:pt>
    <dgm:pt modelId="{A094C90C-AE14-46A4-9F75-6F5BE0A49261}" type="parTrans" cxnId="{54CF7DBB-7995-4390-A649-21F0B68FB3F0}">
      <dgm:prSet/>
      <dgm:spPr/>
      <dgm:t>
        <a:bodyPr/>
        <a:lstStyle/>
        <a:p>
          <a:endParaRPr lang="en-US"/>
        </a:p>
      </dgm:t>
    </dgm:pt>
    <dgm:pt modelId="{D4AAD0CB-8543-4228-BDF4-8188F5A658C8}" type="sibTrans" cxnId="{54CF7DBB-7995-4390-A649-21F0B68FB3F0}">
      <dgm:prSet/>
      <dgm:spPr/>
      <dgm:t>
        <a:bodyPr/>
        <a:lstStyle/>
        <a:p>
          <a:endParaRPr lang="en-US"/>
        </a:p>
      </dgm:t>
    </dgm:pt>
    <dgm:pt modelId="{D2A06571-9FA8-44F3-88C1-FA8886C94093}">
      <dgm:prSet custT="1"/>
      <dgm:spPr/>
      <dgm:t>
        <a:bodyPr/>
        <a:lstStyle/>
        <a:p>
          <a:endParaRPr lang="en-US" sz="2400" dirty="0"/>
        </a:p>
      </dgm:t>
    </dgm:pt>
    <dgm:pt modelId="{6A4DDD8F-825D-4A98-BA31-B1B42E858A5C}" type="parTrans" cxnId="{00F0C062-C59D-4CEB-8F4A-B365B4692EC5}">
      <dgm:prSet/>
      <dgm:spPr/>
      <dgm:t>
        <a:bodyPr/>
        <a:lstStyle/>
        <a:p>
          <a:endParaRPr lang="en-US"/>
        </a:p>
      </dgm:t>
    </dgm:pt>
    <dgm:pt modelId="{8BDCA07C-5398-45A0-829F-C3542CCD266B}" type="sibTrans" cxnId="{00F0C062-C59D-4CEB-8F4A-B365B4692EC5}">
      <dgm:prSet/>
      <dgm:spPr/>
      <dgm:t>
        <a:bodyPr/>
        <a:lstStyle/>
        <a:p>
          <a:endParaRPr lang="en-US"/>
        </a:p>
      </dgm:t>
    </dgm:pt>
    <dgm:pt modelId="{D3246E02-B9A3-4367-AFBE-8E383514FE5A}" type="pres">
      <dgm:prSet presAssocID="{E62826A6-E5E4-42D2-B140-B31299FD6DBD}" presName="linear" presStyleCnt="0">
        <dgm:presLayoutVars>
          <dgm:animLvl val="lvl"/>
          <dgm:resizeHandles val="exact"/>
        </dgm:presLayoutVars>
      </dgm:prSet>
      <dgm:spPr/>
    </dgm:pt>
    <dgm:pt modelId="{CF1D1B06-F75F-47D5-AE8B-647E8788338C}" type="pres">
      <dgm:prSet presAssocID="{56611BF8-9481-4FA8-92B5-6927E9C2405D}" presName="parentText" presStyleLbl="node1" presStyleIdx="0" presStyleCnt="2" custLinFactNeighborX="362" custLinFactNeighborY="1043">
        <dgm:presLayoutVars>
          <dgm:chMax val="0"/>
          <dgm:bulletEnabled val="1"/>
        </dgm:presLayoutVars>
      </dgm:prSet>
      <dgm:spPr/>
    </dgm:pt>
    <dgm:pt modelId="{E73212F9-D45F-46FF-9DD0-D77633C21E80}" type="pres">
      <dgm:prSet presAssocID="{56611BF8-9481-4FA8-92B5-6927E9C2405D}" presName="childText" presStyleLbl="revTx" presStyleIdx="0" presStyleCnt="1" custScaleY="129700">
        <dgm:presLayoutVars>
          <dgm:bulletEnabled val="1"/>
        </dgm:presLayoutVars>
      </dgm:prSet>
      <dgm:spPr/>
    </dgm:pt>
    <dgm:pt modelId="{4AB502C1-BAB7-4664-BB54-7BFB2D97034D}" type="pres">
      <dgm:prSet presAssocID="{9DF647F6-4D8A-46CC-8EB6-4973E2033EC4}" presName="parentText" presStyleLbl="node1" presStyleIdx="1" presStyleCnt="2">
        <dgm:presLayoutVars>
          <dgm:chMax val="0"/>
          <dgm:bulletEnabled val="1"/>
        </dgm:presLayoutVars>
      </dgm:prSet>
      <dgm:spPr/>
    </dgm:pt>
  </dgm:ptLst>
  <dgm:cxnLst>
    <dgm:cxn modelId="{AE0B420E-0954-402D-8FF4-0CA40D77A529}" type="presOf" srcId="{D2A06571-9FA8-44F3-88C1-FA8886C94093}" destId="{E73212F9-D45F-46FF-9DD0-D77633C21E80}" srcOrd="0" destOrd="0" presId="urn:microsoft.com/office/officeart/2005/8/layout/vList2"/>
    <dgm:cxn modelId="{D9ED3517-CB67-4D78-A29E-FE720B082C45}" type="presOf" srcId="{EFD76E81-B53D-4223-8465-5247524543B8}" destId="{E73212F9-D45F-46FF-9DD0-D77633C21E80}" srcOrd="0" destOrd="3" presId="urn:microsoft.com/office/officeart/2005/8/layout/vList2"/>
    <dgm:cxn modelId="{22385235-061D-4EA3-8862-89AEC980F56B}" srcId="{56611BF8-9481-4FA8-92B5-6927E9C2405D}" destId="{EFD76E81-B53D-4223-8465-5247524543B8}" srcOrd="3" destOrd="0" parTransId="{9E618A26-D2F2-4994-A5DC-E619B47FD79A}" sibTransId="{96E20D48-58B9-4C7D-A462-0C304AA5B563}"/>
    <dgm:cxn modelId="{00F0C062-C59D-4CEB-8F4A-B365B4692EC5}" srcId="{56611BF8-9481-4FA8-92B5-6927E9C2405D}" destId="{D2A06571-9FA8-44F3-88C1-FA8886C94093}" srcOrd="0" destOrd="0" parTransId="{6A4DDD8F-825D-4A98-BA31-B1B42E858A5C}" sibTransId="{8BDCA07C-5398-45A0-829F-C3542CCD266B}"/>
    <dgm:cxn modelId="{31735B4F-726A-40B2-970A-53E4B9A3283F}" type="presOf" srcId="{56611BF8-9481-4FA8-92B5-6927E9C2405D}" destId="{CF1D1B06-F75F-47D5-AE8B-647E8788338C}" srcOrd="0" destOrd="0" presId="urn:microsoft.com/office/officeart/2005/8/layout/vList2"/>
    <dgm:cxn modelId="{B202A64F-C47E-4B0C-BBDC-E926B60CE6A5}" type="presOf" srcId="{E62826A6-E5E4-42D2-B140-B31299FD6DBD}" destId="{D3246E02-B9A3-4367-AFBE-8E383514FE5A}" srcOrd="0" destOrd="0" presId="urn:microsoft.com/office/officeart/2005/8/layout/vList2"/>
    <dgm:cxn modelId="{C0B3507C-BF18-4358-96B6-004B349025D4}" type="presOf" srcId="{9DF647F6-4D8A-46CC-8EB6-4973E2033EC4}" destId="{4AB502C1-BAB7-4664-BB54-7BFB2D97034D}" srcOrd="0" destOrd="0" presId="urn:microsoft.com/office/officeart/2005/8/layout/vList2"/>
    <dgm:cxn modelId="{9D967C7F-7C08-4027-A4B3-09D01B60152E}" srcId="{E62826A6-E5E4-42D2-B140-B31299FD6DBD}" destId="{56611BF8-9481-4FA8-92B5-6927E9C2405D}" srcOrd="0" destOrd="0" parTransId="{6F1EE774-F3DA-4C32-9447-12F18C785612}" sibTransId="{1EF3B70F-44C5-4758-B073-1ADCE978CAA5}"/>
    <dgm:cxn modelId="{25E4F281-E110-43D2-B86F-0D23563966A3}" type="presOf" srcId="{6B570D62-6BAC-469C-BC50-30780F51FBDC}" destId="{E73212F9-D45F-46FF-9DD0-D77633C21E80}" srcOrd="0" destOrd="1" presId="urn:microsoft.com/office/officeart/2005/8/layout/vList2"/>
    <dgm:cxn modelId="{2F028294-00BD-427C-A413-E36734E4435D}" type="presOf" srcId="{F7F17E4D-7BE9-41E9-BCEE-942967F93C2B}" destId="{E73212F9-D45F-46FF-9DD0-D77633C21E80}" srcOrd="0" destOrd="2" presId="urn:microsoft.com/office/officeart/2005/8/layout/vList2"/>
    <dgm:cxn modelId="{66559BA3-E888-4637-B701-627719B5BB88}" srcId="{56611BF8-9481-4FA8-92B5-6927E9C2405D}" destId="{6B570D62-6BAC-469C-BC50-30780F51FBDC}" srcOrd="1" destOrd="0" parTransId="{5BDD9DB4-8E62-478E-AD39-4958A5AC235E}" sibTransId="{9909ACED-7B9D-4E1E-9FF5-610520F190C3}"/>
    <dgm:cxn modelId="{54CF7DBB-7995-4390-A649-21F0B68FB3F0}" srcId="{E62826A6-E5E4-42D2-B140-B31299FD6DBD}" destId="{9DF647F6-4D8A-46CC-8EB6-4973E2033EC4}" srcOrd="1" destOrd="0" parTransId="{A094C90C-AE14-46A4-9F75-6F5BE0A49261}" sibTransId="{D4AAD0CB-8543-4228-BDF4-8188F5A658C8}"/>
    <dgm:cxn modelId="{920FB3C0-3BEE-4496-9B79-E463E2448CF2}" srcId="{56611BF8-9481-4FA8-92B5-6927E9C2405D}" destId="{F7F17E4D-7BE9-41E9-BCEE-942967F93C2B}" srcOrd="2" destOrd="0" parTransId="{7691B5D3-3FAC-4944-8017-5B19A0C3C945}" sibTransId="{FA3AB9C9-EC6E-4A94-8768-1A1D607CC222}"/>
    <dgm:cxn modelId="{FDC7CEE0-9CB8-468E-B9A3-86F021A012B2}" type="presParOf" srcId="{D3246E02-B9A3-4367-AFBE-8E383514FE5A}" destId="{CF1D1B06-F75F-47D5-AE8B-647E8788338C}" srcOrd="0" destOrd="0" presId="urn:microsoft.com/office/officeart/2005/8/layout/vList2"/>
    <dgm:cxn modelId="{FCE083ED-05DA-49BA-9E52-11EC18E2A691}" type="presParOf" srcId="{D3246E02-B9A3-4367-AFBE-8E383514FE5A}" destId="{E73212F9-D45F-46FF-9DD0-D77633C21E80}" srcOrd="1" destOrd="0" presId="urn:microsoft.com/office/officeart/2005/8/layout/vList2"/>
    <dgm:cxn modelId="{F73D785F-2278-4825-BB8D-19C5E8DCA346}" type="presParOf" srcId="{D3246E02-B9A3-4367-AFBE-8E383514FE5A}" destId="{4AB502C1-BAB7-4664-BB54-7BFB2D97034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E8D33-6B39-49DD-B060-ABF73D4AD4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22031F-1B48-4440-9B89-BC6FB2D70F9A}">
      <dgm:prSet/>
      <dgm:spPr/>
      <dgm:t>
        <a:bodyPr/>
        <a:lstStyle/>
        <a:p>
          <a:pPr>
            <a:lnSpc>
              <a:spcPct val="100000"/>
            </a:lnSpc>
          </a:pPr>
          <a:r>
            <a:rPr lang="en-US"/>
            <a:t>Home Heating Responsibility</a:t>
          </a:r>
        </a:p>
      </dgm:t>
    </dgm:pt>
    <dgm:pt modelId="{0A64E41F-B136-4F14-B182-BB45ACFB125E}" type="parTrans" cxnId="{8636106F-1482-491B-A3F1-B3F73CA4C018}">
      <dgm:prSet/>
      <dgm:spPr/>
      <dgm:t>
        <a:bodyPr/>
        <a:lstStyle/>
        <a:p>
          <a:endParaRPr lang="en-US"/>
        </a:p>
      </dgm:t>
    </dgm:pt>
    <dgm:pt modelId="{24D79205-24FF-4EE0-B9AB-2A7D3747E525}" type="sibTrans" cxnId="{8636106F-1482-491B-A3F1-B3F73CA4C018}">
      <dgm:prSet/>
      <dgm:spPr/>
      <dgm:t>
        <a:bodyPr/>
        <a:lstStyle/>
        <a:p>
          <a:endParaRPr lang="en-US"/>
        </a:p>
      </dgm:t>
    </dgm:pt>
    <dgm:pt modelId="{39D8CC3F-4DDD-44C9-9FFD-FF14E9B1A0B2}">
      <dgm:prSet/>
      <dgm:spPr/>
      <dgm:t>
        <a:bodyPr/>
        <a:lstStyle/>
        <a:p>
          <a:pPr>
            <a:lnSpc>
              <a:spcPct val="100000"/>
            </a:lnSpc>
          </a:pPr>
          <a:r>
            <a:rPr lang="en-US"/>
            <a:t>Pennsylvania Residency</a:t>
          </a:r>
        </a:p>
      </dgm:t>
    </dgm:pt>
    <dgm:pt modelId="{856F527C-DA50-4045-A147-4AAF7BF59DAA}" type="parTrans" cxnId="{D4B0115C-8BCA-4508-8EC1-808412E5BA1E}">
      <dgm:prSet/>
      <dgm:spPr/>
      <dgm:t>
        <a:bodyPr/>
        <a:lstStyle/>
        <a:p>
          <a:endParaRPr lang="en-US"/>
        </a:p>
      </dgm:t>
    </dgm:pt>
    <dgm:pt modelId="{8DEA83B0-F347-4131-93A6-19E56E20B0FA}" type="sibTrans" cxnId="{D4B0115C-8BCA-4508-8EC1-808412E5BA1E}">
      <dgm:prSet/>
      <dgm:spPr/>
      <dgm:t>
        <a:bodyPr/>
        <a:lstStyle/>
        <a:p>
          <a:endParaRPr lang="en-US"/>
        </a:p>
      </dgm:t>
    </dgm:pt>
    <dgm:pt modelId="{0471D3AD-0EB4-428C-AC03-DD5E37C190A3}">
      <dgm:prSet/>
      <dgm:spPr/>
      <dgm:t>
        <a:bodyPr/>
        <a:lstStyle/>
        <a:p>
          <a:pPr>
            <a:lnSpc>
              <a:spcPct val="100000"/>
            </a:lnSpc>
          </a:pPr>
          <a:r>
            <a:rPr lang="en-US"/>
            <a:t>Home Heating Emergency</a:t>
          </a:r>
        </a:p>
      </dgm:t>
    </dgm:pt>
    <dgm:pt modelId="{2AC8A7A3-5E21-41D8-9907-2182D07C78B5}" type="parTrans" cxnId="{86DCAE0C-0F47-4D72-8771-5E55E539F4A8}">
      <dgm:prSet/>
      <dgm:spPr/>
      <dgm:t>
        <a:bodyPr/>
        <a:lstStyle/>
        <a:p>
          <a:endParaRPr lang="en-US"/>
        </a:p>
      </dgm:t>
    </dgm:pt>
    <dgm:pt modelId="{2CD21ACD-7743-4DBC-B82C-95CC9FAD74F4}" type="sibTrans" cxnId="{86DCAE0C-0F47-4D72-8771-5E55E539F4A8}">
      <dgm:prSet/>
      <dgm:spPr/>
      <dgm:t>
        <a:bodyPr/>
        <a:lstStyle/>
        <a:p>
          <a:endParaRPr lang="en-US"/>
        </a:p>
      </dgm:t>
    </dgm:pt>
    <dgm:pt modelId="{982851A4-B489-4D60-B706-E50143814F36}">
      <dgm:prSet/>
      <dgm:spPr/>
      <dgm:t>
        <a:bodyPr/>
        <a:lstStyle/>
        <a:p>
          <a:pPr>
            <a:lnSpc>
              <a:spcPct val="100000"/>
            </a:lnSpc>
          </a:pPr>
          <a:r>
            <a:rPr lang="en-US"/>
            <a:t>Household Income (Cash Rules Apply)</a:t>
          </a:r>
        </a:p>
      </dgm:t>
    </dgm:pt>
    <dgm:pt modelId="{3DC458BA-9C73-49EC-988F-93844BD9E2AE}" type="sibTrans" cxnId="{AC3C8C2B-D175-46EA-837C-23F498463F3B}">
      <dgm:prSet/>
      <dgm:spPr/>
      <dgm:t>
        <a:bodyPr/>
        <a:lstStyle/>
        <a:p>
          <a:endParaRPr lang="en-US"/>
        </a:p>
      </dgm:t>
    </dgm:pt>
    <dgm:pt modelId="{CFA9AAD7-C6BE-4339-B34F-C9C5E73EF19C}" type="parTrans" cxnId="{AC3C8C2B-D175-46EA-837C-23F498463F3B}">
      <dgm:prSet/>
      <dgm:spPr/>
      <dgm:t>
        <a:bodyPr/>
        <a:lstStyle/>
        <a:p>
          <a:endParaRPr lang="en-US"/>
        </a:p>
      </dgm:t>
    </dgm:pt>
    <dgm:pt modelId="{8967514B-7D0E-4856-A993-6146739F9471}" type="pres">
      <dgm:prSet presAssocID="{18AE8D33-6B39-49DD-B060-ABF73D4AD42E}" presName="root" presStyleCnt="0">
        <dgm:presLayoutVars>
          <dgm:dir/>
          <dgm:resizeHandles val="exact"/>
        </dgm:presLayoutVars>
      </dgm:prSet>
      <dgm:spPr/>
    </dgm:pt>
    <dgm:pt modelId="{32791D23-F44C-4C84-9FAA-048C893E92E2}" type="pres">
      <dgm:prSet presAssocID="{982851A4-B489-4D60-B706-E50143814F36}" presName="compNode" presStyleCnt="0"/>
      <dgm:spPr/>
    </dgm:pt>
    <dgm:pt modelId="{F3661346-A326-4C1A-AEBE-E805EFB63A93}" type="pres">
      <dgm:prSet presAssocID="{982851A4-B489-4D60-B706-E50143814F36}" presName="bgRect" presStyleLbl="bgShp" presStyleIdx="0" presStyleCnt="4"/>
      <dgm:spPr/>
    </dgm:pt>
    <dgm:pt modelId="{6158609E-29B0-4725-B433-45D4926A92DE}" type="pres">
      <dgm:prSet presAssocID="{982851A4-B489-4D60-B706-E50143814F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7D2DE7D1-18D0-4FAB-81AB-5F55B00705A7}" type="pres">
      <dgm:prSet presAssocID="{982851A4-B489-4D60-B706-E50143814F36}" presName="spaceRect" presStyleCnt="0"/>
      <dgm:spPr/>
    </dgm:pt>
    <dgm:pt modelId="{7B95FCD1-B59B-4A7E-858F-5844B3655AC1}" type="pres">
      <dgm:prSet presAssocID="{982851A4-B489-4D60-B706-E50143814F36}" presName="parTx" presStyleLbl="revTx" presStyleIdx="0" presStyleCnt="4">
        <dgm:presLayoutVars>
          <dgm:chMax val="0"/>
          <dgm:chPref val="0"/>
        </dgm:presLayoutVars>
      </dgm:prSet>
      <dgm:spPr/>
    </dgm:pt>
    <dgm:pt modelId="{F7583A75-AB7B-4833-8784-C57BA4A4CA28}" type="pres">
      <dgm:prSet presAssocID="{3DC458BA-9C73-49EC-988F-93844BD9E2AE}" presName="sibTrans" presStyleCnt="0"/>
      <dgm:spPr/>
    </dgm:pt>
    <dgm:pt modelId="{AAA57515-58A9-4C64-9111-3AD4C47694B7}" type="pres">
      <dgm:prSet presAssocID="{D722031F-1B48-4440-9B89-BC6FB2D70F9A}" presName="compNode" presStyleCnt="0"/>
      <dgm:spPr/>
    </dgm:pt>
    <dgm:pt modelId="{74186F69-A32C-4A36-B6E2-A562F0FC44A1}" type="pres">
      <dgm:prSet presAssocID="{D722031F-1B48-4440-9B89-BC6FB2D70F9A}" presName="bgRect" presStyleLbl="bgShp" presStyleIdx="1" presStyleCnt="4"/>
      <dgm:spPr/>
    </dgm:pt>
    <dgm:pt modelId="{BC059B86-146C-486A-81BF-09A064219338}" type="pres">
      <dgm:prSet presAssocID="{D722031F-1B48-4440-9B89-BC6FB2D70F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door Fireplace with solid fill"/>
        </a:ext>
      </dgm:extLst>
    </dgm:pt>
    <dgm:pt modelId="{CFBFDA74-9AD2-4220-A0D7-A73BDE6B8F59}" type="pres">
      <dgm:prSet presAssocID="{D722031F-1B48-4440-9B89-BC6FB2D70F9A}" presName="spaceRect" presStyleCnt="0"/>
      <dgm:spPr/>
    </dgm:pt>
    <dgm:pt modelId="{72AEA446-7EBD-44DF-8E79-4E98BC7E38CE}" type="pres">
      <dgm:prSet presAssocID="{D722031F-1B48-4440-9B89-BC6FB2D70F9A}" presName="parTx" presStyleLbl="revTx" presStyleIdx="1" presStyleCnt="4">
        <dgm:presLayoutVars>
          <dgm:chMax val="0"/>
          <dgm:chPref val="0"/>
        </dgm:presLayoutVars>
      </dgm:prSet>
      <dgm:spPr/>
    </dgm:pt>
    <dgm:pt modelId="{52112740-64C5-433B-AD9F-76B719F5438B}" type="pres">
      <dgm:prSet presAssocID="{24D79205-24FF-4EE0-B9AB-2A7D3747E525}" presName="sibTrans" presStyleCnt="0"/>
      <dgm:spPr/>
    </dgm:pt>
    <dgm:pt modelId="{B5B1EAD5-21B0-4E5B-B1E3-BDA788E40BB1}" type="pres">
      <dgm:prSet presAssocID="{39D8CC3F-4DDD-44C9-9FFD-FF14E9B1A0B2}" presName="compNode" presStyleCnt="0"/>
      <dgm:spPr/>
    </dgm:pt>
    <dgm:pt modelId="{F932266E-78A0-4152-B724-598D3F186FB9}" type="pres">
      <dgm:prSet presAssocID="{39D8CC3F-4DDD-44C9-9FFD-FF14E9B1A0B2}" presName="bgRect" presStyleLbl="bgShp" presStyleIdx="2" presStyleCnt="4"/>
      <dgm:spPr/>
    </dgm:pt>
    <dgm:pt modelId="{A4E7B7C6-1C71-4F9D-8F6A-8876EDE97048}" type="pres">
      <dgm:prSet presAssocID="{39D8CC3F-4DDD-44C9-9FFD-FF14E9B1A0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burban scene with solid fill"/>
        </a:ext>
      </dgm:extLst>
    </dgm:pt>
    <dgm:pt modelId="{3EB15851-06C9-4F58-8EBD-B2F2C418BD2D}" type="pres">
      <dgm:prSet presAssocID="{39D8CC3F-4DDD-44C9-9FFD-FF14E9B1A0B2}" presName="spaceRect" presStyleCnt="0"/>
      <dgm:spPr/>
    </dgm:pt>
    <dgm:pt modelId="{33891885-2CEC-4686-AF27-3DF9C8E486CA}" type="pres">
      <dgm:prSet presAssocID="{39D8CC3F-4DDD-44C9-9FFD-FF14E9B1A0B2}" presName="parTx" presStyleLbl="revTx" presStyleIdx="2" presStyleCnt="4">
        <dgm:presLayoutVars>
          <dgm:chMax val="0"/>
          <dgm:chPref val="0"/>
        </dgm:presLayoutVars>
      </dgm:prSet>
      <dgm:spPr/>
    </dgm:pt>
    <dgm:pt modelId="{5498FF2A-8575-4D26-BE7B-45546FC5426E}" type="pres">
      <dgm:prSet presAssocID="{8DEA83B0-F347-4131-93A6-19E56E20B0FA}" presName="sibTrans" presStyleCnt="0"/>
      <dgm:spPr/>
    </dgm:pt>
    <dgm:pt modelId="{AD4B7A50-FD9C-445E-9128-1D31E9E56D94}" type="pres">
      <dgm:prSet presAssocID="{0471D3AD-0EB4-428C-AC03-DD5E37C190A3}" presName="compNode" presStyleCnt="0"/>
      <dgm:spPr/>
    </dgm:pt>
    <dgm:pt modelId="{54D39A51-99F3-4124-8A29-27D91F39570D}" type="pres">
      <dgm:prSet presAssocID="{0471D3AD-0EB4-428C-AC03-DD5E37C190A3}" presName="bgRect" presStyleLbl="bgShp" presStyleIdx="3" presStyleCnt="4"/>
      <dgm:spPr/>
    </dgm:pt>
    <dgm:pt modelId="{66CAF4B4-0CFD-411A-B821-F8255A1C1AB4}" type="pres">
      <dgm:prSet presAssocID="{0471D3AD-0EB4-428C-AC03-DD5E37C190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ren with solid fill"/>
        </a:ext>
      </dgm:extLst>
    </dgm:pt>
    <dgm:pt modelId="{90BF6663-2FF1-499D-9A72-2902D33BBB48}" type="pres">
      <dgm:prSet presAssocID="{0471D3AD-0EB4-428C-AC03-DD5E37C190A3}" presName="spaceRect" presStyleCnt="0"/>
      <dgm:spPr/>
    </dgm:pt>
    <dgm:pt modelId="{D3AE4D35-C236-4D8C-822D-91FC1A249312}" type="pres">
      <dgm:prSet presAssocID="{0471D3AD-0EB4-428C-AC03-DD5E37C190A3}" presName="parTx" presStyleLbl="revTx" presStyleIdx="3" presStyleCnt="4">
        <dgm:presLayoutVars>
          <dgm:chMax val="0"/>
          <dgm:chPref val="0"/>
        </dgm:presLayoutVars>
      </dgm:prSet>
      <dgm:spPr/>
    </dgm:pt>
  </dgm:ptLst>
  <dgm:cxnLst>
    <dgm:cxn modelId="{B1DE7803-AB6E-44B9-A594-9D5F256D74F2}" type="presOf" srcId="{D722031F-1B48-4440-9B89-BC6FB2D70F9A}" destId="{72AEA446-7EBD-44DF-8E79-4E98BC7E38CE}" srcOrd="0" destOrd="0" presId="urn:microsoft.com/office/officeart/2018/2/layout/IconVerticalSolidList"/>
    <dgm:cxn modelId="{86DCAE0C-0F47-4D72-8771-5E55E539F4A8}" srcId="{18AE8D33-6B39-49DD-B060-ABF73D4AD42E}" destId="{0471D3AD-0EB4-428C-AC03-DD5E37C190A3}" srcOrd="3" destOrd="0" parTransId="{2AC8A7A3-5E21-41D8-9907-2182D07C78B5}" sibTransId="{2CD21ACD-7743-4DBC-B82C-95CC9FAD74F4}"/>
    <dgm:cxn modelId="{663DFA22-9820-42CA-BDC3-7FBBC61DCE3C}" type="presOf" srcId="{39D8CC3F-4DDD-44C9-9FFD-FF14E9B1A0B2}" destId="{33891885-2CEC-4686-AF27-3DF9C8E486CA}" srcOrd="0" destOrd="0" presId="urn:microsoft.com/office/officeart/2018/2/layout/IconVerticalSolidList"/>
    <dgm:cxn modelId="{AC3C8C2B-D175-46EA-837C-23F498463F3B}" srcId="{18AE8D33-6B39-49DD-B060-ABF73D4AD42E}" destId="{982851A4-B489-4D60-B706-E50143814F36}" srcOrd="0" destOrd="0" parTransId="{CFA9AAD7-C6BE-4339-B34F-C9C5E73EF19C}" sibTransId="{3DC458BA-9C73-49EC-988F-93844BD9E2AE}"/>
    <dgm:cxn modelId="{5C722C2F-9012-4B5B-8770-028E9D2918F1}" type="presOf" srcId="{18AE8D33-6B39-49DD-B060-ABF73D4AD42E}" destId="{8967514B-7D0E-4856-A993-6146739F9471}" srcOrd="0" destOrd="0" presId="urn:microsoft.com/office/officeart/2018/2/layout/IconVerticalSolidList"/>
    <dgm:cxn modelId="{D4B0115C-8BCA-4508-8EC1-808412E5BA1E}" srcId="{18AE8D33-6B39-49DD-B060-ABF73D4AD42E}" destId="{39D8CC3F-4DDD-44C9-9FFD-FF14E9B1A0B2}" srcOrd="2" destOrd="0" parTransId="{856F527C-DA50-4045-A147-4AAF7BF59DAA}" sibTransId="{8DEA83B0-F347-4131-93A6-19E56E20B0FA}"/>
    <dgm:cxn modelId="{8636106F-1482-491B-A3F1-B3F73CA4C018}" srcId="{18AE8D33-6B39-49DD-B060-ABF73D4AD42E}" destId="{D722031F-1B48-4440-9B89-BC6FB2D70F9A}" srcOrd="1" destOrd="0" parTransId="{0A64E41F-B136-4F14-B182-BB45ACFB125E}" sibTransId="{24D79205-24FF-4EE0-B9AB-2A7D3747E525}"/>
    <dgm:cxn modelId="{814BEEC6-890C-4B20-BAF1-12CF49C62B9B}" type="presOf" srcId="{982851A4-B489-4D60-B706-E50143814F36}" destId="{7B95FCD1-B59B-4A7E-858F-5844B3655AC1}" srcOrd="0" destOrd="0" presId="urn:microsoft.com/office/officeart/2018/2/layout/IconVerticalSolidList"/>
    <dgm:cxn modelId="{05BBF0E0-0E86-4495-88F4-64F8BD162302}" type="presOf" srcId="{0471D3AD-0EB4-428C-AC03-DD5E37C190A3}" destId="{D3AE4D35-C236-4D8C-822D-91FC1A249312}" srcOrd="0" destOrd="0" presId="urn:microsoft.com/office/officeart/2018/2/layout/IconVerticalSolidList"/>
    <dgm:cxn modelId="{90FF08D8-FA36-42A7-B1C6-59A63E5C6D56}" type="presParOf" srcId="{8967514B-7D0E-4856-A993-6146739F9471}" destId="{32791D23-F44C-4C84-9FAA-048C893E92E2}" srcOrd="0" destOrd="0" presId="urn:microsoft.com/office/officeart/2018/2/layout/IconVerticalSolidList"/>
    <dgm:cxn modelId="{CAA8D883-EEDF-4E3C-94E2-7EB730D24121}" type="presParOf" srcId="{32791D23-F44C-4C84-9FAA-048C893E92E2}" destId="{F3661346-A326-4C1A-AEBE-E805EFB63A93}" srcOrd="0" destOrd="0" presId="urn:microsoft.com/office/officeart/2018/2/layout/IconVerticalSolidList"/>
    <dgm:cxn modelId="{6357FDED-3FE5-4DBB-8339-E8BE638E517B}" type="presParOf" srcId="{32791D23-F44C-4C84-9FAA-048C893E92E2}" destId="{6158609E-29B0-4725-B433-45D4926A92DE}" srcOrd="1" destOrd="0" presId="urn:microsoft.com/office/officeart/2018/2/layout/IconVerticalSolidList"/>
    <dgm:cxn modelId="{F09D038C-29A5-4407-8382-6EC228618558}" type="presParOf" srcId="{32791D23-F44C-4C84-9FAA-048C893E92E2}" destId="{7D2DE7D1-18D0-4FAB-81AB-5F55B00705A7}" srcOrd="2" destOrd="0" presId="urn:microsoft.com/office/officeart/2018/2/layout/IconVerticalSolidList"/>
    <dgm:cxn modelId="{AFBD3054-8E0D-46F5-AE44-3114218B4EBF}" type="presParOf" srcId="{32791D23-F44C-4C84-9FAA-048C893E92E2}" destId="{7B95FCD1-B59B-4A7E-858F-5844B3655AC1}" srcOrd="3" destOrd="0" presId="urn:microsoft.com/office/officeart/2018/2/layout/IconVerticalSolidList"/>
    <dgm:cxn modelId="{2FD42CD6-B27A-476A-A7BD-2BF293F9BC50}" type="presParOf" srcId="{8967514B-7D0E-4856-A993-6146739F9471}" destId="{F7583A75-AB7B-4833-8784-C57BA4A4CA28}" srcOrd="1" destOrd="0" presId="urn:microsoft.com/office/officeart/2018/2/layout/IconVerticalSolidList"/>
    <dgm:cxn modelId="{E3725DCF-4589-4D9C-AD3F-FD82F9225AF8}" type="presParOf" srcId="{8967514B-7D0E-4856-A993-6146739F9471}" destId="{AAA57515-58A9-4C64-9111-3AD4C47694B7}" srcOrd="2" destOrd="0" presId="urn:microsoft.com/office/officeart/2018/2/layout/IconVerticalSolidList"/>
    <dgm:cxn modelId="{8298462D-FF12-4C4F-9756-F3DE1AF6664F}" type="presParOf" srcId="{AAA57515-58A9-4C64-9111-3AD4C47694B7}" destId="{74186F69-A32C-4A36-B6E2-A562F0FC44A1}" srcOrd="0" destOrd="0" presId="urn:microsoft.com/office/officeart/2018/2/layout/IconVerticalSolidList"/>
    <dgm:cxn modelId="{772C9169-689C-4B0C-B896-30ED43D9519E}" type="presParOf" srcId="{AAA57515-58A9-4C64-9111-3AD4C47694B7}" destId="{BC059B86-146C-486A-81BF-09A064219338}" srcOrd="1" destOrd="0" presId="urn:microsoft.com/office/officeart/2018/2/layout/IconVerticalSolidList"/>
    <dgm:cxn modelId="{DFE98490-DB0A-47E5-A1D5-E12665CD0F76}" type="presParOf" srcId="{AAA57515-58A9-4C64-9111-3AD4C47694B7}" destId="{CFBFDA74-9AD2-4220-A0D7-A73BDE6B8F59}" srcOrd="2" destOrd="0" presId="urn:microsoft.com/office/officeart/2018/2/layout/IconVerticalSolidList"/>
    <dgm:cxn modelId="{D04F966C-1FF4-42F2-83FD-F82CABBE8761}" type="presParOf" srcId="{AAA57515-58A9-4C64-9111-3AD4C47694B7}" destId="{72AEA446-7EBD-44DF-8E79-4E98BC7E38CE}" srcOrd="3" destOrd="0" presId="urn:microsoft.com/office/officeart/2018/2/layout/IconVerticalSolidList"/>
    <dgm:cxn modelId="{030FE974-C887-4BEB-AEC4-2B40A236191B}" type="presParOf" srcId="{8967514B-7D0E-4856-A993-6146739F9471}" destId="{52112740-64C5-433B-AD9F-76B719F5438B}" srcOrd="3" destOrd="0" presId="urn:microsoft.com/office/officeart/2018/2/layout/IconVerticalSolidList"/>
    <dgm:cxn modelId="{CD38E116-C686-48DE-92BB-2147C02BAA9D}" type="presParOf" srcId="{8967514B-7D0E-4856-A993-6146739F9471}" destId="{B5B1EAD5-21B0-4E5B-B1E3-BDA788E40BB1}" srcOrd="4" destOrd="0" presId="urn:microsoft.com/office/officeart/2018/2/layout/IconVerticalSolidList"/>
    <dgm:cxn modelId="{0F09889B-248B-42A5-ABCC-F28913DAB6A0}" type="presParOf" srcId="{B5B1EAD5-21B0-4E5B-B1E3-BDA788E40BB1}" destId="{F932266E-78A0-4152-B724-598D3F186FB9}" srcOrd="0" destOrd="0" presId="urn:microsoft.com/office/officeart/2018/2/layout/IconVerticalSolidList"/>
    <dgm:cxn modelId="{CB018CA7-F412-4F5D-B65D-3922C5856C2D}" type="presParOf" srcId="{B5B1EAD5-21B0-4E5B-B1E3-BDA788E40BB1}" destId="{A4E7B7C6-1C71-4F9D-8F6A-8876EDE97048}" srcOrd="1" destOrd="0" presId="urn:microsoft.com/office/officeart/2018/2/layout/IconVerticalSolidList"/>
    <dgm:cxn modelId="{5B7D44C0-67EF-4296-B21E-856B8AE691A3}" type="presParOf" srcId="{B5B1EAD5-21B0-4E5B-B1E3-BDA788E40BB1}" destId="{3EB15851-06C9-4F58-8EBD-B2F2C418BD2D}" srcOrd="2" destOrd="0" presId="urn:microsoft.com/office/officeart/2018/2/layout/IconVerticalSolidList"/>
    <dgm:cxn modelId="{3A7C6CF0-4DBA-4DE8-8FAF-2280CAA7CDFE}" type="presParOf" srcId="{B5B1EAD5-21B0-4E5B-B1E3-BDA788E40BB1}" destId="{33891885-2CEC-4686-AF27-3DF9C8E486CA}" srcOrd="3" destOrd="0" presId="urn:microsoft.com/office/officeart/2018/2/layout/IconVerticalSolidList"/>
    <dgm:cxn modelId="{0EF6E199-62E0-456A-B651-36584F0FB92B}" type="presParOf" srcId="{8967514B-7D0E-4856-A993-6146739F9471}" destId="{5498FF2A-8575-4D26-BE7B-45546FC5426E}" srcOrd="5" destOrd="0" presId="urn:microsoft.com/office/officeart/2018/2/layout/IconVerticalSolidList"/>
    <dgm:cxn modelId="{733E8D82-BCF3-4DFB-8419-855F73A32912}" type="presParOf" srcId="{8967514B-7D0E-4856-A993-6146739F9471}" destId="{AD4B7A50-FD9C-445E-9128-1D31E9E56D94}" srcOrd="6" destOrd="0" presId="urn:microsoft.com/office/officeart/2018/2/layout/IconVerticalSolidList"/>
    <dgm:cxn modelId="{A10E8115-3BB0-4B0D-9923-6B56669516E5}" type="presParOf" srcId="{AD4B7A50-FD9C-445E-9128-1D31E9E56D94}" destId="{54D39A51-99F3-4124-8A29-27D91F39570D}" srcOrd="0" destOrd="0" presId="urn:microsoft.com/office/officeart/2018/2/layout/IconVerticalSolidList"/>
    <dgm:cxn modelId="{B03315A1-5B40-49DD-A9CD-65C8775360FB}" type="presParOf" srcId="{AD4B7A50-FD9C-445E-9128-1D31E9E56D94}" destId="{66CAF4B4-0CFD-411A-B821-F8255A1C1AB4}" srcOrd="1" destOrd="0" presId="urn:microsoft.com/office/officeart/2018/2/layout/IconVerticalSolidList"/>
    <dgm:cxn modelId="{772C1938-F2EF-4F10-975F-83469A127CE1}" type="presParOf" srcId="{AD4B7A50-FD9C-445E-9128-1D31E9E56D94}" destId="{90BF6663-2FF1-499D-9A72-2902D33BBB48}" srcOrd="2" destOrd="0" presId="urn:microsoft.com/office/officeart/2018/2/layout/IconVerticalSolidList"/>
    <dgm:cxn modelId="{A55DC481-F782-4D0B-8F21-EDFC58AF401C}" type="presParOf" srcId="{AD4B7A50-FD9C-445E-9128-1D31E9E56D94}" destId="{D3AE4D35-C236-4D8C-822D-91FC1A2493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03FFD7-2509-4DDC-A31B-F71D9B4C246D}"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C9284A12-4821-4114-9551-D5B681EC79FD}">
      <dgm:prSet custT="1"/>
      <dgm:spPr/>
      <dgm:t>
        <a:bodyPr/>
        <a:lstStyle/>
        <a:p>
          <a:r>
            <a:rPr lang="en-US" sz="2400" dirty="0"/>
            <a:t>150% FPL or below</a:t>
          </a:r>
        </a:p>
      </dgm:t>
    </dgm:pt>
    <dgm:pt modelId="{20D11927-417B-4B4B-894B-848A2FED87BE}" type="parTrans" cxnId="{3CC3FDBA-88F2-49C2-8B53-67F169ABB5FB}">
      <dgm:prSet/>
      <dgm:spPr/>
      <dgm:t>
        <a:bodyPr/>
        <a:lstStyle/>
        <a:p>
          <a:endParaRPr lang="en-US"/>
        </a:p>
      </dgm:t>
    </dgm:pt>
    <dgm:pt modelId="{500FCF36-4F7F-4168-ABAF-3002C930997E}" type="sibTrans" cxnId="{3CC3FDBA-88F2-49C2-8B53-67F169ABB5FB}">
      <dgm:prSet/>
      <dgm:spPr/>
      <dgm:t>
        <a:bodyPr/>
        <a:lstStyle/>
        <a:p>
          <a:endParaRPr lang="en-US"/>
        </a:p>
      </dgm:t>
    </dgm:pt>
    <dgm:pt modelId="{3C682339-121F-45A6-91E8-D71915355FA0}">
      <dgm:prSet custT="1"/>
      <dgm:spPr/>
      <dgm:t>
        <a:bodyPr/>
        <a:lstStyle/>
        <a:p>
          <a:r>
            <a:rPr lang="en-US" sz="2400" dirty="0"/>
            <a:t>Home Heating Responsibility</a:t>
          </a:r>
        </a:p>
      </dgm:t>
    </dgm:pt>
    <dgm:pt modelId="{CFEDDD34-40FC-456C-A0F4-C0300969303A}" type="parTrans" cxnId="{64AFC0DB-DA7E-4A28-B1CD-A3C5B9EDC66B}">
      <dgm:prSet/>
      <dgm:spPr/>
      <dgm:t>
        <a:bodyPr/>
        <a:lstStyle/>
        <a:p>
          <a:endParaRPr lang="en-US"/>
        </a:p>
      </dgm:t>
    </dgm:pt>
    <dgm:pt modelId="{04F9A50B-B080-4C96-9C4A-8CBB34006257}" type="sibTrans" cxnId="{64AFC0DB-DA7E-4A28-B1CD-A3C5B9EDC66B}">
      <dgm:prSet/>
      <dgm:spPr/>
      <dgm:t>
        <a:bodyPr/>
        <a:lstStyle/>
        <a:p>
          <a:endParaRPr lang="en-US"/>
        </a:p>
      </dgm:t>
    </dgm:pt>
    <dgm:pt modelId="{9912B76B-9B91-452D-82D3-72BA2753F159}">
      <dgm:prSet custT="1"/>
      <dgm:spPr/>
      <dgm:t>
        <a:bodyPr/>
        <a:lstStyle/>
        <a:p>
          <a:r>
            <a:rPr lang="en-US" sz="2400" dirty="0"/>
            <a:t>Pennsylvania Residency</a:t>
          </a:r>
        </a:p>
      </dgm:t>
    </dgm:pt>
    <dgm:pt modelId="{97990F89-07F3-4ACB-A690-47E5D6ADC59C}" type="parTrans" cxnId="{9B606030-2A42-47D7-8458-AA79480BEC6C}">
      <dgm:prSet/>
      <dgm:spPr/>
      <dgm:t>
        <a:bodyPr/>
        <a:lstStyle/>
        <a:p>
          <a:endParaRPr lang="en-US"/>
        </a:p>
      </dgm:t>
    </dgm:pt>
    <dgm:pt modelId="{8A59308A-D710-4053-A179-1692CC206A40}" type="sibTrans" cxnId="{9B606030-2A42-47D7-8458-AA79480BEC6C}">
      <dgm:prSet/>
      <dgm:spPr/>
      <dgm:t>
        <a:bodyPr/>
        <a:lstStyle/>
        <a:p>
          <a:endParaRPr lang="en-US"/>
        </a:p>
      </dgm:t>
    </dgm:pt>
    <dgm:pt modelId="{7D1C3FAC-8531-4EF7-AC56-5A6E94091943}">
      <dgm:prSet custT="1"/>
      <dgm:spPr/>
      <dgm:t>
        <a:bodyPr/>
        <a:lstStyle/>
        <a:p>
          <a:r>
            <a:rPr lang="en-US" sz="2400" dirty="0"/>
            <a:t>Heating system needs to be repaired or replaced</a:t>
          </a:r>
        </a:p>
      </dgm:t>
    </dgm:pt>
    <dgm:pt modelId="{82EF42CA-C2EC-4C04-9106-08CF1E5F37D6}" type="parTrans" cxnId="{17762A7E-3E88-4EF7-B02E-3112F4716429}">
      <dgm:prSet/>
      <dgm:spPr/>
      <dgm:t>
        <a:bodyPr/>
        <a:lstStyle/>
        <a:p>
          <a:endParaRPr lang="en-US"/>
        </a:p>
      </dgm:t>
    </dgm:pt>
    <dgm:pt modelId="{73C42D23-7C17-471C-85A4-C30D754B3754}" type="sibTrans" cxnId="{17762A7E-3E88-4EF7-B02E-3112F4716429}">
      <dgm:prSet/>
      <dgm:spPr/>
      <dgm:t>
        <a:bodyPr/>
        <a:lstStyle/>
        <a:p>
          <a:endParaRPr lang="en-US"/>
        </a:p>
      </dgm:t>
    </dgm:pt>
    <dgm:pt modelId="{3134B902-A3C3-4EAC-B62D-A21B67639E0D}">
      <dgm:prSet custT="1"/>
      <dgm:spPr/>
      <dgm:t>
        <a:bodyPr/>
        <a:lstStyle/>
        <a:p>
          <a:r>
            <a:rPr lang="en-US" sz="1800" i="0" dirty="0"/>
            <a:t>Must have been operable when applicant moved in </a:t>
          </a:r>
        </a:p>
      </dgm:t>
    </dgm:pt>
    <dgm:pt modelId="{7F364D4E-3403-4405-B6F8-F932C0A45103}" type="parTrans" cxnId="{B3E20EE0-BD14-42F5-A7BC-510C51C1E980}">
      <dgm:prSet/>
      <dgm:spPr/>
      <dgm:t>
        <a:bodyPr/>
        <a:lstStyle/>
        <a:p>
          <a:endParaRPr lang="en-US"/>
        </a:p>
      </dgm:t>
    </dgm:pt>
    <dgm:pt modelId="{086BE111-849B-4C93-8B4E-7D298939326E}" type="sibTrans" cxnId="{B3E20EE0-BD14-42F5-A7BC-510C51C1E980}">
      <dgm:prSet/>
      <dgm:spPr/>
      <dgm:t>
        <a:bodyPr/>
        <a:lstStyle/>
        <a:p>
          <a:endParaRPr lang="en-US"/>
        </a:p>
      </dgm:t>
    </dgm:pt>
    <dgm:pt modelId="{1B587E84-670D-4D04-BCFF-91B7A65597C9}">
      <dgm:prSet custT="1"/>
      <dgm:spPr/>
      <dgm:t>
        <a:bodyPr/>
        <a:lstStyle/>
        <a:p>
          <a:r>
            <a:rPr lang="en-US" sz="1800" i="0" dirty="0"/>
            <a:t>Must have been operable within the last 2 heating seasons</a:t>
          </a:r>
        </a:p>
      </dgm:t>
    </dgm:pt>
    <dgm:pt modelId="{587704E8-6108-4E0C-BA11-2B26290C1CA6}" type="parTrans" cxnId="{67C78D8C-81FA-4E9F-BE93-34A0BC0F46F5}">
      <dgm:prSet/>
      <dgm:spPr/>
      <dgm:t>
        <a:bodyPr/>
        <a:lstStyle/>
        <a:p>
          <a:endParaRPr lang="en-US"/>
        </a:p>
      </dgm:t>
    </dgm:pt>
    <dgm:pt modelId="{9EA4AFE5-E2A9-4341-B8DE-B17AA410F1AC}" type="sibTrans" cxnId="{67C78D8C-81FA-4E9F-BE93-34A0BC0F46F5}">
      <dgm:prSet/>
      <dgm:spPr/>
      <dgm:t>
        <a:bodyPr/>
        <a:lstStyle/>
        <a:p>
          <a:endParaRPr lang="en-US"/>
        </a:p>
      </dgm:t>
    </dgm:pt>
    <dgm:pt modelId="{5D2D6C47-5BF5-4133-B745-928C4F388ED8}">
      <dgm:prSet/>
      <dgm:spPr/>
      <dgm:t>
        <a:bodyPr/>
        <a:lstStyle/>
        <a:p>
          <a:r>
            <a:rPr lang="en-US" dirty="0"/>
            <a:t>Landlord permission and agreement to not evict/increase rent for reasonable time (18 months or more).</a:t>
          </a:r>
        </a:p>
      </dgm:t>
    </dgm:pt>
    <dgm:pt modelId="{F551F489-6903-47B6-85EC-651524E592F7}" type="parTrans" cxnId="{66DAF4B5-1D5E-4071-8E09-1215A8AE16E4}">
      <dgm:prSet/>
      <dgm:spPr/>
      <dgm:t>
        <a:bodyPr/>
        <a:lstStyle/>
        <a:p>
          <a:endParaRPr lang="en-US"/>
        </a:p>
      </dgm:t>
    </dgm:pt>
    <dgm:pt modelId="{110AF33E-3F5A-4DC1-B99F-59CDA9C1CB9F}" type="sibTrans" cxnId="{66DAF4B5-1D5E-4071-8E09-1215A8AE16E4}">
      <dgm:prSet/>
      <dgm:spPr/>
      <dgm:t>
        <a:bodyPr/>
        <a:lstStyle/>
        <a:p>
          <a:endParaRPr lang="en-US"/>
        </a:p>
      </dgm:t>
    </dgm:pt>
    <dgm:pt modelId="{6F782F61-64E5-4308-991A-42A1DAD8C14D}" type="pres">
      <dgm:prSet presAssocID="{3903FFD7-2509-4DDC-A31B-F71D9B4C246D}" presName="linear" presStyleCnt="0">
        <dgm:presLayoutVars>
          <dgm:animLvl val="lvl"/>
          <dgm:resizeHandles val="exact"/>
        </dgm:presLayoutVars>
      </dgm:prSet>
      <dgm:spPr/>
    </dgm:pt>
    <dgm:pt modelId="{60B55135-323E-4736-AFC9-F27B0426123E}" type="pres">
      <dgm:prSet presAssocID="{C9284A12-4821-4114-9551-D5B681EC79FD}" presName="parentText" presStyleLbl="node1" presStyleIdx="0" presStyleCnt="5">
        <dgm:presLayoutVars>
          <dgm:chMax val="0"/>
          <dgm:bulletEnabled val="1"/>
        </dgm:presLayoutVars>
      </dgm:prSet>
      <dgm:spPr/>
    </dgm:pt>
    <dgm:pt modelId="{5E2A8B74-47EE-438F-8DFF-9930D8CAE2CA}" type="pres">
      <dgm:prSet presAssocID="{500FCF36-4F7F-4168-ABAF-3002C930997E}" presName="spacer" presStyleCnt="0"/>
      <dgm:spPr/>
    </dgm:pt>
    <dgm:pt modelId="{9291E2F2-546D-4916-A822-03142464BB26}" type="pres">
      <dgm:prSet presAssocID="{3C682339-121F-45A6-91E8-D71915355FA0}" presName="parentText" presStyleLbl="node1" presStyleIdx="1" presStyleCnt="5">
        <dgm:presLayoutVars>
          <dgm:chMax val="0"/>
          <dgm:bulletEnabled val="1"/>
        </dgm:presLayoutVars>
      </dgm:prSet>
      <dgm:spPr/>
    </dgm:pt>
    <dgm:pt modelId="{18F5A074-E95A-470F-9A7A-C9ABD6BDA825}" type="pres">
      <dgm:prSet presAssocID="{04F9A50B-B080-4C96-9C4A-8CBB34006257}" presName="spacer" presStyleCnt="0"/>
      <dgm:spPr/>
    </dgm:pt>
    <dgm:pt modelId="{1754BA5B-99CE-4D9A-8C0B-9E0CDA5FF41A}" type="pres">
      <dgm:prSet presAssocID="{9912B76B-9B91-452D-82D3-72BA2753F159}" presName="parentText" presStyleLbl="node1" presStyleIdx="2" presStyleCnt="5">
        <dgm:presLayoutVars>
          <dgm:chMax val="0"/>
          <dgm:bulletEnabled val="1"/>
        </dgm:presLayoutVars>
      </dgm:prSet>
      <dgm:spPr/>
    </dgm:pt>
    <dgm:pt modelId="{0143951E-B6F6-463C-8086-DFA9DF8F93BD}" type="pres">
      <dgm:prSet presAssocID="{8A59308A-D710-4053-A179-1692CC206A40}" presName="spacer" presStyleCnt="0"/>
      <dgm:spPr/>
    </dgm:pt>
    <dgm:pt modelId="{307A6829-A5A0-4649-9255-EB530D0B3884}" type="pres">
      <dgm:prSet presAssocID="{7D1C3FAC-8531-4EF7-AC56-5A6E94091943}" presName="parentText" presStyleLbl="node1" presStyleIdx="3" presStyleCnt="5">
        <dgm:presLayoutVars>
          <dgm:chMax val="0"/>
          <dgm:bulletEnabled val="1"/>
        </dgm:presLayoutVars>
      </dgm:prSet>
      <dgm:spPr/>
    </dgm:pt>
    <dgm:pt modelId="{501B2DBE-5212-49FE-A1BF-344A3AA53FD5}" type="pres">
      <dgm:prSet presAssocID="{7D1C3FAC-8531-4EF7-AC56-5A6E94091943}" presName="childText" presStyleLbl="revTx" presStyleIdx="0" presStyleCnt="1">
        <dgm:presLayoutVars>
          <dgm:bulletEnabled val="1"/>
        </dgm:presLayoutVars>
      </dgm:prSet>
      <dgm:spPr/>
    </dgm:pt>
    <dgm:pt modelId="{66F26166-19FF-4427-B540-4B467016B82F}" type="pres">
      <dgm:prSet presAssocID="{5D2D6C47-5BF5-4133-B745-928C4F388ED8}" presName="parentText" presStyleLbl="node1" presStyleIdx="4" presStyleCnt="5">
        <dgm:presLayoutVars>
          <dgm:chMax val="0"/>
          <dgm:bulletEnabled val="1"/>
        </dgm:presLayoutVars>
      </dgm:prSet>
      <dgm:spPr/>
    </dgm:pt>
  </dgm:ptLst>
  <dgm:cxnLst>
    <dgm:cxn modelId="{20BA6B1A-642B-4851-9D55-0A4E394C06E0}" type="presOf" srcId="{5D2D6C47-5BF5-4133-B745-928C4F388ED8}" destId="{66F26166-19FF-4427-B540-4B467016B82F}" srcOrd="0" destOrd="0" presId="urn:microsoft.com/office/officeart/2005/8/layout/vList2"/>
    <dgm:cxn modelId="{19F04C28-9240-41D7-A8E4-AFA4EB4ED0E1}" type="presOf" srcId="{9912B76B-9B91-452D-82D3-72BA2753F159}" destId="{1754BA5B-99CE-4D9A-8C0B-9E0CDA5FF41A}" srcOrd="0" destOrd="0" presId="urn:microsoft.com/office/officeart/2005/8/layout/vList2"/>
    <dgm:cxn modelId="{1B0B202C-ECC6-48D5-9B43-5226C629D9CD}" type="presOf" srcId="{3134B902-A3C3-4EAC-B62D-A21B67639E0D}" destId="{501B2DBE-5212-49FE-A1BF-344A3AA53FD5}" srcOrd="0" destOrd="0" presId="urn:microsoft.com/office/officeart/2005/8/layout/vList2"/>
    <dgm:cxn modelId="{9B606030-2A42-47D7-8458-AA79480BEC6C}" srcId="{3903FFD7-2509-4DDC-A31B-F71D9B4C246D}" destId="{9912B76B-9B91-452D-82D3-72BA2753F159}" srcOrd="2" destOrd="0" parTransId="{97990F89-07F3-4ACB-A690-47E5D6ADC59C}" sibTransId="{8A59308A-D710-4053-A179-1692CC206A40}"/>
    <dgm:cxn modelId="{145B8F4D-50BD-457C-AA02-36667A852AAE}" type="presOf" srcId="{3903FFD7-2509-4DDC-A31B-F71D9B4C246D}" destId="{6F782F61-64E5-4308-991A-42A1DAD8C14D}" srcOrd="0" destOrd="0" presId="urn:microsoft.com/office/officeart/2005/8/layout/vList2"/>
    <dgm:cxn modelId="{D92F374F-0362-4A58-BA8C-AD9DEF969D10}" type="presOf" srcId="{C9284A12-4821-4114-9551-D5B681EC79FD}" destId="{60B55135-323E-4736-AFC9-F27B0426123E}" srcOrd="0" destOrd="0" presId="urn:microsoft.com/office/officeart/2005/8/layout/vList2"/>
    <dgm:cxn modelId="{17762A7E-3E88-4EF7-B02E-3112F4716429}" srcId="{3903FFD7-2509-4DDC-A31B-F71D9B4C246D}" destId="{7D1C3FAC-8531-4EF7-AC56-5A6E94091943}" srcOrd="3" destOrd="0" parTransId="{82EF42CA-C2EC-4C04-9106-08CF1E5F37D6}" sibTransId="{73C42D23-7C17-471C-85A4-C30D754B3754}"/>
    <dgm:cxn modelId="{67C78D8C-81FA-4E9F-BE93-34A0BC0F46F5}" srcId="{7D1C3FAC-8531-4EF7-AC56-5A6E94091943}" destId="{1B587E84-670D-4D04-BCFF-91B7A65597C9}" srcOrd="1" destOrd="0" parTransId="{587704E8-6108-4E0C-BA11-2B26290C1CA6}" sibTransId="{9EA4AFE5-E2A9-4341-B8DE-B17AA410F1AC}"/>
    <dgm:cxn modelId="{66DAF4B5-1D5E-4071-8E09-1215A8AE16E4}" srcId="{3903FFD7-2509-4DDC-A31B-F71D9B4C246D}" destId="{5D2D6C47-5BF5-4133-B745-928C4F388ED8}" srcOrd="4" destOrd="0" parTransId="{F551F489-6903-47B6-85EC-651524E592F7}" sibTransId="{110AF33E-3F5A-4DC1-B99F-59CDA9C1CB9F}"/>
    <dgm:cxn modelId="{BA9A34B8-DD47-4870-A6D6-7EEEB94E344D}" type="presOf" srcId="{1B587E84-670D-4D04-BCFF-91B7A65597C9}" destId="{501B2DBE-5212-49FE-A1BF-344A3AA53FD5}" srcOrd="0" destOrd="1" presId="urn:microsoft.com/office/officeart/2005/8/layout/vList2"/>
    <dgm:cxn modelId="{3CC3FDBA-88F2-49C2-8B53-67F169ABB5FB}" srcId="{3903FFD7-2509-4DDC-A31B-F71D9B4C246D}" destId="{C9284A12-4821-4114-9551-D5B681EC79FD}" srcOrd="0" destOrd="0" parTransId="{20D11927-417B-4B4B-894B-848A2FED87BE}" sibTransId="{500FCF36-4F7F-4168-ABAF-3002C930997E}"/>
    <dgm:cxn modelId="{6AE46DC0-1668-43AB-AF43-CC1DFB984F72}" type="presOf" srcId="{7D1C3FAC-8531-4EF7-AC56-5A6E94091943}" destId="{307A6829-A5A0-4649-9255-EB530D0B3884}" srcOrd="0" destOrd="0" presId="urn:microsoft.com/office/officeart/2005/8/layout/vList2"/>
    <dgm:cxn modelId="{64AFC0DB-DA7E-4A28-B1CD-A3C5B9EDC66B}" srcId="{3903FFD7-2509-4DDC-A31B-F71D9B4C246D}" destId="{3C682339-121F-45A6-91E8-D71915355FA0}" srcOrd="1" destOrd="0" parTransId="{CFEDDD34-40FC-456C-A0F4-C0300969303A}" sibTransId="{04F9A50B-B080-4C96-9C4A-8CBB34006257}"/>
    <dgm:cxn modelId="{B3E20EE0-BD14-42F5-A7BC-510C51C1E980}" srcId="{7D1C3FAC-8531-4EF7-AC56-5A6E94091943}" destId="{3134B902-A3C3-4EAC-B62D-A21B67639E0D}" srcOrd="0" destOrd="0" parTransId="{7F364D4E-3403-4405-B6F8-F932C0A45103}" sibTransId="{086BE111-849B-4C93-8B4E-7D298939326E}"/>
    <dgm:cxn modelId="{239836FF-5E36-4C2D-9F37-5BF84940A918}" type="presOf" srcId="{3C682339-121F-45A6-91E8-D71915355FA0}" destId="{9291E2F2-546D-4916-A822-03142464BB26}" srcOrd="0" destOrd="0" presId="urn:microsoft.com/office/officeart/2005/8/layout/vList2"/>
    <dgm:cxn modelId="{1F802D12-BA1E-4ACB-A8FF-61EBC8FCC008}" type="presParOf" srcId="{6F782F61-64E5-4308-991A-42A1DAD8C14D}" destId="{60B55135-323E-4736-AFC9-F27B0426123E}" srcOrd="0" destOrd="0" presId="urn:microsoft.com/office/officeart/2005/8/layout/vList2"/>
    <dgm:cxn modelId="{A85AC8E1-76EE-4ECD-B5C5-3B21F325780E}" type="presParOf" srcId="{6F782F61-64E5-4308-991A-42A1DAD8C14D}" destId="{5E2A8B74-47EE-438F-8DFF-9930D8CAE2CA}" srcOrd="1" destOrd="0" presId="urn:microsoft.com/office/officeart/2005/8/layout/vList2"/>
    <dgm:cxn modelId="{1840F347-B2F4-414F-B8FF-73C3626D2C0B}" type="presParOf" srcId="{6F782F61-64E5-4308-991A-42A1DAD8C14D}" destId="{9291E2F2-546D-4916-A822-03142464BB26}" srcOrd="2" destOrd="0" presId="urn:microsoft.com/office/officeart/2005/8/layout/vList2"/>
    <dgm:cxn modelId="{59DCBD55-69F7-4DE0-B089-546A982ED1F8}" type="presParOf" srcId="{6F782F61-64E5-4308-991A-42A1DAD8C14D}" destId="{18F5A074-E95A-470F-9A7A-C9ABD6BDA825}" srcOrd="3" destOrd="0" presId="urn:microsoft.com/office/officeart/2005/8/layout/vList2"/>
    <dgm:cxn modelId="{013B54D8-381B-44CB-925A-4A54C8C75ECB}" type="presParOf" srcId="{6F782F61-64E5-4308-991A-42A1DAD8C14D}" destId="{1754BA5B-99CE-4D9A-8C0B-9E0CDA5FF41A}" srcOrd="4" destOrd="0" presId="urn:microsoft.com/office/officeart/2005/8/layout/vList2"/>
    <dgm:cxn modelId="{B34D0E61-B535-46A3-88D0-88E4B30B8244}" type="presParOf" srcId="{6F782F61-64E5-4308-991A-42A1DAD8C14D}" destId="{0143951E-B6F6-463C-8086-DFA9DF8F93BD}" srcOrd="5" destOrd="0" presId="urn:microsoft.com/office/officeart/2005/8/layout/vList2"/>
    <dgm:cxn modelId="{5C483307-58A5-4861-AE48-4667B7095FF3}" type="presParOf" srcId="{6F782F61-64E5-4308-991A-42A1DAD8C14D}" destId="{307A6829-A5A0-4649-9255-EB530D0B3884}" srcOrd="6" destOrd="0" presId="urn:microsoft.com/office/officeart/2005/8/layout/vList2"/>
    <dgm:cxn modelId="{FE27496B-2267-4B65-A27C-DC7670B5D373}" type="presParOf" srcId="{6F782F61-64E5-4308-991A-42A1DAD8C14D}" destId="{501B2DBE-5212-49FE-A1BF-344A3AA53FD5}" srcOrd="7" destOrd="0" presId="urn:microsoft.com/office/officeart/2005/8/layout/vList2"/>
    <dgm:cxn modelId="{AB94F4CD-5CA7-41CE-B334-B9B6729F79D4}" type="presParOf" srcId="{6F782F61-64E5-4308-991A-42A1DAD8C14D}" destId="{66F26166-19FF-4427-B540-4B467016B82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BFB365-62BF-4603-9305-BDDC8DDB818F}"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7D4C5C4E-48E5-42F7-BA3B-A882E64EB44D}">
      <dgm:prSet custT="1"/>
      <dgm:spPr/>
      <dgm:t>
        <a:bodyPr/>
        <a:lstStyle/>
        <a:p>
          <a:r>
            <a:rPr lang="en-US" sz="2400" b="1" dirty="0"/>
            <a:t>December 1, 2023 - March 31, 2024 </a:t>
          </a:r>
        </a:p>
      </dgm:t>
    </dgm:pt>
    <dgm:pt modelId="{15692620-F9AE-4F2E-80B9-B702190BAD8E}" type="parTrans" cxnId="{D23897CF-1504-4AD2-A459-8702913C66A1}">
      <dgm:prSet/>
      <dgm:spPr/>
      <dgm:t>
        <a:bodyPr/>
        <a:lstStyle/>
        <a:p>
          <a:endParaRPr lang="en-US"/>
        </a:p>
      </dgm:t>
    </dgm:pt>
    <dgm:pt modelId="{0D027CA5-1B94-43B8-9E12-ED8CAFC29308}" type="sibTrans" cxnId="{D23897CF-1504-4AD2-A459-8702913C66A1}">
      <dgm:prSet/>
      <dgm:spPr/>
      <dgm:t>
        <a:bodyPr/>
        <a:lstStyle/>
        <a:p>
          <a:endParaRPr lang="en-US"/>
        </a:p>
      </dgm:t>
    </dgm:pt>
    <dgm:pt modelId="{DC815930-7210-4125-ACE0-23CE32566D4C}">
      <dgm:prSet/>
      <dgm:spPr/>
      <dgm:t>
        <a:bodyPr/>
        <a:lstStyle/>
        <a:p>
          <a:r>
            <a:rPr lang="en-US" b="1" dirty="0"/>
            <a:t>Households with income at/below 250% FPL cannot be terminated for nonpayment. </a:t>
          </a:r>
        </a:p>
      </dgm:t>
    </dgm:pt>
    <dgm:pt modelId="{9522186C-6179-429D-BEC9-05235A23D19A}" type="parTrans" cxnId="{3816F2A0-B4E4-4E98-8611-F223658641FC}">
      <dgm:prSet/>
      <dgm:spPr/>
      <dgm:t>
        <a:bodyPr/>
        <a:lstStyle/>
        <a:p>
          <a:endParaRPr lang="en-US"/>
        </a:p>
      </dgm:t>
    </dgm:pt>
    <dgm:pt modelId="{8C3B5B45-D5EA-4FBA-9FA8-445E493B84DB}" type="sibTrans" cxnId="{3816F2A0-B4E4-4E98-8611-F223658641FC}">
      <dgm:prSet/>
      <dgm:spPr/>
      <dgm:t>
        <a:bodyPr/>
        <a:lstStyle/>
        <a:p>
          <a:endParaRPr lang="en-US"/>
        </a:p>
      </dgm:t>
    </dgm:pt>
    <dgm:pt modelId="{31F5ABE8-70E4-4E81-9908-58F8F3C48AC9}">
      <dgm:prSet custT="1"/>
      <dgm:spPr/>
      <dgm:t>
        <a:bodyPr/>
        <a:lstStyle/>
        <a:p>
          <a:r>
            <a:rPr lang="en-US" sz="1800" i="1" dirty="0"/>
            <a:t>Additional requirements for PGW customers between 150%-250% FPL.  </a:t>
          </a:r>
          <a:endParaRPr lang="en-US" sz="1800" dirty="0"/>
        </a:p>
      </dgm:t>
    </dgm:pt>
    <dgm:pt modelId="{094C731F-9E4A-4686-9917-AC11F817B806}" type="parTrans" cxnId="{30716871-E9BB-4265-92D9-F4AEF78B4AC1}">
      <dgm:prSet/>
      <dgm:spPr/>
      <dgm:t>
        <a:bodyPr/>
        <a:lstStyle/>
        <a:p>
          <a:endParaRPr lang="en-US"/>
        </a:p>
      </dgm:t>
    </dgm:pt>
    <dgm:pt modelId="{A6E6F00C-837E-45A4-A9F2-2D17B5D0879F}" type="sibTrans" cxnId="{30716871-E9BB-4265-92D9-F4AEF78B4AC1}">
      <dgm:prSet/>
      <dgm:spPr/>
      <dgm:t>
        <a:bodyPr/>
        <a:lstStyle/>
        <a:p>
          <a:endParaRPr lang="en-US"/>
        </a:p>
      </dgm:t>
    </dgm:pt>
    <dgm:pt modelId="{077FB3C1-AD1A-4842-86CF-15FEF4731162}">
      <dgm:prSet/>
      <dgm:spPr/>
      <dgm:t>
        <a:bodyPr/>
        <a:lstStyle/>
        <a:p>
          <a:r>
            <a:rPr lang="en-US" b="1" dirty="0"/>
            <a:t>Termination notices issued during winter moratorium cannot form the basis of a “crisis” unless PUC granted approval to terminate.</a:t>
          </a:r>
        </a:p>
      </dgm:t>
    </dgm:pt>
    <dgm:pt modelId="{FD82E310-5158-4228-9F56-5B7446E2D32D}" type="parTrans" cxnId="{E73553F8-8490-4F73-B4CA-BFBAA064E119}">
      <dgm:prSet/>
      <dgm:spPr/>
      <dgm:t>
        <a:bodyPr/>
        <a:lstStyle/>
        <a:p>
          <a:endParaRPr lang="en-US"/>
        </a:p>
      </dgm:t>
    </dgm:pt>
    <dgm:pt modelId="{E9024E38-A6E0-4F47-9BF1-FDA1AA5BCFD5}" type="sibTrans" cxnId="{E73553F8-8490-4F73-B4CA-BFBAA064E119}">
      <dgm:prSet/>
      <dgm:spPr/>
      <dgm:t>
        <a:bodyPr/>
        <a:lstStyle/>
        <a:p>
          <a:endParaRPr lang="en-US"/>
        </a:p>
      </dgm:t>
    </dgm:pt>
    <dgm:pt modelId="{A6A73AD1-C0F4-4FAC-AA09-4FAEA1A7026B}">
      <dgm:prSet custT="1"/>
      <dgm:spPr/>
      <dgm:t>
        <a:bodyPr/>
        <a:lstStyle/>
        <a:p>
          <a:r>
            <a:rPr lang="en-US" sz="1800" b="1" u="sng" dirty="0"/>
            <a:t>Exception</a:t>
          </a:r>
          <a:r>
            <a:rPr lang="en-US" sz="1800" b="1" dirty="0"/>
            <a:t>: </a:t>
          </a:r>
          <a:r>
            <a:rPr lang="en-US" sz="1800" b="0" dirty="0"/>
            <a:t>DHS typically permits termination notices dated on or after </a:t>
          </a:r>
          <a:r>
            <a:rPr lang="en-US" sz="1800" b="1" dirty="0"/>
            <a:t>February 1 </a:t>
          </a:r>
          <a:r>
            <a:rPr lang="en-US" sz="1800" b="0" dirty="0"/>
            <a:t>to be adequate proof of crisis because it can be acted on after the moratorium ends.  </a:t>
          </a:r>
        </a:p>
      </dgm:t>
    </dgm:pt>
    <dgm:pt modelId="{824E56B4-39A1-41C7-BE3A-7D2E829017BC}" type="parTrans" cxnId="{F6B197A6-001E-4742-819D-4FC50D6866AB}">
      <dgm:prSet/>
      <dgm:spPr/>
      <dgm:t>
        <a:bodyPr/>
        <a:lstStyle/>
        <a:p>
          <a:endParaRPr lang="en-US"/>
        </a:p>
      </dgm:t>
    </dgm:pt>
    <dgm:pt modelId="{B7A689DA-3465-43D6-A739-CDC3AE846B77}" type="sibTrans" cxnId="{F6B197A6-001E-4742-819D-4FC50D6866AB}">
      <dgm:prSet/>
      <dgm:spPr/>
      <dgm:t>
        <a:bodyPr/>
        <a:lstStyle/>
        <a:p>
          <a:endParaRPr lang="en-US"/>
        </a:p>
      </dgm:t>
    </dgm:pt>
    <dgm:pt modelId="{CDB28C4B-8F03-4905-BCDE-CCCD7FA80527}">
      <dgm:prSet custT="1"/>
      <dgm:spPr/>
      <dgm:t>
        <a:bodyPr/>
        <a:lstStyle/>
        <a:p>
          <a:r>
            <a:rPr lang="en-US" sz="1800" dirty="0"/>
            <a:t>Applies to </a:t>
          </a:r>
          <a:r>
            <a:rPr lang="en-US" sz="1800" b="1" u="sng" dirty="0"/>
            <a:t>regulated</a:t>
          </a:r>
          <a:r>
            <a:rPr lang="en-US" sz="1800" dirty="0"/>
            <a:t> electric, gas, and heat-related water services.</a:t>
          </a:r>
        </a:p>
      </dgm:t>
    </dgm:pt>
    <dgm:pt modelId="{A8958FD6-371E-4641-B121-96374C934145}" type="parTrans" cxnId="{610DE1CA-0230-46CF-83AA-8EC2941E05CD}">
      <dgm:prSet/>
      <dgm:spPr/>
      <dgm:t>
        <a:bodyPr/>
        <a:lstStyle/>
        <a:p>
          <a:endParaRPr lang="en-US"/>
        </a:p>
      </dgm:t>
    </dgm:pt>
    <dgm:pt modelId="{1E0F2482-51AA-4100-BD7B-2F835448378E}" type="sibTrans" cxnId="{610DE1CA-0230-46CF-83AA-8EC2941E05CD}">
      <dgm:prSet/>
      <dgm:spPr/>
      <dgm:t>
        <a:bodyPr/>
        <a:lstStyle/>
        <a:p>
          <a:endParaRPr lang="en-US"/>
        </a:p>
      </dgm:t>
    </dgm:pt>
    <dgm:pt modelId="{87758BAC-B55A-4DDA-8F9E-15ADB93F211B}">
      <dgm:prSet custT="1"/>
      <dgm:spPr/>
      <dgm:t>
        <a:bodyPr/>
        <a:lstStyle/>
        <a:p>
          <a:r>
            <a:rPr lang="en-US" sz="1800" dirty="0"/>
            <a:t>Does not apply to municipally owned utilities, deliverable fuel, or electric co-ops</a:t>
          </a:r>
          <a:r>
            <a:rPr lang="en-US" sz="1600" dirty="0"/>
            <a:t>.</a:t>
          </a:r>
        </a:p>
      </dgm:t>
    </dgm:pt>
    <dgm:pt modelId="{54C93BFC-59AA-4487-B7BA-3F1B646F8A6A}" type="parTrans" cxnId="{2F33A4D3-62FE-4751-961A-56B6DCA5C182}">
      <dgm:prSet/>
      <dgm:spPr/>
      <dgm:t>
        <a:bodyPr/>
        <a:lstStyle/>
        <a:p>
          <a:endParaRPr lang="en-US"/>
        </a:p>
      </dgm:t>
    </dgm:pt>
    <dgm:pt modelId="{45B1A9BA-4317-4933-8049-EFB419DE8175}" type="sibTrans" cxnId="{2F33A4D3-62FE-4751-961A-56B6DCA5C182}">
      <dgm:prSet/>
      <dgm:spPr/>
      <dgm:t>
        <a:bodyPr/>
        <a:lstStyle/>
        <a:p>
          <a:endParaRPr lang="en-US"/>
        </a:p>
      </dgm:t>
    </dgm:pt>
    <dgm:pt modelId="{31831F76-D130-443A-9D79-DBC5DED835CF}" type="pres">
      <dgm:prSet presAssocID="{62BFB365-62BF-4603-9305-BDDC8DDB818F}" presName="linear" presStyleCnt="0">
        <dgm:presLayoutVars>
          <dgm:animLvl val="lvl"/>
          <dgm:resizeHandles val="exact"/>
        </dgm:presLayoutVars>
      </dgm:prSet>
      <dgm:spPr/>
    </dgm:pt>
    <dgm:pt modelId="{4F9FC7E3-8052-47BA-9D99-DA06019F7F69}" type="pres">
      <dgm:prSet presAssocID="{7D4C5C4E-48E5-42F7-BA3B-A882E64EB44D}" presName="parentText" presStyleLbl="node1" presStyleIdx="0" presStyleCnt="3" custScaleY="61290">
        <dgm:presLayoutVars>
          <dgm:chMax val="0"/>
          <dgm:bulletEnabled val="1"/>
        </dgm:presLayoutVars>
      </dgm:prSet>
      <dgm:spPr/>
    </dgm:pt>
    <dgm:pt modelId="{E55F9AC3-93D2-40C9-91EF-7FE8D4239BD5}" type="pres">
      <dgm:prSet presAssocID="{0D027CA5-1B94-43B8-9E12-ED8CAFC29308}" presName="spacer" presStyleCnt="0"/>
      <dgm:spPr/>
    </dgm:pt>
    <dgm:pt modelId="{A6A4EDCB-7DA8-4C43-916E-EE54D301B34A}" type="pres">
      <dgm:prSet presAssocID="{DC815930-7210-4125-ACE0-23CE32566D4C}" presName="parentText" presStyleLbl="node1" presStyleIdx="1" presStyleCnt="3" custScaleY="53699">
        <dgm:presLayoutVars>
          <dgm:chMax val="0"/>
          <dgm:bulletEnabled val="1"/>
        </dgm:presLayoutVars>
      </dgm:prSet>
      <dgm:spPr/>
    </dgm:pt>
    <dgm:pt modelId="{4EDC9FB3-0EC2-4B18-9BBC-7A6008E88696}" type="pres">
      <dgm:prSet presAssocID="{DC815930-7210-4125-ACE0-23CE32566D4C}" presName="childText" presStyleLbl="revTx" presStyleIdx="0" presStyleCnt="2">
        <dgm:presLayoutVars>
          <dgm:bulletEnabled val="1"/>
        </dgm:presLayoutVars>
      </dgm:prSet>
      <dgm:spPr/>
    </dgm:pt>
    <dgm:pt modelId="{E04A5EEC-3C9B-497B-B1AA-4D6EFFED90AB}" type="pres">
      <dgm:prSet presAssocID="{077FB3C1-AD1A-4842-86CF-15FEF4731162}" presName="parentText" presStyleLbl="node1" presStyleIdx="2" presStyleCnt="3" custScaleY="69820">
        <dgm:presLayoutVars>
          <dgm:chMax val="0"/>
          <dgm:bulletEnabled val="1"/>
        </dgm:presLayoutVars>
      </dgm:prSet>
      <dgm:spPr/>
    </dgm:pt>
    <dgm:pt modelId="{DAA8495A-F9DB-4E93-9FDE-A24D30718288}" type="pres">
      <dgm:prSet presAssocID="{077FB3C1-AD1A-4842-86CF-15FEF4731162}" presName="childText" presStyleLbl="revTx" presStyleIdx="1" presStyleCnt="2">
        <dgm:presLayoutVars>
          <dgm:bulletEnabled val="1"/>
        </dgm:presLayoutVars>
      </dgm:prSet>
      <dgm:spPr/>
    </dgm:pt>
  </dgm:ptLst>
  <dgm:cxnLst>
    <dgm:cxn modelId="{99668C28-75E5-422B-ABD3-3A5E8FF31688}" type="presOf" srcId="{077FB3C1-AD1A-4842-86CF-15FEF4731162}" destId="{E04A5EEC-3C9B-497B-B1AA-4D6EFFED90AB}" srcOrd="0" destOrd="0" presId="urn:microsoft.com/office/officeart/2005/8/layout/vList2"/>
    <dgm:cxn modelId="{5FA50F2F-EE63-471E-92C4-1A88404B5DA3}" type="presOf" srcId="{87758BAC-B55A-4DDA-8F9E-15ADB93F211B}" destId="{4EDC9FB3-0EC2-4B18-9BBC-7A6008E88696}" srcOrd="0" destOrd="2" presId="urn:microsoft.com/office/officeart/2005/8/layout/vList2"/>
    <dgm:cxn modelId="{8DF3803F-9DD1-43AD-8E3C-2C982E8A0AB8}" type="presOf" srcId="{7D4C5C4E-48E5-42F7-BA3B-A882E64EB44D}" destId="{4F9FC7E3-8052-47BA-9D99-DA06019F7F69}" srcOrd="0" destOrd="0" presId="urn:microsoft.com/office/officeart/2005/8/layout/vList2"/>
    <dgm:cxn modelId="{0AF67064-F223-4C2B-9E3D-4131B30BD5CE}" type="presOf" srcId="{62BFB365-62BF-4603-9305-BDDC8DDB818F}" destId="{31831F76-D130-443A-9D79-DBC5DED835CF}" srcOrd="0" destOrd="0" presId="urn:microsoft.com/office/officeart/2005/8/layout/vList2"/>
    <dgm:cxn modelId="{30716871-E9BB-4265-92D9-F4AEF78B4AC1}" srcId="{DC815930-7210-4125-ACE0-23CE32566D4C}" destId="{31F5ABE8-70E4-4E81-9908-58F8F3C48AC9}" srcOrd="0" destOrd="0" parTransId="{094C731F-9E4A-4686-9917-AC11F817B806}" sibTransId="{A6E6F00C-837E-45A4-A9F2-2D17B5D0879F}"/>
    <dgm:cxn modelId="{0EF06C83-A001-4523-A88A-451C8FFF4817}" type="presOf" srcId="{CDB28C4B-8F03-4905-BCDE-CCCD7FA80527}" destId="{4EDC9FB3-0EC2-4B18-9BBC-7A6008E88696}" srcOrd="0" destOrd="1" presId="urn:microsoft.com/office/officeart/2005/8/layout/vList2"/>
    <dgm:cxn modelId="{3816F2A0-B4E4-4E98-8611-F223658641FC}" srcId="{62BFB365-62BF-4603-9305-BDDC8DDB818F}" destId="{DC815930-7210-4125-ACE0-23CE32566D4C}" srcOrd="1" destOrd="0" parTransId="{9522186C-6179-429D-BEC9-05235A23D19A}" sibTransId="{8C3B5B45-D5EA-4FBA-9FA8-445E493B84DB}"/>
    <dgm:cxn modelId="{F6B197A6-001E-4742-819D-4FC50D6866AB}" srcId="{077FB3C1-AD1A-4842-86CF-15FEF4731162}" destId="{A6A73AD1-C0F4-4FAC-AA09-4FAEA1A7026B}" srcOrd="0" destOrd="0" parTransId="{824E56B4-39A1-41C7-BE3A-7D2E829017BC}" sibTransId="{B7A689DA-3465-43D6-A739-CDC3AE846B77}"/>
    <dgm:cxn modelId="{3870A5AC-602C-4B60-AB5B-C737D7A71703}" type="presOf" srcId="{31F5ABE8-70E4-4E81-9908-58F8F3C48AC9}" destId="{4EDC9FB3-0EC2-4B18-9BBC-7A6008E88696}" srcOrd="0" destOrd="0" presId="urn:microsoft.com/office/officeart/2005/8/layout/vList2"/>
    <dgm:cxn modelId="{610DE1CA-0230-46CF-83AA-8EC2941E05CD}" srcId="{DC815930-7210-4125-ACE0-23CE32566D4C}" destId="{CDB28C4B-8F03-4905-BCDE-CCCD7FA80527}" srcOrd="1" destOrd="0" parTransId="{A8958FD6-371E-4641-B121-96374C934145}" sibTransId="{1E0F2482-51AA-4100-BD7B-2F835448378E}"/>
    <dgm:cxn modelId="{D23897CF-1504-4AD2-A459-8702913C66A1}" srcId="{62BFB365-62BF-4603-9305-BDDC8DDB818F}" destId="{7D4C5C4E-48E5-42F7-BA3B-A882E64EB44D}" srcOrd="0" destOrd="0" parTransId="{15692620-F9AE-4F2E-80B9-B702190BAD8E}" sibTransId="{0D027CA5-1B94-43B8-9E12-ED8CAFC29308}"/>
    <dgm:cxn modelId="{A857B7D2-CBE7-468C-A781-D8E4FA857AA4}" type="presOf" srcId="{A6A73AD1-C0F4-4FAC-AA09-4FAEA1A7026B}" destId="{DAA8495A-F9DB-4E93-9FDE-A24D30718288}" srcOrd="0" destOrd="0" presId="urn:microsoft.com/office/officeart/2005/8/layout/vList2"/>
    <dgm:cxn modelId="{2F33A4D3-62FE-4751-961A-56B6DCA5C182}" srcId="{DC815930-7210-4125-ACE0-23CE32566D4C}" destId="{87758BAC-B55A-4DDA-8F9E-15ADB93F211B}" srcOrd="2" destOrd="0" parTransId="{54C93BFC-59AA-4487-B7BA-3F1B646F8A6A}" sibTransId="{45B1A9BA-4317-4933-8049-EFB419DE8175}"/>
    <dgm:cxn modelId="{9B3799DB-EABC-4F68-8F8F-D8D59F636C21}" type="presOf" srcId="{DC815930-7210-4125-ACE0-23CE32566D4C}" destId="{A6A4EDCB-7DA8-4C43-916E-EE54D301B34A}" srcOrd="0" destOrd="0" presId="urn:microsoft.com/office/officeart/2005/8/layout/vList2"/>
    <dgm:cxn modelId="{E73553F8-8490-4F73-B4CA-BFBAA064E119}" srcId="{62BFB365-62BF-4603-9305-BDDC8DDB818F}" destId="{077FB3C1-AD1A-4842-86CF-15FEF4731162}" srcOrd="2" destOrd="0" parTransId="{FD82E310-5158-4228-9F56-5B7446E2D32D}" sibTransId="{E9024E38-A6E0-4F47-9BF1-FDA1AA5BCFD5}"/>
    <dgm:cxn modelId="{80EFD189-D27E-4CC1-960F-AD23527193FF}" type="presParOf" srcId="{31831F76-D130-443A-9D79-DBC5DED835CF}" destId="{4F9FC7E3-8052-47BA-9D99-DA06019F7F69}" srcOrd="0" destOrd="0" presId="urn:microsoft.com/office/officeart/2005/8/layout/vList2"/>
    <dgm:cxn modelId="{F0B4687A-DA49-4197-BBA3-F3E89BC600D4}" type="presParOf" srcId="{31831F76-D130-443A-9D79-DBC5DED835CF}" destId="{E55F9AC3-93D2-40C9-91EF-7FE8D4239BD5}" srcOrd="1" destOrd="0" presId="urn:microsoft.com/office/officeart/2005/8/layout/vList2"/>
    <dgm:cxn modelId="{40A4C8CE-2CAB-4F2A-AC3F-A5984209460F}" type="presParOf" srcId="{31831F76-D130-443A-9D79-DBC5DED835CF}" destId="{A6A4EDCB-7DA8-4C43-916E-EE54D301B34A}" srcOrd="2" destOrd="0" presId="urn:microsoft.com/office/officeart/2005/8/layout/vList2"/>
    <dgm:cxn modelId="{92D3EE7E-8BDE-4822-B540-B4F4B5DE3058}" type="presParOf" srcId="{31831F76-D130-443A-9D79-DBC5DED835CF}" destId="{4EDC9FB3-0EC2-4B18-9BBC-7A6008E88696}" srcOrd="3" destOrd="0" presId="urn:microsoft.com/office/officeart/2005/8/layout/vList2"/>
    <dgm:cxn modelId="{7BB98213-E75B-455A-82B5-D633309BC7CE}" type="presParOf" srcId="{31831F76-D130-443A-9D79-DBC5DED835CF}" destId="{E04A5EEC-3C9B-497B-B1AA-4D6EFFED90AB}" srcOrd="4" destOrd="0" presId="urn:microsoft.com/office/officeart/2005/8/layout/vList2"/>
    <dgm:cxn modelId="{B20311AC-91A3-44AB-9215-0C9C81951884}" type="presParOf" srcId="{31831F76-D130-443A-9D79-DBC5DED835CF}" destId="{DAA8495A-F9DB-4E93-9FDE-A24D3071828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413D0-237D-4430-9E37-F7A4BF2B5180}">
      <dsp:nvSpPr>
        <dsp:cNvPr id="0" name=""/>
        <dsp:cNvSpPr/>
      </dsp:nvSpPr>
      <dsp:spPr>
        <a:xfrm>
          <a:off x="-13073" y="6897"/>
          <a:ext cx="11296649" cy="1239298"/>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DDC7D-E85F-4DB4-8090-7E834C2CE1BF}">
      <dsp:nvSpPr>
        <dsp:cNvPr id="0" name=""/>
        <dsp:cNvSpPr/>
      </dsp:nvSpPr>
      <dsp:spPr>
        <a:xfrm>
          <a:off x="361814" y="285739"/>
          <a:ext cx="681613" cy="68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32AFA8E-D914-4957-81F0-E5500666A5F7}">
      <dsp:nvSpPr>
        <dsp:cNvPr id="0" name=""/>
        <dsp:cNvSpPr/>
      </dsp:nvSpPr>
      <dsp:spPr>
        <a:xfrm>
          <a:off x="1418315" y="6897"/>
          <a:ext cx="9862459"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US" sz="2500" kern="1200" dirty="0"/>
            <a:t>Low Income Home Energy Assistance Program</a:t>
          </a:r>
        </a:p>
      </dsp:txBody>
      <dsp:txXfrm>
        <a:off x="1418315" y="6897"/>
        <a:ext cx="9862459" cy="1239298"/>
      </dsp:txXfrm>
    </dsp:sp>
    <dsp:sp modelId="{2277A9BA-48B3-414E-9F3B-38060C942FCF}">
      <dsp:nvSpPr>
        <dsp:cNvPr id="0" name=""/>
        <dsp:cNvSpPr/>
      </dsp:nvSpPr>
      <dsp:spPr>
        <a:xfrm>
          <a:off x="-13073" y="1556019"/>
          <a:ext cx="11296649" cy="1239298"/>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815E6-30E3-41E0-9C1D-438F9727AAB9}">
      <dsp:nvSpPr>
        <dsp:cNvPr id="0" name=""/>
        <dsp:cNvSpPr/>
      </dsp:nvSpPr>
      <dsp:spPr>
        <a:xfrm>
          <a:off x="330514" y="1822184"/>
          <a:ext cx="681613" cy="68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1C68B0-2051-4438-AAE4-341FA26F5CA3}">
      <dsp:nvSpPr>
        <dsp:cNvPr id="0" name=""/>
        <dsp:cNvSpPr/>
      </dsp:nvSpPr>
      <dsp:spPr>
        <a:xfrm>
          <a:off x="1389369" y="1556019"/>
          <a:ext cx="9920352"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US" sz="2500" kern="1200" dirty="0"/>
            <a:t>Federally funded program administered by the Pennsylvania Department of Human Services (DHS).  </a:t>
          </a:r>
        </a:p>
      </dsp:txBody>
      <dsp:txXfrm>
        <a:off x="1389369" y="1556019"/>
        <a:ext cx="9920352" cy="1239298"/>
      </dsp:txXfrm>
    </dsp:sp>
    <dsp:sp modelId="{EC250DC1-40DD-44CF-B514-F911F77FEED5}">
      <dsp:nvSpPr>
        <dsp:cNvPr id="0" name=""/>
        <dsp:cNvSpPr/>
      </dsp:nvSpPr>
      <dsp:spPr>
        <a:xfrm>
          <a:off x="-13073" y="3105142"/>
          <a:ext cx="11296649" cy="1239298"/>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28ABC-2127-4E75-AF6D-55B9D87F8686}">
      <dsp:nvSpPr>
        <dsp:cNvPr id="0" name=""/>
        <dsp:cNvSpPr/>
      </dsp:nvSpPr>
      <dsp:spPr>
        <a:xfrm>
          <a:off x="361814" y="3383984"/>
          <a:ext cx="681613" cy="68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066B9DA-35C5-4207-9ABE-90A583491715}">
      <dsp:nvSpPr>
        <dsp:cNvPr id="0" name=""/>
        <dsp:cNvSpPr/>
      </dsp:nvSpPr>
      <dsp:spPr>
        <a:xfrm>
          <a:off x="1394892" y="3105142"/>
          <a:ext cx="9909306"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US" sz="2500" kern="1200" dirty="0"/>
            <a:t>Assists low income customers to pay for home heat or heat related service.</a:t>
          </a:r>
        </a:p>
      </dsp:txBody>
      <dsp:txXfrm>
        <a:off x="1394892" y="3105142"/>
        <a:ext cx="9909306" cy="123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435F0-E3CB-414C-84BD-06B120268AB1}">
      <dsp:nvSpPr>
        <dsp:cNvPr id="0" name=""/>
        <dsp:cNvSpPr/>
      </dsp:nvSpPr>
      <dsp:spPr>
        <a:xfrm>
          <a:off x="0" y="185215"/>
          <a:ext cx="10379075"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9E363-B290-43C2-BB64-6DD2F1B75EE3}">
      <dsp:nvSpPr>
        <dsp:cNvPr id="0" name=""/>
        <dsp:cNvSpPr/>
      </dsp:nvSpPr>
      <dsp:spPr>
        <a:xfrm>
          <a:off x="518953" y="52492"/>
          <a:ext cx="8323187" cy="47220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613" tIns="0" rIns="274613" bIns="0" numCol="1" spcCol="1270" anchor="ctr" anchorCtr="0">
          <a:noAutofit/>
        </a:bodyPr>
        <a:lstStyle/>
        <a:p>
          <a:pPr marL="0" lvl="0" indent="0" algn="l" defTabSz="889000">
            <a:lnSpc>
              <a:spcPct val="90000"/>
            </a:lnSpc>
            <a:spcBef>
              <a:spcPct val="0"/>
            </a:spcBef>
            <a:spcAft>
              <a:spcPct val="35000"/>
            </a:spcAft>
            <a:buNone/>
          </a:pPr>
          <a:r>
            <a:rPr lang="en-US" sz="2000" b="1" kern="1200" dirty="0"/>
            <a:t>Program Open November 1, 2023 – April 5, 2024</a:t>
          </a:r>
          <a:endParaRPr lang="en-US" sz="2000" kern="1200" dirty="0"/>
        </a:p>
      </dsp:txBody>
      <dsp:txXfrm>
        <a:off x="542004" y="75543"/>
        <a:ext cx="8277085" cy="426101"/>
      </dsp:txXfrm>
    </dsp:sp>
    <dsp:sp modelId="{D3433571-199D-4BBB-A1A2-FA8D4146900B}">
      <dsp:nvSpPr>
        <dsp:cNvPr id="0" name=""/>
        <dsp:cNvSpPr/>
      </dsp:nvSpPr>
      <dsp:spPr>
        <a:xfrm>
          <a:off x="0" y="1005660"/>
          <a:ext cx="10379075" cy="8694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532" tIns="479044" rIns="80553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$300 (minimum grant) to $1,000 (maximum grant)</a:t>
          </a:r>
        </a:p>
      </dsp:txBody>
      <dsp:txXfrm>
        <a:off x="0" y="1005660"/>
        <a:ext cx="10379075" cy="869400"/>
      </dsp:txXfrm>
    </dsp:sp>
    <dsp:sp modelId="{67E35764-9C66-4EEA-A712-ABD873817930}">
      <dsp:nvSpPr>
        <dsp:cNvPr id="0" name=""/>
        <dsp:cNvSpPr/>
      </dsp:nvSpPr>
      <dsp:spPr>
        <a:xfrm>
          <a:off x="518953" y="889015"/>
          <a:ext cx="2755530" cy="456125"/>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613" tIns="0" rIns="274613" bIns="0" numCol="1" spcCol="1270" anchor="ctr" anchorCtr="0">
          <a:noAutofit/>
        </a:bodyPr>
        <a:lstStyle/>
        <a:p>
          <a:pPr marL="0" lvl="0" indent="0" algn="l" defTabSz="889000">
            <a:lnSpc>
              <a:spcPct val="90000"/>
            </a:lnSpc>
            <a:spcBef>
              <a:spcPct val="0"/>
            </a:spcBef>
            <a:spcAft>
              <a:spcPct val="35000"/>
            </a:spcAft>
            <a:buNone/>
          </a:pPr>
          <a:r>
            <a:rPr lang="en-US" sz="2000" b="1" kern="1200" dirty="0"/>
            <a:t>Cash Grant</a:t>
          </a:r>
          <a:endParaRPr lang="en-US" sz="2000" kern="1200" dirty="0"/>
        </a:p>
      </dsp:txBody>
      <dsp:txXfrm>
        <a:off x="541219" y="911281"/>
        <a:ext cx="2710998" cy="411593"/>
      </dsp:txXfrm>
    </dsp:sp>
    <dsp:sp modelId="{823D4A04-7DA4-48F2-AEE2-550153294C3A}">
      <dsp:nvSpPr>
        <dsp:cNvPr id="0" name=""/>
        <dsp:cNvSpPr/>
      </dsp:nvSpPr>
      <dsp:spPr>
        <a:xfrm>
          <a:off x="0" y="2121656"/>
          <a:ext cx="10379075" cy="869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532" tIns="479044" rIns="80553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$25 (minimum grant) to $1,000 (maximum grant)</a:t>
          </a:r>
        </a:p>
      </dsp:txBody>
      <dsp:txXfrm>
        <a:off x="0" y="2121656"/>
        <a:ext cx="10379075" cy="869400"/>
      </dsp:txXfrm>
    </dsp:sp>
    <dsp:sp modelId="{CCA5D9A5-897A-434D-9940-501AD9F3F72E}">
      <dsp:nvSpPr>
        <dsp:cNvPr id="0" name=""/>
        <dsp:cNvSpPr/>
      </dsp:nvSpPr>
      <dsp:spPr>
        <a:xfrm>
          <a:off x="518953" y="1999260"/>
          <a:ext cx="2729374" cy="452350"/>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613" tIns="0" rIns="274613" bIns="0" numCol="1" spcCol="1270" anchor="ctr" anchorCtr="0">
          <a:noAutofit/>
        </a:bodyPr>
        <a:lstStyle/>
        <a:p>
          <a:pPr marL="0" lvl="0" indent="0" algn="l" defTabSz="889000">
            <a:lnSpc>
              <a:spcPct val="90000"/>
            </a:lnSpc>
            <a:spcBef>
              <a:spcPct val="0"/>
            </a:spcBef>
            <a:spcAft>
              <a:spcPct val="35000"/>
            </a:spcAft>
            <a:buNone/>
          </a:pPr>
          <a:r>
            <a:rPr lang="en-US" sz="2000" b="1" kern="1200" dirty="0"/>
            <a:t>Crisis Grant</a:t>
          </a:r>
          <a:r>
            <a:rPr lang="en-US" sz="1800" kern="1200" dirty="0"/>
            <a:t> </a:t>
          </a:r>
          <a:endParaRPr lang="en-US" sz="1600" kern="1200" dirty="0"/>
        </a:p>
      </dsp:txBody>
      <dsp:txXfrm>
        <a:off x="541035" y="2021342"/>
        <a:ext cx="2685210" cy="408186"/>
      </dsp:txXfrm>
    </dsp:sp>
    <dsp:sp modelId="{DBF396F3-DE79-45FE-8C74-715C7B4209A7}">
      <dsp:nvSpPr>
        <dsp:cNvPr id="0" name=""/>
        <dsp:cNvSpPr/>
      </dsp:nvSpPr>
      <dsp:spPr>
        <a:xfrm>
          <a:off x="0" y="3242120"/>
          <a:ext cx="10379075" cy="869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532" tIns="479044" rIns="80553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Repair / replace inoperable heating system</a:t>
          </a:r>
        </a:p>
      </dsp:txBody>
      <dsp:txXfrm>
        <a:off x="0" y="3242120"/>
        <a:ext cx="10379075" cy="869400"/>
      </dsp:txXfrm>
    </dsp:sp>
    <dsp:sp modelId="{0E886026-F90A-4E88-8DE7-4578D9586D41}">
      <dsp:nvSpPr>
        <dsp:cNvPr id="0" name=""/>
        <dsp:cNvSpPr/>
      </dsp:nvSpPr>
      <dsp:spPr>
        <a:xfrm>
          <a:off x="518953" y="3105731"/>
          <a:ext cx="7971254" cy="475869"/>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613" tIns="0" rIns="274613" bIns="0" numCol="1" spcCol="1270" anchor="ctr" anchorCtr="0">
          <a:noAutofit/>
        </a:bodyPr>
        <a:lstStyle/>
        <a:p>
          <a:pPr marL="0" lvl="0" indent="0" algn="l" defTabSz="889000">
            <a:lnSpc>
              <a:spcPct val="90000"/>
            </a:lnSpc>
            <a:spcBef>
              <a:spcPct val="0"/>
            </a:spcBef>
            <a:spcAft>
              <a:spcPct val="35000"/>
            </a:spcAft>
            <a:buNone/>
          </a:pPr>
          <a:r>
            <a:rPr lang="en-US" sz="2000" b="1" kern="1200" dirty="0"/>
            <a:t>Crisis Interface (Furnace Repair/Replacement)</a:t>
          </a:r>
          <a:endParaRPr lang="en-US" sz="2000" kern="1200" dirty="0"/>
        </a:p>
      </dsp:txBody>
      <dsp:txXfrm>
        <a:off x="542183" y="3128961"/>
        <a:ext cx="7924794" cy="429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6623D-6494-42DC-BB8A-144F4851D932}">
      <dsp:nvSpPr>
        <dsp:cNvPr id="0" name=""/>
        <dsp:cNvSpPr/>
      </dsp:nvSpPr>
      <dsp:spPr>
        <a:xfrm>
          <a:off x="0" y="275224"/>
          <a:ext cx="10444163" cy="147186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Every year, the federal government allocates funds to Pennsylvania to administer LIHEAP.</a:t>
          </a:r>
        </a:p>
      </dsp:txBody>
      <dsp:txXfrm>
        <a:off x="71850" y="347074"/>
        <a:ext cx="10300463" cy="1328160"/>
      </dsp:txXfrm>
    </dsp:sp>
    <dsp:sp modelId="{4B479B21-2E46-4883-ABA3-FCBE4B3B9CAD}">
      <dsp:nvSpPr>
        <dsp:cNvPr id="0" name=""/>
        <dsp:cNvSpPr/>
      </dsp:nvSpPr>
      <dsp:spPr>
        <a:xfrm>
          <a:off x="0" y="1747085"/>
          <a:ext cx="10444163"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60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LIHEAP is not an entitlement program, so allocation is always dependent upon inclusion in the federal budget.</a:t>
          </a:r>
        </a:p>
      </dsp:txBody>
      <dsp:txXfrm>
        <a:off x="0" y="1747085"/>
        <a:ext cx="10444163" cy="919080"/>
      </dsp:txXfrm>
    </dsp:sp>
    <dsp:sp modelId="{1A23AA40-89D2-4838-8641-60D6567BBFC1}">
      <dsp:nvSpPr>
        <dsp:cNvPr id="0" name=""/>
        <dsp:cNvSpPr/>
      </dsp:nvSpPr>
      <dsp:spPr>
        <a:xfrm>
          <a:off x="0" y="2666165"/>
          <a:ext cx="10444163" cy="147186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DHS estimates receiving approximately $211 million, based on the federal fiscal year (FFY) budget.</a:t>
          </a:r>
        </a:p>
      </dsp:txBody>
      <dsp:txXfrm>
        <a:off x="71850" y="2738015"/>
        <a:ext cx="10300463" cy="132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3A586-1848-4485-8EA6-87C590E59AAE}">
      <dsp:nvSpPr>
        <dsp:cNvPr id="0" name=""/>
        <dsp:cNvSpPr/>
      </dsp:nvSpPr>
      <dsp:spPr>
        <a:xfrm>
          <a:off x="0" y="277797"/>
          <a:ext cx="10820400" cy="104895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187452" rIns="83978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Online is recommended if possible: </a:t>
          </a:r>
          <a:r>
            <a:rPr lang="en-US" sz="1600" kern="1200" dirty="0">
              <a:hlinkClick xmlns:r="http://schemas.openxmlformats.org/officeDocument/2006/relationships" r:id="rId1"/>
            </a:rPr>
            <a:t>https://www.compass.state.pa.us</a:t>
          </a:r>
          <a:endParaRPr lang="en-US" sz="1600" kern="1200" dirty="0"/>
        </a:p>
        <a:p>
          <a:pPr marL="171450" lvl="1" indent="-171450" algn="l" defTabSz="711200">
            <a:lnSpc>
              <a:spcPct val="90000"/>
            </a:lnSpc>
            <a:spcBef>
              <a:spcPct val="0"/>
            </a:spcBef>
            <a:spcAft>
              <a:spcPct val="15000"/>
            </a:spcAft>
            <a:buChar char="•"/>
          </a:pPr>
          <a:r>
            <a:rPr lang="en-US" sz="1600" b="1" kern="1200" dirty="0" err="1"/>
            <a:t>myCompass</a:t>
          </a:r>
          <a:r>
            <a:rPr lang="en-US" sz="1600" b="1" kern="1200" dirty="0"/>
            <a:t> PA</a:t>
          </a:r>
          <a:r>
            <a:rPr lang="en-US" sz="1600" kern="1200" dirty="0"/>
            <a:t> App can be used to upload income or other supporting documentation</a:t>
          </a:r>
        </a:p>
        <a:p>
          <a:pPr marL="171450" lvl="1" indent="-171450" algn="l" defTabSz="711200">
            <a:lnSpc>
              <a:spcPct val="90000"/>
            </a:lnSpc>
            <a:spcBef>
              <a:spcPct val="0"/>
            </a:spcBef>
            <a:spcAft>
              <a:spcPct val="15000"/>
            </a:spcAft>
            <a:buChar char="•"/>
          </a:pPr>
          <a:r>
            <a:rPr lang="en-US" sz="1600" i="1" kern="1200" dirty="0"/>
            <a:t>Households that apply through COMPASS will receive preliminary eligibility determination.</a:t>
          </a:r>
          <a:endParaRPr lang="en-US" sz="1600" kern="1200" dirty="0"/>
        </a:p>
      </dsp:txBody>
      <dsp:txXfrm>
        <a:off x="0" y="277797"/>
        <a:ext cx="10820400" cy="1048950"/>
      </dsp:txXfrm>
    </dsp:sp>
    <dsp:sp modelId="{E8088012-1D06-48BC-8FA3-FDFA21429450}">
      <dsp:nvSpPr>
        <dsp:cNvPr id="0" name=""/>
        <dsp:cNvSpPr/>
      </dsp:nvSpPr>
      <dsp:spPr>
        <a:xfrm>
          <a:off x="541020" y="58471"/>
          <a:ext cx="7574280" cy="352166"/>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US" sz="1800" b="1" kern="1200" dirty="0"/>
            <a:t>Apply Online </a:t>
          </a:r>
          <a:endParaRPr lang="en-US" sz="1800" kern="1200" dirty="0"/>
        </a:p>
      </dsp:txBody>
      <dsp:txXfrm>
        <a:off x="558211" y="75662"/>
        <a:ext cx="7539898" cy="317784"/>
      </dsp:txXfrm>
    </dsp:sp>
    <dsp:sp modelId="{EB1AB034-5F6C-40C8-A0EB-9D0AA3C3C7AF}">
      <dsp:nvSpPr>
        <dsp:cNvPr id="0" name=""/>
        <dsp:cNvSpPr/>
      </dsp:nvSpPr>
      <dsp:spPr>
        <a:xfrm>
          <a:off x="0" y="1584058"/>
          <a:ext cx="10820400" cy="793800"/>
        </a:xfrm>
        <a:prstGeom prst="rect">
          <a:avLst/>
        </a:prstGeom>
        <a:solidFill>
          <a:schemeClr val="lt1">
            <a:alpha val="90000"/>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187452" rIns="83978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Drop boxes remain outside of offices.</a:t>
          </a:r>
        </a:p>
        <a:p>
          <a:pPr marL="171450" lvl="1" indent="-171450" algn="l" defTabSz="711200">
            <a:lnSpc>
              <a:spcPct val="90000"/>
            </a:lnSpc>
            <a:spcBef>
              <a:spcPct val="0"/>
            </a:spcBef>
            <a:spcAft>
              <a:spcPct val="15000"/>
            </a:spcAft>
            <a:buChar char="•"/>
          </a:pPr>
          <a:r>
            <a:rPr lang="en-US" sz="1600" kern="1200" dirty="0"/>
            <a:t>Social service providers and others can request LIHEAP flyers and blank applications in English and Spanish</a:t>
          </a:r>
        </a:p>
      </dsp:txBody>
      <dsp:txXfrm>
        <a:off x="0" y="1584058"/>
        <a:ext cx="10820400" cy="793800"/>
      </dsp:txXfrm>
    </dsp:sp>
    <dsp:sp modelId="{0BEB34A9-A712-4A5E-95C2-62BAABA3B729}">
      <dsp:nvSpPr>
        <dsp:cNvPr id="0" name=""/>
        <dsp:cNvSpPr/>
      </dsp:nvSpPr>
      <dsp:spPr>
        <a:xfrm>
          <a:off x="541020" y="1375347"/>
          <a:ext cx="7574280" cy="341550"/>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US" sz="1800" b="1" kern="1200" dirty="0"/>
            <a:t>Apply at County Assistance Office (CAO)</a:t>
          </a:r>
          <a:endParaRPr lang="en-US" sz="1800" kern="1200" dirty="0"/>
        </a:p>
      </dsp:txBody>
      <dsp:txXfrm>
        <a:off x="557693" y="1392020"/>
        <a:ext cx="7540934" cy="308204"/>
      </dsp:txXfrm>
    </dsp:sp>
    <dsp:sp modelId="{D77E0291-0E27-4791-9C68-B1F621C12D2E}">
      <dsp:nvSpPr>
        <dsp:cNvPr id="0" name=""/>
        <dsp:cNvSpPr/>
      </dsp:nvSpPr>
      <dsp:spPr>
        <a:xfrm>
          <a:off x="0" y="2684667"/>
          <a:ext cx="10820400" cy="1247400"/>
        </a:xfrm>
        <a:prstGeom prst="rect">
          <a:avLst/>
        </a:prstGeom>
        <a:solidFill>
          <a:schemeClr val="lt1">
            <a:alpha val="90000"/>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783" tIns="187452" rIns="83978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Those who received a LIHEAP Grant last year may have received a postcard to apply early or a paper application.</a:t>
          </a:r>
        </a:p>
        <a:p>
          <a:pPr marL="171450" lvl="1" indent="-171450" algn="l" defTabSz="711200">
            <a:lnSpc>
              <a:spcPct val="90000"/>
            </a:lnSpc>
            <a:spcBef>
              <a:spcPct val="0"/>
            </a:spcBef>
            <a:spcAft>
              <a:spcPct val="15000"/>
            </a:spcAft>
            <a:buChar char="•"/>
          </a:pPr>
          <a:r>
            <a:rPr lang="en-US" sz="1600" kern="1200" dirty="0"/>
            <a:t>Recipients can use the code on the postcard and paper applications to access a pre-season application on COMPASS.</a:t>
          </a:r>
        </a:p>
      </dsp:txBody>
      <dsp:txXfrm>
        <a:off x="0" y="2684667"/>
        <a:ext cx="10820400" cy="1247400"/>
      </dsp:txXfrm>
    </dsp:sp>
    <dsp:sp modelId="{AB150AAD-AB65-449C-85D3-FBC4C7411AD9}">
      <dsp:nvSpPr>
        <dsp:cNvPr id="0" name=""/>
        <dsp:cNvSpPr/>
      </dsp:nvSpPr>
      <dsp:spPr>
        <a:xfrm>
          <a:off x="541020" y="2426458"/>
          <a:ext cx="7574280" cy="391049"/>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US" sz="1800" b="1" kern="1200" dirty="0"/>
            <a:t>Early Application</a:t>
          </a:r>
          <a:endParaRPr lang="en-US" sz="1800" kern="1200" dirty="0"/>
        </a:p>
      </dsp:txBody>
      <dsp:txXfrm>
        <a:off x="560109" y="2445547"/>
        <a:ext cx="7536102" cy="352871"/>
      </dsp:txXfrm>
    </dsp:sp>
    <dsp:sp modelId="{E4E50B81-442A-4D20-82EC-1CEE421DB231}">
      <dsp:nvSpPr>
        <dsp:cNvPr id="0" name=""/>
        <dsp:cNvSpPr/>
      </dsp:nvSpPr>
      <dsp:spPr>
        <a:xfrm>
          <a:off x="0" y="4415316"/>
          <a:ext cx="10820400" cy="226800"/>
        </a:xfrm>
        <a:prstGeom prst="rect">
          <a:avLst/>
        </a:prstGeom>
        <a:solidFill>
          <a:schemeClr val="lt1">
            <a:alpha val="90000"/>
            <a:hueOff val="0"/>
            <a:satOff val="0"/>
            <a:lumOff val="0"/>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312E5E-0D2B-4970-994D-B451A6EC7E6F}">
      <dsp:nvSpPr>
        <dsp:cNvPr id="0" name=""/>
        <dsp:cNvSpPr/>
      </dsp:nvSpPr>
      <dsp:spPr>
        <a:xfrm>
          <a:off x="541020" y="3980667"/>
          <a:ext cx="7672063" cy="567489"/>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marL="0" lvl="0" indent="0" algn="l" defTabSz="800100">
            <a:lnSpc>
              <a:spcPct val="90000"/>
            </a:lnSpc>
            <a:spcBef>
              <a:spcPct val="0"/>
            </a:spcBef>
            <a:spcAft>
              <a:spcPct val="35000"/>
            </a:spcAft>
            <a:buNone/>
          </a:pPr>
          <a:r>
            <a:rPr lang="en-US" sz="1800" b="1" kern="1200" dirty="0"/>
            <a:t>LIHEAP HOTLINE: 866-857-7095 (statewide) or 215-560-1583 (Phila.)</a:t>
          </a:r>
          <a:endParaRPr lang="en-US" sz="1800" kern="1200" dirty="0"/>
        </a:p>
      </dsp:txBody>
      <dsp:txXfrm>
        <a:off x="568723" y="4008370"/>
        <a:ext cx="7616657" cy="512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7341D-9392-422E-939F-AE68E44D7E33}">
      <dsp:nvSpPr>
        <dsp:cNvPr id="0" name=""/>
        <dsp:cNvSpPr/>
      </dsp:nvSpPr>
      <dsp:spPr>
        <a:xfrm>
          <a:off x="0" y="511"/>
          <a:ext cx="8982075" cy="11980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B214B-6F3E-4783-BFE3-701A46178288}">
      <dsp:nvSpPr>
        <dsp:cNvPr id="0" name=""/>
        <dsp:cNvSpPr/>
      </dsp:nvSpPr>
      <dsp:spPr>
        <a:xfrm>
          <a:off x="362408" y="270071"/>
          <a:ext cx="658923" cy="6589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BE9F05-44D3-4571-BC49-81D2A44962BC}">
      <dsp:nvSpPr>
        <dsp:cNvPr id="0" name=""/>
        <dsp:cNvSpPr/>
      </dsp:nvSpPr>
      <dsp:spPr>
        <a:xfrm>
          <a:off x="1383739" y="511"/>
          <a:ext cx="7598335" cy="1198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93" tIns="126793" rIns="126793" bIns="126793" numCol="1" spcCol="1270" anchor="ctr" anchorCtr="0">
          <a:noAutofit/>
        </a:bodyPr>
        <a:lstStyle/>
        <a:p>
          <a:pPr marL="0" lvl="0" indent="0" algn="l" defTabSz="1111250">
            <a:lnSpc>
              <a:spcPct val="100000"/>
            </a:lnSpc>
            <a:spcBef>
              <a:spcPct val="0"/>
            </a:spcBef>
            <a:spcAft>
              <a:spcPct val="35000"/>
            </a:spcAft>
            <a:buNone/>
          </a:pPr>
          <a:r>
            <a:rPr lang="en-US" sz="2500" kern="1200" dirty="0"/>
            <a:t>Household Income at/below 150% FPL</a:t>
          </a:r>
        </a:p>
      </dsp:txBody>
      <dsp:txXfrm>
        <a:off x="1383739" y="511"/>
        <a:ext cx="7598335" cy="1198043"/>
      </dsp:txXfrm>
    </dsp:sp>
    <dsp:sp modelId="{6B1C9D11-4E7E-45BD-B11B-30FEDB21BD30}">
      <dsp:nvSpPr>
        <dsp:cNvPr id="0" name=""/>
        <dsp:cNvSpPr/>
      </dsp:nvSpPr>
      <dsp:spPr>
        <a:xfrm>
          <a:off x="0" y="1498065"/>
          <a:ext cx="8982075" cy="11980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304BB4-540F-4D48-A21C-4A1C0A3D3C4A}">
      <dsp:nvSpPr>
        <dsp:cNvPr id="0" name=""/>
        <dsp:cNvSpPr/>
      </dsp:nvSpPr>
      <dsp:spPr>
        <a:xfrm>
          <a:off x="362408" y="1767625"/>
          <a:ext cx="658923" cy="6589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90CC4A-6D24-47B9-88D5-731E060CADDA}">
      <dsp:nvSpPr>
        <dsp:cNvPr id="0" name=""/>
        <dsp:cNvSpPr/>
      </dsp:nvSpPr>
      <dsp:spPr>
        <a:xfrm>
          <a:off x="1383739" y="1498065"/>
          <a:ext cx="7598335" cy="1198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93" tIns="126793" rIns="126793" bIns="126793" numCol="1" spcCol="1270" anchor="ctr" anchorCtr="0">
          <a:noAutofit/>
        </a:bodyPr>
        <a:lstStyle/>
        <a:p>
          <a:pPr marL="0" lvl="0" indent="0" algn="l" defTabSz="1111250">
            <a:lnSpc>
              <a:spcPct val="100000"/>
            </a:lnSpc>
            <a:spcBef>
              <a:spcPct val="0"/>
            </a:spcBef>
            <a:spcAft>
              <a:spcPct val="35000"/>
            </a:spcAft>
            <a:buNone/>
          </a:pPr>
          <a:r>
            <a:rPr lang="en-US" sz="2500" kern="1200"/>
            <a:t>Home Heating Responsibility</a:t>
          </a:r>
        </a:p>
      </dsp:txBody>
      <dsp:txXfrm>
        <a:off x="1383739" y="1498065"/>
        <a:ext cx="7598335" cy="1198043"/>
      </dsp:txXfrm>
    </dsp:sp>
    <dsp:sp modelId="{771058A7-DEED-444A-BA20-C01A214219CA}">
      <dsp:nvSpPr>
        <dsp:cNvPr id="0" name=""/>
        <dsp:cNvSpPr/>
      </dsp:nvSpPr>
      <dsp:spPr>
        <a:xfrm>
          <a:off x="0" y="2995619"/>
          <a:ext cx="8982075" cy="11980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5D22C-65A4-446D-8210-76310110DBD6}">
      <dsp:nvSpPr>
        <dsp:cNvPr id="0" name=""/>
        <dsp:cNvSpPr/>
      </dsp:nvSpPr>
      <dsp:spPr>
        <a:xfrm>
          <a:off x="362408" y="3265179"/>
          <a:ext cx="658923" cy="6589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CF2B8-16A4-4DA9-AC12-8CC713498F59}">
      <dsp:nvSpPr>
        <dsp:cNvPr id="0" name=""/>
        <dsp:cNvSpPr/>
      </dsp:nvSpPr>
      <dsp:spPr>
        <a:xfrm>
          <a:off x="1383739" y="2995619"/>
          <a:ext cx="7598335" cy="1198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93" tIns="126793" rIns="126793" bIns="126793" numCol="1" spcCol="1270" anchor="ctr" anchorCtr="0">
          <a:noAutofit/>
        </a:bodyPr>
        <a:lstStyle/>
        <a:p>
          <a:pPr marL="0" lvl="0" indent="0" algn="l" defTabSz="1111250">
            <a:lnSpc>
              <a:spcPct val="100000"/>
            </a:lnSpc>
            <a:spcBef>
              <a:spcPct val="0"/>
            </a:spcBef>
            <a:spcAft>
              <a:spcPct val="35000"/>
            </a:spcAft>
            <a:buNone/>
          </a:pPr>
          <a:r>
            <a:rPr lang="en-US" sz="2500" kern="1200"/>
            <a:t>Pennsylvania Residency</a:t>
          </a:r>
        </a:p>
      </dsp:txBody>
      <dsp:txXfrm>
        <a:off x="1383739" y="2995619"/>
        <a:ext cx="7598335" cy="1198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D1B06-F75F-47D5-AE8B-647E8788338C}">
      <dsp:nvSpPr>
        <dsp:cNvPr id="0" name=""/>
        <dsp:cNvSpPr/>
      </dsp:nvSpPr>
      <dsp:spPr>
        <a:xfrm>
          <a:off x="0" y="31164"/>
          <a:ext cx="10515599" cy="786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To receive a Cash Grant, a household does </a:t>
          </a:r>
          <a:r>
            <a:rPr lang="en-US" sz="2800" b="1" u="none" kern="1200" dirty="0"/>
            <a:t>NOT</a:t>
          </a:r>
          <a:r>
            <a:rPr lang="en-US" sz="2800" b="1" kern="1200" dirty="0"/>
            <a:t> need a:</a:t>
          </a:r>
        </a:p>
      </dsp:txBody>
      <dsp:txXfrm>
        <a:off x="38381" y="69545"/>
        <a:ext cx="10438837" cy="709478"/>
      </dsp:txXfrm>
    </dsp:sp>
    <dsp:sp modelId="{E73212F9-D45F-46FF-9DD0-D77633C21E80}">
      <dsp:nvSpPr>
        <dsp:cNvPr id="0" name=""/>
        <dsp:cNvSpPr/>
      </dsp:nvSpPr>
      <dsp:spPr>
        <a:xfrm>
          <a:off x="0" y="798362"/>
          <a:ext cx="10515599" cy="236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85750" lvl="1" indent="-285750" algn="l" defTabSz="1244600">
            <a:lnSpc>
              <a:spcPct val="90000"/>
            </a:lnSpc>
            <a:spcBef>
              <a:spcPct val="0"/>
            </a:spcBef>
            <a:spcAft>
              <a:spcPct val="20000"/>
            </a:spcAft>
            <a:buChar char="•"/>
          </a:pPr>
          <a:r>
            <a:rPr lang="en-US" sz="2800" kern="1200" dirty="0"/>
            <a:t>Pending termination</a:t>
          </a:r>
        </a:p>
        <a:p>
          <a:pPr marL="285750" lvl="1" indent="-285750" algn="l" defTabSz="1244600">
            <a:lnSpc>
              <a:spcPct val="90000"/>
            </a:lnSpc>
            <a:spcBef>
              <a:spcPct val="0"/>
            </a:spcBef>
            <a:spcAft>
              <a:spcPct val="20000"/>
            </a:spcAft>
            <a:buChar char="•"/>
          </a:pPr>
          <a:r>
            <a:rPr lang="en-US" sz="2800" kern="1200" dirty="0"/>
            <a:t>Outstanding bill or debt with a utility or energy vendor</a:t>
          </a:r>
        </a:p>
        <a:p>
          <a:pPr marL="285750" lvl="1" indent="-285750" algn="l" defTabSz="1244600">
            <a:lnSpc>
              <a:spcPct val="90000"/>
            </a:lnSpc>
            <a:spcBef>
              <a:spcPct val="0"/>
            </a:spcBef>
            <a:spcAft>
              <a:spcPct val="20000"/>
            </a:spcAft>
            <a:buChar char="•"/>
          </a:pPr>
          <a:r>
            <a:rPr lang="en-US" sz="2800" kern="1200" dirty="0"/>
            <a:t>Direct relationship with a utility or energy vendor</a:t>
          </a:r>
        </a:p>
      </dsp:txBody>
      <dsp:txXfrm>
        <a:off x="0" y="798362"/>
        <a:ext cx="10515599" cy="2367984"/>
      </dsp:txXfrm>
    </dsp:sp>
    <dsp:sp modelId="{4AB502C1-BAB7-4664-BB54-7BFB2D97034D}">
      <dsp:nvSpPr>
        <dsp:cNvPr id="0" name=""/>
        <dsp:cNvSpPr/>
      </dsp:nvSpPr>
      <dsp:spPr>
        <a:xfrm>
          <a:off x="0" y="3166346"/>
          <a:ext cx="10515599" cy="7862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A household can receive a Cash Grant every year!</a:t>
          </a:r>
          <a:endParaRPr lang="en-US" sz="2800" kern="1200" dirty="0"/>
        </a:p>
      </dsp:txBody>
      <dsp:txXfrm>
        <a:off x="38381" y="3204727"/>
        <a:ext cx="10438837" cy="709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1346-A326-4C1A-AEBE-E805EFB63A93}">
      <dsp:nvSpPr>
        <dsp:cNvPr id="0" name=""/>
        <dsp:cNvSpPr/>
      </dsp:nvSpPr>
      <dsp:spPr>
        <a:xfrm>
          <a:off x="0" y="1673"/>
          <a:ext cx="10515599" cy="8481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8609E-29B0-4725-B433-45D4926A92DE}">
      <dsp:nvSpPr>
        <dsp:cNvPr id="0" name=""/>
        <dsp:cNvSpPr/>
      </dsp:nvSpPr>
      <dsp:spPr>
        <a:xfrm>
          <a:off x="256577" y="192516"/>
          <a:ext cx="466504" cy="4665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95FCD1-B59B-4A7E-858F-5844B3655AC1}">
      <dsp:nvSpPr>
        <dsp:cNvPr id="0" name=""/>
        <dsp:cNvSpPr/>
      </dsp:nvSpPr>
      <dsp:spPr>
        <a:xfrm>
          <a:off x="979659" y="1673"/>
          <a:ext cx="9535939" cy="84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67" tIns="89767" rIns="89767" bIns="89767" numCol="1" spcCol="1270" anchor="ctr" anchorCtr="0">
          <a:noAutofit/>
        </a:bodyPr>
        <a:lstStyle/>
        <a:p>
          <a:pPr marL="0" lvl="0" indent="0" algn="l" defTabSz="977900">
            <a:lnSpc>
              <a:spcPct val="100000"/>
            </a:lnSpc>
            <a:spcBef>
              <a:spcPct val="0"/>
            </a:spcBef>
            <a:spcAft>
              <a:spcPct val="35000"/>
            </a:spcAft>
            <a:buNone/>
          </a:pPr>
          <a:r>
            <a:rPr lang="en-US" sz="2200" kern="1200"/>
            <a:t>Household Income (Cash Rules Apply)</a:t>
          </a:r>
        </a:p>
      </dsp:txBody>
      <dsp:txXfrm>
        <a:off x="979659" y="1673"/>
        <a:ext cx="9535939" cy="848190"/>
      </dsp:txXfrm>
    </dsp:sp>
    <dsp:sp modelId="{74186F69-A32C-4A36-B6E2-A562F0FC44A1}">
      <dsp:nvSpPr>
        <dsp:cNvPr id="0" name=""/>
        <dsp:cNvSpPr/>
      </dsp:nvSpPr>
      <dsp:spPr>
        <a:xfrm>
          <a:off x="0" y="1061911"/>
          <a:ext cx="10515599" cy="8481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59B86-146C-486A-81BF-09A064219338}">
      <dsp:nvSpPr>
        <dsp:cNvPr id="0" name=""/>
        <dsp:cNvSpPr/>
      </dsp:nvSpPr>
      <dsp:spPr>
        <a:xfrm>
          <a:off x="256577" y="1252753"/>
          <a:ext cx="466504" cy="4665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EA446-7EBD-44DF-8E79-4E98BC7E38CE}">
      <dsp:nvSpPr>
        <dsp:cNvPr id="0" name=""/>
        <dsp:cNvSpPr/>
      </dsp:nvSpPr>
      <dsp:spPr>
        <a:xfrm>
          <a:off x="979659" y="1061911"/>
          <a:ext cx="9535939" cy="84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67" tIns="89767" rIns="89767" bIns="89767" numCol="1" spcCol="1270" anchor="ctr" anchorCtr="0">
          <a:noAutofit/>
        </a:bodyPr>
        <a:lstStyle/>
        <a:p>
          <a:pPr marL="0" lvl="0" indent="0" algn="l" defTabSz="977900">
            <a:lnSpc>
              <a:spcPct val="100000"/>
            </a:lnSpc>
            <a:spcBef>
              <a:spcPct val="0"/>
            </a:spcBef>
            <a:spcAft>
              <a:spcPct val="35000"/>
            </a:spcAft>
            <a:buNone/>
          </a:pPr>
          <a:r>
            <a:rPr lang="en-US" sz="2200" kern="1200"/>
            <a:t>Home Heating Responsibility</a:t>
          </a:r>
        </a:p>
      </dsp:txBody>
      <dsp:txXfrm>
        <a:off x="979659" y="1061911"/>
        <a:ext cx="9535939" cy="848190"/>
      </dsp:txXfrm>
    </dsp:sp>
    <dsp:sp modelId="{F932266E-78A0-4152-B724-598D3F186FB9}">
      <dsp:nvSpPr>
        <dsp:cNvPr id="0" name=""/>
        <dsp:cNvSpPr/>
      </dsp:nvSpPr>
      <dsp:spPr>
        <a:xfrm>
          <a:off x="0" y="2122148"/>
          <a:ext cx="10515599" cy="8481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7B7C6-1C71-4F9D-8F6A-8876EDE97048}">
      <dsp:nvSpPr>
        <dsp:cNvPr id="0" name=""/>
        <dsp:cNvSpPr/>
      </dsp:nvSpPr>
      <dsp:spPr>
        <a:xfrm>
          <a:off x="256577" y="2312991"/>
          <a:ext cx="466504" cy="4665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891885-2CEC-4686-AF27-3DF9C8E486CA}">
      <dsp:nvSpPr>
        <dsp:cNvPr id="0" name=""/>
        <dsp:cNvSpPr/>
      </dsp:nvSpPr>
      <dsp:spPr>
        <a:xfrm>
          <a:off x="979659" y="2122148"/>
          <a:ext cx="9535939" cy="84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67" tIns="89767" rIns="89767" bIns="89767" numCol="1" spcCol="1270" anchor="ctr" anchorCtr="0">
          <a:noAutofit/>
        </a:bodyPr>
        <a:lstStyle/>
        <a:p>
          <a:pPr marL="0" lvl="0" indent="0" algn="l" defTabSz="977900">
            <a:lnSpc>
              <a:spcPct val="100000"/>
            </a:lnSpc>
            <a:spcBef>
              <a:spcPct val="0"/>
            </a:spcBef>
            <a:spcAft>
              <a:spcPct val="35000"/>
            </a:spcAft>
            <a:buNone/>
          </a:pPr>
          <a:r>
            <a:rPr lang="en-US" sz="2200" kern="1200"/>
            <a:t>Pennsylvania Residency</a:t>
          </a:r>
        </a:p>
      </dsp:txBody>
      <dsp:txXfrm>
        <a:off x="979659" y="2122148"/>
        <a:ext cx="9535939" cy="848190"/>
      </dsp:txXfrm>
    </dsp:sp>
    <dsp:sp modelId="{54D39A51-99F3-4124-8A29-27D91F39570D}">
      <dsp:nvSpPr>
        <dsp:cNvPr id="0" name=""/>
        <dsp:cNvSpPr/>
      </dsp:nvSpPr>
      <dsp:spPr>
        <a:xfrm>
          <a:off x="0" y="3182386"/>
          <a:ext cx="10515599" cy="8481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AF4B4-0CFD-411A-B821-F8255A1C1AB4}">
      <dsp:nvSpPr>
        <dsp:cNvPr id="0" name=""/>
        <dsp:cNvSpPr/>
      </dsp:nvSpPr>
      <dsp:spPr>
        <a:xfrm>
          <a:off x="256577" y="3373229"/>
          <a:ext cx="466504" cy="4665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AE4D35-C236-4D8C-822D-91FC1A249312}">
      <dsp:nvSpPr>
        <dsp:cNvPr id="0" name=""/>
        <dsp:cNvSpPr/>
      </dsp:nvSpPr>
      <dsp:spPr>
        <a:xfrm>
          <a:off x="979659" y="3182386"/>
          <a:ext cx="9535939" cy="84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67" tIns="89767" rIns="89767" bIns="89767" numCol="1" spcCol="1270" anchor="ctr" anchorCtr="0">
          <a:noAutofit/>
        </a:bodyPr>
        <a:lstStyle/>
        <a:p>
          <a:pPr marL="0" lvl="0" indent="0" algn="l" defTabSz="977900">
            <a:lnSpc>
              <a:spcPct val="100000"/>
            </a:lnSpc>
            <a:spcBef>
              <a:spcPct val="0"/>
            </a:spcBef>
            <a:spcAft>
              <a:spcPct val="35000"/>
            </a:spcAft>
            <a:buNone/>
          </a:pPr>
          <a:r>
            <a:rPr lang="en-US" sz="2200" kern="1200"/>
            <a:t>Home Heating Emergency</a:t>
          </a:r>
        </a:p>
      </dsp:txBody>
      <dsp:txXfrm>
        <a:off x="979659" y="3182386"/>
        <a:ext cx="9535939" cy="848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55135-323E-4736-AFC9-F27B0426123E}">
      <dsp:nvSpPr>
        <dsp:cNvPr id="0" name=""/>
        <dsp:cNvSpPr/>
      </dsp:nvSpPr>
      <dsp:spPr>
        <a:xfrm>
          <a:off x="0" y="516074"/>
          <a:ext cx="10777538" cy="5779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150% FPL or below</a:t>
          </a:r>
        </a:p>
      </dsp:txBody>
      <dsp:txXfrm>
        <a:off x="28215" y="544289"/>
        <a:ext cx="10721108" cy="521550"/>
      </dsp:txXfrm>
    </dsp:sp>
    <dsp:sp modelId="{9291E2F2-546D-4916-A822-03142464BB26}">
      <dsp:nvSpPr>
        <dsp:cNvPr id="0" name=""/>
        <dsp:cNvSpPr/>
      </dsp:nvSpPr>
      <dsp:spPr>
        <a:xfrm>
          <a:off x="0" y="1148774"/>
          <a:ext cx="10777538" cy="57798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Home Heating Responsibility</a:t>
          </a:r>
        </a:p>
      </dsp:txBody>
      <dsp:txXfrm>
        <a:off x="28215" y="1176989"/>
        <a:ext cx="10721108" cy="521550"/>
      </dsp:txXfrm>
    </dsp:sp>
    <dsp:sp modelId="{1754BA5B-99CE-4D9A-8C0B-9E0CDA5FF41A}">
      <dsp:nvSpPr>
        <dsp:cNvPr id="0" name=""/>
        <dsp:cNvSpPr/>
      </dsp:nvSpPr>
      <dsp:spPr>
        <a:xfrm>
          <a:off x="0" y="1781474"/>
          <a:ext cx="10777538" cy="57798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Pennsylvania Residency</a:t>
          </a:r>
        </a:p>
      </dsp:txBody>
      <dsp:txXfrm>
        <a:off x="28215" y="1809689"/>
        <a:ext cx="10721108" cy="521550"/>
      </dsp:txXfrm>
    </dsp:sp>
    <dsp:sp modelId="{307A6829-A5A0-4649-9255-EB530D0B3884}">
      <dsp:nvSpPr>
        <dsp:cNvPr id="0" name=""/>
        <dsp:cNvSpPr/>
      </dsp:nvSpPr>
      <dsp:spPr>
        <a:xfrm>
          <a:off x="0" y="2414175"/>
          <a:ext cx="10777538" cy="57798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Heating system needs to be repaired or replaced</a:t>
          </a:r>
        </a:p>
      </dsp:txBody>
      <dsp:txXfrm>
        <a:off x="28215" y="2442390"/>
        <a:ext cx="10721108" cy="521550"/>
      </dsp:txXfrm>
    </dsp:sp>
    <dsp:sp modelId="{501B2DBE-5212-49FE-A1BF-344A3AA53FD5}">
      <dsp:nvSpPr>
        <dsp:cNvPr id="0" name=""/>
        <dsp:cNvSpPr/>
      </dsp:nvSpPr>
      <dsp:spPr>
        <a:xfrm>
          <a:off x="0" y="2992154"/>
          <a:ext cx="10777538"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18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i="0" kern="1200" dirty="0"/>
            <a:t>Must have been operable when applicant moved in </a:t>
          </a:r>
        </a:p>
        <a:p>
          <a:pPr marL="171450" lvl="1" indent="-171450" algn="l" defTabSz="800100">
            <a:lnSpc>
              <a:spcPct val="90000"/>
            </a:lnSpc>
            <a:spcBef>
              <a:spcPct val="0"/>
            </a:spcBef>
            <a:spcAft>
              <a:spcPct val="20000"/>
            </a:spcAft>
            <a:buChar char="•"/>
          </a:pPr>
          <a:r>
            <a:rPr lang="en-US" sz="1800" i="0" kern="1200" dirty="0"/>
            <a:t>Must have been operable within the last 2 heating seasons</a:t>
          </a:r>
        </a:p>
      </dsp:txBody>
      <dsp:txXfrm>
        <a:off x="0" y="2992154"/>
        <a:ext cx="10777538" cy="609615"/>
      </dsp:txXfrm>
    </dsp:sp>
    <dsp:sp modelId="{66F26166-19FF-4427-B540-4B467016B82F}">
      <dsp:nvSpPr>
        <dsp:cNvPr id="0" name=""/>
        <dsp:cNvSpPr/>
      </dsp:nvSpPr>
      <dsp:spPr>
        <a:xfrm>
          <a:off x="0" y="3601770"/>
          <a:ext cx="10777538" cy="57798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Landlord permission and agreement to not evict/increase rent for reasonable time (18 months or more).</a:t>
          </a:r>
        </a:p>
      </dsp:txBody>
      <dsp:txXfrm>
        <a:off x="28215" y="3629985"/>
        <a:ext cx="10721108" cy="521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C7E3-8052-47BA-9D99-DA06019F7F69}">
      <dsp:nvSpPr>
        <dsp:cNvPr id="0" name=""/>
        <dsp:cNvSpPr/>
      </dsp:nvSpPr>
      <dsp:spPr>
        <a:xfrm>
          <a:off x="0" y="295414"/>
          <a:ext cx="10317163" cy="677652"/>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December 1, 2023 - March 31, 2024 </a:t>
          </a:r>
        </a:p>
      </dsp:txBody>
      <dsp:txXfrm>
        <a:off x="33080" y="328494"/>
        <a:ext cx="10251003" cy="611492"/>
      </dsp:txXfrm>
    </dsp:sp>
    <dsp:sp modelId="{A6A4EDCB-7DA8-4C43-916E-EE54D301B34A}">
      <dsp:nvSpPr>
        <dsp:cNvPr id="0" name=""/>
        <dsp:cNvSpPr/>
      </dsp:nvSpPr>
      <dsp:spPr>
        <a:xfrm>
          <a:off x="0" y="1053707"/>
          <a:ext cx="10317163" cy="593722"/>
        </a:xfrm>
        <a:prstGeom prst="roundRect">
          <a:avLst/>
        </a:prstGeom>
        <a:solidFill>
          <a:schemeClr val="accent1">
            <a:shade val="50000"/>
            <a:hueOff val="268329"/>
            <a:satOff val="-6535"/>
            <a:lumOff val="285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Households with income at/below 250% FPL cannot be terminated for nonpayment. </a:t>
          </a:r>
        </a:p>
      </dsp:txBody>
      <dsp:txXfrm>
        <a:off x="28983" y="1082690"/>
        <a:ext cx="10259197" cy="535756"/>
      </dsp:txXfrm>
    </dsp:sp>
    <dsp:sp modelId="{4EDC9FB3-0EC2-4B18-9BBC-7A6008E88696}">
      <dsp:nvSpPr>
        <dsp:cNvPr id="0" name=""/>
        <dsp:cNvSpPr/>
      </dsp:nvSpPr>
      <dsp:spPr>
        <a:xfrm>
          <a:off x="0" y="1647430"/>
          <a:ext cx="1031716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5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i="1" kern="1200" dirty="0"/>
            <a:t>Additional requirements for PGW customers between 150%-250% FPL.  </a:t>
          </a:r>
          <a:endParaRPr lang="en-US" sz="1800" kern="1200" dirty="0"/>
        </a:p>
        <a:p>
          <a:pPr marL="171450" lvl="1" indent="-171450" algn="l" defTabSz="800100">
            <a:lnSpc>
              <a:spcPct val="90000"/>
            </a:lnSpc>
            <a:spcBef>
              <a:spcPct val="0"/>
            </a:spcBef>
            <a:spcAft>
              <a:spcPct val="20000"/>
            </a:spcAft>
            <a:buChar char="•"/>
          </a:pPr>
          <a:r>
            <a:rPr lang="en-US" sz="1800" kern="1200" dirty="0"/>
            <a:t>Applies to </a:t>
          </a:r>
          <a:r>
            <a:rPr lang="en-US" sz="1800" b="1" u="sng" kern="1200" dirty="0"/>
            <a:t>regulated</a:t>
          </a:r>
          <a:r>
            <a:rPr lang="en-US" sz="1800" kern="1200" dirty="0"/>
            <a:t> electric, gas, and heat-related water services.</a:t>
          </a:r>
        </a:p>
        <a:p>
          <a:pPr marL="171450" lvl="1" indent="-171450" algn="l" defTabSz="800100">
            <a:lnSpc>
              <a:spcPct val="90000"/>
            </a:lnSpc>
            <a:spcBef>
              <a:spcPct val="0"/>
            </a:spcBef>
            <a:spcAft>
              <a:spcPct val="20000"/>
            </a:spcAft>
            <a:buChar char="•"/>
          </a:pPr>
          <a:r>
            <a:rPr lang="en-US" sz="1800" kern="1200" dirty="0"/>
            <a:t>Does not apply to municipally owned utilities, deliverable fuel, or electric co-ops</a:t>
          </a:r>
          <a:r>
            <a:rPr lang="en-US" sz="1600" kern="1200" dirty="0"/>
            <a:t>.</a:t>
          </a:r>
        </a:p>
      </dsp:txBody>
      <dsp:txXfrm>
        <a:off x="0" y="1647430"/>
        <a:ext cx="10317163" cy="912870"/>
      </dsp:txXfrm>
    </dsp:sp>
    <dsp:sp modelId="{E04A5EEC-3C9B-497B-B1AA-4D6EFFED90AB}">
      <dsp:nvSpPr>
        <dsp:cNvPr id="0" name=""/>
        <dsp:cNvSpPr/>
      </dsp:nvSpPr>
      <dsp:spPr>
        <a:xfrm>
          <a:off x="0" y="2560300"/>
          <a:ext cx="10317163" cy="771964"/>
        </a:xfrm>
        <a:prstGeom prst="roundRect">
          <a:avLst/>
        </a:prstGeom>
        <a:solidFill>
          <a:schemeClr val="accent1">
            <a:shade val="50000"/>
            <a:hueOff val="268329"/>
            <a:satOff val="-6535"/>
            <a:lumOff val="285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Termination notices issued during winter moratorium cannot form the basis of a “crisis” unless PUC granted approval to terminate.</a:t>
          </a:r>
        </a:p>
      </dsp:txBody>
      <dsp:txXfrm>
        <a:off x="37684" y="2597984"/>
        <a:ext cx="10241795" cy="696596"/>
      </dsp:txXfrm>
    </dsp:sp>
    <dsp:sp modelId="{DAA8495A-F9DB-4E93-9FDE-A24D30718288}">
      <dsp:nvSpPr>
        <dsp:cNvPr id="0" name=""/>
        <dsp:cNvSpPr/>
      </dsp:nvSpPr>
      <dsp:spPr>
        <a:xfrm>
          <a:off x="0" y="3332265"/>
          <a:ext cx="10317163"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5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u="sng" kern="1200" dirty="0"/>
            <a:t>Exception</a:t>
          </a:r>
          <a:r>
            <a:rPr lang="en-US" sz="1800" b="1" kern="1200" dirty="0"/>
            <a:t>: </a:t>
          </a:r>
          <a:r>
            <a:rPr lang="en-US" sz="1800" b="0" kern="1200" dirty="0"/>
            <a:t>DHS typically permits termination notices dated on or after </a:t>
          </a:r>
          <a:r>
            <a:rPr lang="en-US" sz="1800" b="1" kern="1200" dirty="0"/>
            <a:t>February 1 </a:t>
          </a:r>
          <a:r>
            <a:rPr lang="en-US" sz="1800" b="0" kern="1200" dirty="0"/>
            <a:t>to be adequate proof of crisis because it can be acted on after the moratorium ends.  </a:t>
          </a:r>
        </a:p>
      </dsp:txBody>
      <dsp:txXfrm>
        <a:off x="0" y="3332265"/>
        <a:ext cx="10317163" cy="5506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49404-3F0C-4615-B525-7EFB123EF677}" type="datetimeFigureOut">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0123E-ED51-4FE1-A4DF-E4C2CAC2BDB2}" type="slidenum">
              <a:t>‹#›</a:t>
            </a:fld>
            <a:endParaRPr lang="en-US"/>
          </a:p>
        </p:txBody>
      </p:sp>
    </p:spTree>
    <p:extLst>
      <p:ext uri="{BB962C8B-B14F-4D97-AF65-F5344CB8AC3E}">
        <p14:creationId xmlns:p14="http://schemas.microsoft.com/office/powerpoint/2010/main" val="42547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a:t>
            </a:fld>
            <a:endParaRPr lang="en-US"/>
          </a:p>
        </p:txBody>
      </p:sp>
    </p:spTree>
    <p:extLst>
      <p:ext uri="{BB962C8B-B14F-4D97-AF65-F5344CB8AC3E}">
        <p14:creationId xmlns:p14="http://schemas.microsoft.com/office/powerpoint/2010/main" val="376463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11</a:t>
            </a:fld>
            <a:endParaRPr lang="en-US"/>
          </a:p>
        </p:txBody>
      </p:sp>
    </p:spTree>
    <p:extLst>
      <p:ext uri="{BB962C8B-B14F-4D97-AF65-F5344CB8AC3E}">
        <p14:creationId xmlns:p14="http://schemas.microsoft.com/office/powerpoint/2010/main" val="282096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12</a:t>
            </a:fld>
            <a:endParaRPr lang="en-US"/>
          </a:p>
        </p:txBody>
      </p:sp>
    </p:spTree>
    <p:extLst>
      <p:ext uri="{BB962C8B-B14F-4D97-AF65-F5344CB8AC3E}">
        <p14:creationId xmlns:p14="http://schemas.microsoft.com/office/powerpoint/2010/main" val="46596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13</a:t>
            </a:fld>
            <a:endParaRPr lang="en-US"/>
          </a:p>
        </p:txBody>
      </p:sp>
    </p:spTree>
    <p:extLst>
      <p:ext uri="{BB962C8B-B14F-4D97-AF65-F5344CB8AC3E}">
        <p14:creationId xmlns:p14="http://schemas.microsoft.com/office/powerpoint/2010/main" val="185077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14</a:t>
            </a:fld>
            <a:endParaRPr lang="en-US"/>
          </a:p>
        </p:txBody>
      </p:sp>
    </p:spTree>
    <p:extLst>
      <p:ext uri="{BB962C8B-B14F-4D97-AF65-F5344CB8AC3E}">
        <p14:creationId xmlns:p14="http://schemas.microsoft.com/office/powerpoint/2010/main" val="25337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15</a:t>
            </a:fld>
            <a:endParaRPr lang="en-US"/>
          </a:p>
        </p:txBody>
      </p:sp>
    </p:spTree>
    <p:extLst>
      <p:ext uri="{BB962C8B-B14F-4D97-AF65-F5344CB8AC3E}">
        <p14:creationId xmlns:p14="http://schemas.microsoft.com/office/powerpoint/2010/main" val="287697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16</a:t>
            </a:fld>
            <a:endParaRPr lang="en-US"/>
          </a:p>
        </p:txBody>
      </p:sp>
    </p:spTree>
    <p:extLst>
      <p:ext uri="{BB962C8B-B14F-4D97-AF65-F5344CB8AC3E}">
        <p14:creationId xmlns:p14="http://schemas.microsoft.com/office/powerpoint/2010/main" val="2234383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17</a:t>
            </a:fld>
            <a:endParaRPr lang="en-US"/>
          </a:p>
        </p:txBody>
      </p:sp>
    </p:spTree>
    <p:extLst>
      <p:ext uri="{BB962C8B-B14F-4D97-AF65-F5344CB8AC3E}">
        <p14:creationId xmlns:p14="http://schemas.microsoft.com/office/powerpoint/2010/main" val="355629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18</a:t>
            </a:fld>
            <a:endParaRPr lang="en-US"/>
          </a:p>
        </p:txBody>
      </p:sp>
    </p:spTree>
    <p:extLst>
      <p:ext uri="{BB962C8B-B14F-4D97-AF65-F5344CB8AC3E}">
        <p14:creationId xmlns:p14="http://schemas.microsoft.com/office/powerpoint/2010/main" val="1900583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19</a:t>
            </a:fld>
            <a:endParaRPr lang="en-US"/>
          </a:p>
        </p:txBody>
      </p:sp>
    </p:spTree>
    <p:extLst>
      <p:ext uri="{BB962C8B-B14F-4D97-AF65-F5344CB8AC3E}">
        <p14:creationId xmlns:p14="http://schemas.microsoft.com/office/powerpoint/2010/main" val="2414442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20</a:t>
            </a:fld>
            <a:endParaRPr lang="en-US"/>
          </a:p>
        </p:txBody>
      </p:sp>
    </p:spTree>
    <p:extLst>
      <p:ext uri="{BB962C8B-B14F-4D97-AF65-F5344CB8AC3E}">
        <p14:creationId xmlns:p14="http://schemas.microsoft.com/office/powerpoint/2010/main" val="111877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a:t>
            </a:fld>
            <a:endParaRPr lang="en-US"/>
          </a:p>
        </p:txBody>
      </p:sp>
    </p:spTree>
    <p:extLst>
      <p:ext uri="{BB962C8B-B14F-4D97-AF65-F5344CB8AC3E}">
        <p14:creationId xmlns:p14="http://schemas.microsoft.com/office/powerpoint/2010/main" val="194944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21</a:t>
            </a:fld>
            <a:endParaRPr lang="en-US"/>
          </a:p>
        </p:txBody>
      </p:sp>
    </p:spTree>
    <p:extLst>
      <p:ext uri="{BB962C8B-B14F-4D97-AF65-F5344CB8AC3E}">
        <p14:creationId xmlns:p14="http://schemas.microsoft.com/office/powerpoint/2010/main" val="233002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22</a:t>
            </a:fld>
            <a:endParaRPr lang="en-US"/>
          </a:p>
        </p:txBody>
      </p:sp>
    </p:spTree>
    <p:extLst>
      <p:ext uri="{BB962C8B-B14F-4D97-AF65-F5344CB8AC3E}">
        <p14:creationId xmlns:p14="http://schemas.microsoft.com/office/powerpoint/2010/main" val="37350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23</a:t>
            </a:fld>
            <a:endParaRPr lang="en-US"/>
          </a:p>
        </p:txBody>
      </p:sp>
    </p:spTree>
    <p:extLst>
      <p:ext uri="{BB962C8B-B14F-4D97-AF65-F5344CB8AC3E}">
        <p14:creationId xmlns:p14="http://schemas.microsoft.com/office/powerpoint/2010/main" val="967112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24</a:t>
            </a:fld>
            <a:endParaRPr lang="en-US"/>
          </a:p>
        </p:txBody>
      </p:sp>
    </p:spTree>
    <p:extLst>
      <p:ext uri="{BB962C8B-B14F-4D97-AF65-F5344CB8AC3E}">
        <p14:creationId xmlns:p14="http://schemas.microsoft.com/office/powerpoint/2010/main" val="2345153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25</a:t>
            </a:fld>
            <a:endParaRPr lang="en-US"/>
          </a:p>
        </p:txBody>
      </p:sp>
    </p:spTree>
    <p:extLst>
      <p:ext uri="{BB962C8B-B14F-4D97-AF65-F5344CB8AC3E}">
        <p14:creationId xmlns:p14="http://schemas.microsoft.com/office/powerpoint/2010/main" val="3418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26</a:t>
            </a:fld>
            <a:endParaRPr lang="en-US"/>
          </a:p>
        </p:txBody>
      </p:sp>
    </p:spTree>
    <p:extLst>
      <p:ext uri="{BB962C8B-B14F-4D97-AF65-F5344CB8AC3E}">
        <p14:creationId xmlns:p14="http://schemas.microsoft.com/office/powerpoint/2010/main" val="3618389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27</a:t>
            </a:fld>
            <a:endParaRPr lang="en-US"/>
          </a:p>
        </p:txBody>
      </p:sp>
    </p:spTree>
    <p:extLst>
      <p:ext uri="{BB962C8B-B14F-4D97-AF65-F5344CB8AC3E}">
        <p14:creationId xmlns:p14="http://schemas.microsoft.com/office/powerpoint/2010/main" val="1869520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28</a:t>
            </a:fld>
            <a:endParaRPr lang="en-US"/>
          </a:p>
        </p:txBody>
      </p:sp>
    </p:spTree>
    <p:extLst>
      <p:ext uri="{BB962C8B-B14F-4D97-AF65-F5344CB8AC3E}">
        <p14:creationId xmlns:p14="http://schemas.microsoft.com/office/powerpoint/2010/main" val="4081825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29</a:t>
            </a:fld>
            <a:endParaRPr lang="en-US"/>
          </a:p>
        </p:txBody>
      </p:sp>
    </p:spTree>
    <p:extLst>
      <p:ext uri="{BB962C8B-B14F-4D97-AF65-F5344CB8AC3E}">
        <p14:creationId xmlns:p14="http://schemas.microsoft.com/office/powerpoint/2010/main" val="2384117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30</a:t>
            </a:fld>
            <a:endParaRPr lang="en-US"/>
          </a:p>
        </p:txBody>
      </p:sp>
    </p:spTree>
    <p:extLst>
      <p:ext uri="{BB962C8B-B14F-4D97-AF65-F5344CB8AC3E}">
        <p14:creationId xmlns:p14="http://schemas.microsoft.com/office/powerpoint/2010/main" val="3720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a:t>
            </a:fld>
            <a:endParaRPr lang="en-US"/>
          </a:p>
        </p:txBody>
      </p:sp>
    </p:spTree>
    <p:extLst>
      <p:ext uri="{BB962C8B-B14F-4D97-AF65-F5344CB8AC3E}">
        <p14:creationId xmlns:p14="http://schemas.microsoft.com/office/powerpoint/2010/main" val="2848599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31</a:t>
            </a:fld>
            <a:endParaRPr lang="en-US"/>
          </a:p>
        </p:txBody>
      </p:sp>
    </p:spTree>
    <p:extLst>
      <p:ext uri="{BB962C8B-B14F-4D97-AF65-F5344CB8AC3E}">
        <p14:creationId xmlns:p14="http://schemas.microsoft.com/office/powerpoint/2010/main" val="2481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32</a:t>
            </a:fld>
            <a:endParaRPr lang="en-US"/>
          </a:p>
        </p:txBody>
      </p:sp>
    </p:spTree>
    <p:extLst>
      <p:ext uri="{BB962C8B-B14F-4D97-AF65-F5344CB8AC3E}">
        <p14:creationId xmlns:p14="http://schemas.microsoft.com/office/powerpoint/2010/main" val="3082363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33</a:t>
            </a:fld>
            <a:endParaRPr lang="en-US"/>
          </a:p>
        </p:txBody>
      </p:sp>
    </p:spTree>
    <p:extLst>
      <p:ext uri="{BB962C8B-B14F-4D97-AF65-F5344CB8AC3E}">
        <p14:creationId xmlns:p14="http://schemas.microsoft.com/office/powerpoint/2010/main" val="3661756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34</a:t>
            </a:fld>
            <a:endParaRPr lang="en-US"/>
          </a:p>
        </p:txBody>
      </p:sp>
    </p:spTree>
    <p:extLst>
      <p:ext uri="{BB962C8B-B14F-4D97-AF65-F5344CB8AC3E}">
        <p14:creationId xmlns:p14="http://schemas.microsoft.com/office/powerpoint/2010/main" val="1357453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35</a:t>
            </a:fld>
            <a:endParaRPr lang="en-US"/>
          </a:p>
        </p:txBody>
      </p:sp>
    </p:spTree>
    <p:extLst>
      <p:ext uri="{BB962C8B-B14F-4D97-AF65-F5344CB8AC3E}">
        <p14:creationId xmlns:p14="http://schemas.microsoft.com/office/powerpoint/2010/main" val="4108647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36</a:t>
            </a:fld>
            <a:endParaRPr lang="en-US"/>
          </a:p>
        </p:txBody>
      </p:sp>
    </p:spTree>
    <p:extLst>
      <p:ext uri="{BB962C8B-B14F-4D97-AF65-F5344CB8AC3E}">
        <p14:creationId xmlns:p14="http://schemas.microsoft.com/office/powerpoint/2010/main" val="467215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37</a:t>
            </a:fld>
            <a:endParaRPr lang="en-US"/>
          </a:p>
        </p:txBody>
      </p:sp>
    </p:spTree>
    <p:extLst>
      <p:ext uri="{BB962C8B-B14F-4D97-AF65-F5344CB8AC3E}">
        <p14:creationId xmlns:p14="http://schemas.microsoft.com/office/powerpoint/2010/main" val="1976572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38</a:t>
            </a:fld>
            <a:endParaRPr lang="en-US"/>
          </a:p>
        </p:txBody>
      </p:sp>
    </p:spTree>
    <p:extLst>
      <p:ext uri="{BB962C8B-B14F-4D97-AF65-F5344CB8AC3E}">
        <p14:creationId xmlns:p14="http://schemas.microsoft.com/office/powerpoint/2010/main" val="2634971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39</a:t>
            </a:fld>
            <a:endParaRPr lang="en-US"/>
          </a:p>
        </p:txBody>
      </p:sp>
    </p:spTree>
    <p:extLst>
      <p:ext uri="{BB962C8B-B14F-4D97-AF65-F5344CB8AC3E}">
        <p14:creationId xmlns:p14="http://schemas.microsoft.com/office/powerpoint/2010/main" val="107853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40</a:t>
            </a:fld>
            <a:endParaRPr lang="en-US"/>
          </a:p>
        </p:txBody>
      </p:sp>
    </p:spTree>
    <p:extLst>
      <p:ext uri="{BB962C8B-B14F-4D97-AF65-F5344CB8AC3E}">
        <p14:creationId xmlns:p14="http://schemas.microsoft.com/office/powerpoint/2010/main" val="174859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5</a:t>
            </a:fld>
            <a:endParaRPr lang="en-US"/>
          </a:p>
        </p:txBody>
      </p:sp>
    </p:spTree>
    <p:extLst>
      <p:ext uri="{BB962C8B-B14F-4D97-AF65-F5344CB8AC3E}">
        <p14:creationId xmlns:p14="http://schemas.microsoft.com/office/powerpoint/2010/main" val="328801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41</a:t>
            </a:fld>
            <a:endParaRPr lang="en-US"/>
          </a:p>
        </p:txBody>
      </p:sp>
    </p:spTree>
    <p:extLst>
      <p:ext uri="{BB962C8B-B14F-4D97-AF65-F5344CB8AC3E}">
        <p14:creationId xmlns:p14="http://schemas.microsoft.com/office/powerpoint/2010/main" val="1057183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42</a:t>
            </a:fld>
            <a:endParaRPr lang="en-US"/>
          </a:p>
        </p:txBody>
      </p:sp>
    </p:spTree>
    <p:extLst>
      <p:ext uri="{BB962C8B-B14F-4D97-AF65-F5344CB8AC3E}">
        <p14:creationId xmlns:p14="http://schemas.microsoft.com/office/powerpoint/2010/main" val="1009458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43</a:t>
            </a:fld>
            <a:endParaRPr lang="en-US"/>
          </a:p>
        </p:txBody>
      </p:sp>
    </p:spTree>
    <p:extLst>
      <p:ext uri="{BB962C8B-B14F-4D97-AF65-F5344CB8AC3E}">
        <p14:creationId xmlns:p14="http://schemas.microsoft.com/office/powerpoint/2010/main" val="4152235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44</a:t>
            </a:fld>
            <a:endParaRPr lang="en-US"/>
          </a:p>
        </p:txBody>
      </p:sp>
    </p:spTree>
    <p:extLst>
      <p:ext uri="{BB962C8B-B14F-4D97-AF65-F5344CB8AC3E}">
        <p14:creationId xmlns:p14="http://schemas.microsoft.com/office/powerpoint/2010/main" val="2155886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45</a:t>
            </a:fld>
            <a:endParaRPr lang="en-US"/>
          </a:p>
        </p:txBody>
      </p:sp>
    </p:spTree>
    <p:extLst>
      <p:ext uri="{BB962C8B-B14F-4D97-AF65-F5344CB8AC3E}">
        <p14:creationId xmlns:p14="http://schemas.microsoft.com/office/powerpoint/2010/main" val="4181997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46</a:t>
            </a:fld>
            <a:endParaRPr lang="en-US"/>
          </a:p>
        </p:txBody>
      </p:sp>
    </p:spTree>
    <p:extLst>
      <p:ext uri="{BB962C8B-B14F-4D97-AF65-F5344CB8AC3E}">
        <p14:creationId xmlns:p14="http://schemas.microsoft.com/office/powerpoint/2010/main" val="2803421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47</a:t>
            </a:fld>
            <a:endParaRPr lang="en-US"/>
          </a:p>
        </p:txBody>
      </p:sp>
    </p:spTree>
    <p:extLst>
      <p:ext uri="{BB962C8B-B14F-4D97-AF65-F5344CB8AC3E}">
        <p14:creationId xmlns:p14="http://schemas.microsoft.com/office/powerpoint/2010/main" val="3050630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48</a:t>
            </a:fld>
            <a:endParaRPr lang="en-US"/>
          </a:p>
        </p:txBody>
      </p:sp>
    </p:spTree>
    <p:extLst>
      <p:ext uri="{BB962C8B-B14F-4D97-AF65-F5344CB8AC3E}">
        <p14:creationId xmlns:p14="http://schemas.microsoft.com/office/powerpoint/2010/main" val="1776384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49</a:t>
            </a:fld>
            <a:endParaRPr lang="en-US"/>
          </a:p>
        </p:txBody>
      </p:sp>
    </p:spTree>
    <p:extLst>
      <p:ext uri="{BB962C8B-B14F-4D97-AF65-F5344CB8AC3E}">
        <p14:creationId xmlns:p14="http://schemas.microsoft.com/office/powerpoint/2010/main" val="2908758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50</a:t>
            </a:fld>
            <a:endParaRPr lang="en-US"/>
          </a:p>
        </p:txBody>
      </p:sp>
    </p:spTree>
    <p:extLst>
      <p:ext uri="{BB962C8B-B14F-4D97-AF65-F5344CB8AC3E}">
        <p14:creationId xmlns:p14="http://schemas.microsoft.com/office/powerpoint/2010/main" val="343241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6</a:t>
            </a:fld>
            <a:endParaRPr lang="en-US"/>
          </a:p>
        </p:txBody>
      </p:sp>
    </p:spTree>
    <p:extLst>
      <p:ext uri="{BB962C8B-B14F-4D97-AF65-F5344CB8AC3E}">
        <p14:creationId xmlns:p14="http://schemas.microsoft.com/office/powerpoint/2010/main" val="3037743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51</a:t>
            </a:fld>
            <a:endParaRPr lang="en-US"/>
          </a:p>
        </p:txBody>
      </p:sp>
    </p:spTree>
    <p:extLst>
      <p:ext uri="{BB962C8B-B14F-4D97-AF65-F5344CB8AC3E}">
        <p14:creationId xmlns:p14="http://schemas.microsoft.com/office/powerpoint/2010/main" val="879475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52</a:t>
            </a:fld>
            <a:endParaRPr lang="en-US"/>
          </a:p>
        </p:txBody>
      </p:sp>
    </p:spTree>
    <p:extLst>
      <p:ext uri="{BB962C8B-B14F-4D97-AF65-F5344CB8AC3E}">
        <p14:creationId xmlns:p14="http://schemas.microsoft.com/office/powerpoint/2010/main" val="9027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7</a:t>
            </a:fld>
            <a:endParaRPr lang="en-US"/>
          </a:p>
        </p:txBody>
      </p:sp>
    </p:spTree>
    <p:extLst>
      <p:ext uri="{BB962C8B-B14F-4D97-AF65-F5344CB8AC3E}">
        <p14:creationId xmlns:p14="http://schemas.microsoft.com/office/powerpoint/2010/main" val="321375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8</a:t>
            </a:fld>
            <a:endParaRPr lang="en-US"/>
          </a:p>
        </p:txBody>
      </p:sp>
    </p:spTree>
    <p:extLst>
      <p:ext uri="{BB962C8B-B14F-4D97-AF65-F5344CB8AC3E}">
        <p14:creationId xmlns:p14="http://schemas.microsoft.com/office/powerpoint/2010/main" val="295958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9</a:t>
            </a:fld>
            <a:endParaRPr lang="en-US"/>
          </a:p>
        </p:txBody>
      </p:sp>
    </p:spTree>
    <p:extLst>
      <p:ext uri="{BB962C8B-B14F-4D97-AF65-F5344CB8AC3E}">
        <p14:creationId xmlns:p14="http://schemas.microsoft.com/office/powerpoint/2010/main" val="52415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C0123E-ED51-4FE1-A4DF-E4C2CAC2BDB2}" type="slidenum">
              <a:t>10</a:t>
            </a:fld>
            <a:endParaRPr lang="en-US"/>
          </a:p>
        </p:txBody>
      </p:sp>
    </p:spTree>
    <p:extLst>
      <p:ext uri="{BB962C8B-B14F-4D97-AF65-F5344CB8AC3E}">
        <p14:creationId xmlns:p14="http://schemas.microsoft.com/office/powerpoint/2010/main" val="423329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3F2FB-0223-4DCA-8DF6-258FF99AB80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421052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3F2FB-0223-4DCA-8DF6-258FF99AB80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218768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23F2FB-0223-4DCA-8DF6-258FF99AB80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41934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3F2FB-0223-4DCA-8DF6-258FF99AB80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2112511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3F2FB-0223-4DCA-8DF6-258FF99AB805}"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3234974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3F2FB-0223-4DCA-8DF6-258FF99AB805}"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394507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3F2FB-0223-4DCA-8DF6-258FF99AB805}"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273475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23F2FB-0223-4DCA-8DF6-258FF99AB80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252641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23F2FB-0223-4DCA-8DF6-258FF99AB80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238716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3F2FB-0223-4DCA-8DF6-258FF99AB80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137742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3F2FB-0223-4DCA-8DF6-258FF99AB80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DE005-1E27-4430-B9F5-D01C37730644}" type="slidenum">
              <a:rPr lang="en-US" smtClean="0"/>
              <a:t>‹#›</a:t>
            </a:fld>
            <a:endParaRPr lang="en-US"/>
          </a:p>
        </p:txBody>
      </p:sp>
    </p:spTree>
    <p:extLst>
      <p:ext uri="{BB962C8B-B14F-4D97-AF65-F5344CB8AC3E}">
        <p14:creationId xmlns:p14="http://schemas.microsoft.com/office/powerpoint/2010/main" val="364595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3F2FB-0223-4DCA-8DF6-258FF99AB805}"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DE005-1E27-4430-B9F5-D01C37730644}" type="slidenum">
              <a:rPr lang="en-US" smtClean="0"/>
              <a:t>‹#›</a:t>
            </a:fld>
            <a:endParaRPr lang="en-US"/>
          </a:p>
        </p:txBody>
      </p:sp>
    </p:spTree>
    <p:extLst>
      <p:ext uri="{BB962C8B-B14F-4D97-AF65-F5344CB8AC3E}">
        <p14:creationId xmlns:p14="http://schemas.microsoft.com/office/powerpoint/2010/main" val="33762494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lgottesfeld@clsphila.org" TargetMode="External"/><Relationship Id="rId7" Type="http://schemas.openxmlformats.org/officeDocument/2006/relationships/image" Target="../media/image3.png"/><Relationship Id="rId2" Type="http://schemas.openxmlformats.org/officeDocument/2006/relationships/hyperlink" Target="mailto:lberman@pautilitylawproject.org" TargetMode="Externa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bwhorl@pa.gov"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ced.pa.gov/housing-and-development/weatherization/agency-lis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acebook.com/pulprhl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twitter.com/clsphila" TargetMode="External"/><Relationship Id="rId4" Type="http://schemas.openxmlformats.org/officeDocument/2006/relationships/hyperlink" Target="https://www.facebook.com/clsphi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dhs.pa.gov/citizens/heatingassistancelihea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rhls.org/utilities/pulp/links-to-utility-resources/" TargetMode="External"/><Relationship Id="rId4" Type="http://schemas.openxmlformats.org/officeDocument/2006/relationships/hyperlink" Target="http://services.dpw.state.pa.us/oimpolicymanuals/liheap/index.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PULP@pautilitylawproject.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palegalaid.net/find-legal-help" TargetMode="External"/><Relationship Id="rId4" Type="http://schemas.openxmlformats.org/officeDocument/2006/relationships/hyperlink" Target="http://www.clsphila.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lberman@pautilitylawproject.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mailto:bwhorl@pa.gov" TargetMode="External"/><Relationship Id="rId4" Type="http://schemas.openxmlformats.org/officeDocument/2006/relationships/hyperlink" Target="mailto:lgottesfeld@clsphila.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E8E-3F37-4B10-B3E8-201DD4639422}"/>
              </a:ext>
            </a:extLst>
          </p:cNvPr>
          <p:cNvSpPr>
            <a:spLocks noGrp="1"/>
          </p:cNvSpPr>
          <p:nvPr>
            <p:ph type="ctrTitle"/>
          </p:nvPr>
        </p:nvSpPr>
        <p:spPr>
          <a:xfrm>
            <a:off x="1524000" y="554183"/>
            <a:ext cx="9144000" cy="2141884"/>
          </a:xfrm>
        </p:spPr>
        <p:txBody>
          <a:bodyPr>
            <a:noAutofit/>
          </a:bodyPr>
          <a:lstStyle/>
          <a:p>
            <a:r>
              <a:rPr lang="en-US" sz="4000" b="1" dirty="0">
                <a:solidFill>
                  <a:srgbClr val="002060"/>
                </a:solidFill>
                <a:latin typeface="Calibri"/>
                <a:ea typeface="Calibri"/>
                <a:cs typeface="Helvetica"/>
              </a:rPr>
              <a:t>LIHEAP 2023-2024 Program Review</a:t>
            </a:r>
            <a:br>
              <a:rPr lang="en-US" sz="4000" b="1" dirty="0">
                <a:latin typeface="Calibri"/>
                <a:cs typeface="Helvetica" panose="020B0604020202020204" pitchFamily="34" charset="0"/>
              </a:rPr>
            </a:br>
            <a:br>
              <a:rPr lang="en-US" sz="1600" b="1" dirty="0">
                <a:latin typeface="Calibri"/>
                <a:cs typeface="Helvetica" panose="020B0604020202020204" pitchFamily="34" charset="0"/>
              </a:rPr>
            </a:br>
            <a:br>
              <a:rPr lang="en-US" sz="1600" b="1" dirty="0">
                <a:latin typeface="Calibri"/>
                <a:cs typeface="Helvetica"/>
              </a:rPr>
            </a:br>
            <a:r>
              <a:rPr lang="en-US" sz="1800" b="1" dirty="0">
                <a:solidFill>
                  <a:srgbClr val="002060"/>
                </a:solidFill>
                <a:latin typeface="Calibri"/>
                <a:ea typeface="Calibri"/>
                <a:cs typeface="Helvetica"/>
              </a:rPr>
              <a:t>November 1, 2023</a:t>
            </a:r>
            <a:br>
              <a:rPr lang="en-US" sz="1800" b="1" dirty="0">
                <a:latin typeface="Calibri"/>
                <a:cs typeface="Helvetica" panose="020B0604020202020204" pitchFamily="34" charset="0"/>
              </a:rPr>
            </a:br>
            <a:endParaRPr lang="en-US" sz="4400" b="1" dirty="0">
              <a:solidFill>
                <a:srgbClr val="002060"/>
              </a:solidFill>
              <a:latin typeface="Calibri"/>
              <a:ea typeface="Calibri"/>
              <a:cs typeface="Helvetica"/>
            </a:endParaRPr>
          </a:p>
        </p:txBody>
      </p:sp>
      <p:sp>
        <p:nvSpPr>
          <p:cNvPr id="3" name="Content Placeholder 2">
            <a:extLst>
              <a:ext uri="{FF2B5EF4-FFF2-40B4-BE49-F238E27FC236}">
                <a16:creationId xmlns:a16="http://schemas.microsoft.com/office/drawing/2014/main" id="{7D160F71-B08A-41E8-A919-85C754505F8B}"/>
              </a:ext>
            </a:extLst>
          </p:cNvPr>
          <p:cNvSpPr>
            <a:spLocks noGrp="1"/>
          </p:cNvSpPr>
          <p:nvPr>
            <p:ph type="subTitle" idx="1"/>
          </p:nvPr>
        </p:nvSpPr>
        <p:spPr>
          <a:xfrm>
            <a:off x="527904" y="2780907"/>
            <a:ext cx="5687326" cy="3514837"/>
          </a:xfrm>
        </p:spPr>
        <p:txBody>
          <a:bodyPr vert="horz" lIns="91440" tIns="45720" rIns="91440" bIns="45720" rtlCol="0" anchor="t">
            <a:noAutofit/>
          </a:bodyPr>
          <a:lstStyle/>
          <a:p>
            <a:pPr marL="0" indent="0">
              <a:buNone/>
            </a:pPr>
            <a:endParaRPr lang="en-US" sz="1400" dirty="0">
              <a:solidFill>
                <a:srgbClr val="002060"/>
              </a:solidFill>
              <a:latin typeface="Helvetica" panose="020B0604020202020204" pitchFamily="34" charset="0"/>
              <a:cs typeface="Helvetica" panose="020B0604020202020204" pitchFamily="34" charset="0"/>
            </a:endParaRPr>
          </a:p>
          <a:p>
            <a:pPr algn="l"/>
            <a:r>
              <a:rPr lang="en-US" sz="1400" b="1">
                <a:solidFill>
                  <a:srgbClr val="002060"/>
                </a:solidFill>
                <a:cs typeface="Helvetica"/>
              </a:rPr>
              <a:t>Lauren Berman, Esq., Staff Attorney </a:t>
            </a:r>
          </a:p>
          <a:p>
            <a:pPr marL="0" indent="0" algn="l">
              <a:buNone/>
            </a:pPr>
            <a:r>
              <a:rPr lang="en-US" sz="1400" dirty="0">
                <a:solidFill>
                  <a:srgbClr val="002060"/>
                </a:solidFill>
                <a:cs typeface="Helvetica" panose="020B0604020202020204" pitchFamily="34" charset="0"/>
              </a:rPr>
              <a:t>Pennsylvania Utility Law Project</a:t>
            </a:r>
          </a:p>
          <a:p>
            <a:pPr marL="0" indent="0" algn="l">
              <a:buNone/>
            </a:pPr>
            <a:r>
              <a:rPr lang="en-US" sz="1400" dirty="0">
                <a:solidFill>
                  <a:srgbClr val="002060"/>
                </a:solidFill>
                <a:cs typeface="Helvetica"/>
                <a:hlinkClick r:id="rId2"/>
              </a:rPr>
              <a:t>lberman@pautilitylawproject.org</a:t>
            </a:r>
            <a:r>
              <a:rPr lang="en-US" sz="1400" dirty="0">
                <a:solidFill>
                  <a:srgbClr val="002060"/>
                </a:solidFill>
                <a:cs typeface="Helvetica"/>
              </a:rPr>
              <a:t> </a:t>
            </a:r>
          </a:p>
          <a:p>
            <a:pPr marL="0" indent="0" algn="l">
              <a:buNone/>
            </a:pPr>
            <a:endParaRPr lang="en-US" sz="300" dirty="0">
              <a:solidFill>
                <a:srgbClr val="002060"/>
              </a:solidFill>
              <a:cs typeface="Helvetica"/>
            </a:endParaRPr>
          </a:p>
          <a:p>
            <a:pPr marL="0" indent="0" algn="l">
              <a:buNone/>
            </a:pPr>
            <a:r>
              <a:rPr lang="en-US" sz="1400" b="1">
                <a:solidFill>
                  <a:srgbClr val="002060"/>
                </a:solidFill>
                <a:cs typeface="Helvetica"/>
              </a:rPr>
              <a:t>Lydia Gottesfeld, Esq., Managing Attorney, Health and Independence Unit</a:t>
            </a:r>
          </a:p>
          <a:p>
            <a:pPr marL="0" indent="0" algn="l">
              <a:buNone/>
            </a:pPr>
            <a:r>
              <a:rPr lang="en-US" sz="1400" dirty="0">
                <a:solidFill>
                  <a:srgbClr val="002060"/>
                </a:solidFill>
                <a:cs typeface="Helvetica"/>
              </a:rPr>
              <a:t>Community Legal Services</a:t>
            </a:r>
          </a:p>
          <a:p>
            <a:pPr marL="0" indent="0" algn="l">
              <a:buNone/>
            </a:pPr>
            <a:r>
              <a:rPr lang="en-US" sz="1400" dirty="0">
                <a:solidFill>
                  <a:srgbClr val="002060"/>
                </a:solidFill>
                <a:cs typeface="Helvetica"/>
                <a:hlinkClick r:id="rId3"/>
              </a:rPr>
              <a:t>lgottesfeld@clsphila.org</a:t>
            </a:r>
            <a:r>
              <a:rPr lang="en-US" sz="1400" dirty="0">
                <a:solidFill>
                  <a:srgbClr val="002060"/>
                </a:solidFill>
                <a:cs typeface="Helvetica"/>
              </a:rPr>
              <a:t> </a:t>
            </a:r>
          </a:p>
          <a:p>
            <a:pPr marL="0" indent="0" algn="l">
              <a:buNone/>
            </a:pPr>
            <a:endParaRPr lang="en-US" sz="300" dirty="0">
              <a:solidFill>
                <a:srgbClr val="002060"/>
              </a:solidFill>
              <a:cs typeface="Helvetica"/>
            </a:endParaRPr>
          </a:p>
          <a:p>
            <a:pPr marL="0" indent="0" algn="l">
              <a:buNone/>
            </a:pPr>
            <a:r>
              <a:rPr lang="en-US" sz="1400" b="1">
                <a:solidFill>
                  <a:srgbClr val="002060"/>
                </a:solidFill>
                <a:cs typeface="Helvetica"/>
              </a:rPr>
              <a:t>Brian Whorl, Director of Federal Programs</a:t>
            </a:r>
          </a:p>
          <a:p>
            <a:pPr marL="0" indent="0" algn="l">
              <a:buNone/>
            </a:pPr>
            <a:r>
              <a:rPr lang="en-US" sz="1400" dirty="0">
                <a:solidFill>
                  <a:srgbClr val="002060"/>
                </a:solidFill>
                <a:cs typeface="Helvetica"/>
              </a:rPr>
              <a:t>Pennsylvania Department of Human Services</a:t>
            </a:r>
          </a:p>
          <a:p>
            <a:pPr marL="0" indent="0" algn="l">
              <a:buNone/>
            </a:pPr>
            <a:r>
              <a:rPr lang="en-US" sz="1400" dirty="0">
                <a:solidFill>
                  <a:srgbClr val="002060"/>
                </a:solidFill>
                <a:cs typeface="Helvetica"/>
                <a:hlinkClick r:id="rId4"/>
              </a:rPr>
              <a:t>bwhorl@pa.gov</a:t>
            </a:r>
            <a:r>
              <a:rPr lang="en-US" sz="1400" dirty="0">
                <a:solidFill>
                  <a:srgbClr val="002060"/>
                </a:solidFill>
                <a:cs typeface="Helvetica"/>
              </a:rPr>
              <a:t> </a:t>
            </a:r>
          </a:p>
          <a:p>
            <a:pPr marL="0" indent="0" algn="l">
              <a:buNone/>
            </a:pPr>
            <a:endParaRPr lang="en-US" sz="1400" dirty="0"/>
          </a:p>
          <a:p>
            <a:pPr marL="0" indent="0">
              <a:buNone/>
            </a:pPr>
            <a:endParaRPr lang="en-US" sz="1200" dirty="0">
              <a:solidFill>
                <a:srgbClr val="002060"/>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8A0FFAB9-3BA1-40C9-9E0A-318C89FE9D91}"/>
              </a:ext>
            </a:extLst>
          </p:cNvPr>
          <p:cNvPicPr>
            <a:picLocks noChangeAspect="1"/>
          </p:cNvPicPr>
          <p:nvPr/>
        </p:nvPicPr>
        <p:blipFill>
          <a:blip r:embed="rId5"/>
          <a:stretch>
            <a:fillRect/>
          </a:stretch>
        </p:blipFill>
        <p:spPr>
          <a:xfrm>
            <a:off x="6654933" y="2178056"/>
            <a:ext cx="2125380" cy="2125380"/>
          </a:xfrm>
          <a:prstGeom prst="rect">
            <a:avLst/>
          </a:prstGeom>
        </p:spPr>
      </p:pic>
      <p:cxnSp>
        <p:nvCxnSpPr>
          <p:cNvPr id="6" name="Straight Connector 5">
            <a:extLst>
              <a:ext uri="{FF2B5EF4-FFF2-40B4-BE49-F238E27FC236}">
                <a16:creationId xmlns:a16="http://schemas.microsoft.com/office/drawing/2014/main" id="{60F37563-6A8A-8DB3-5E9A-8F9324B2E5C6}"/>
              </a:ext>
            </a:extLst>
          </p:cNvPr>
          <p:cNvCxnSpPr>
            <a:cxnSpLocks/>
          </p:cNvCxnSpPr>
          <p:nvPr/>
        </p:nvCxnSpPr>
        <p:spPr>
          <a:xfrm>
            <a:off x="6255658" y="3129699"/>
            <a:ext cx="0" cy="32740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50E633-A373-F3DA-0146-048BFC8AB2F3}"/>
              </a:ext>
            </a:extLst>
          </p:cNvPr>
          <p:cNvCxnSpPr/>
          <p:nvPr/>
        </p:nvCxnSpPr>
        <p:spPr>
          <a:xfrm>
            <a:off x="3073116" y="1586266"/>
            <a:ext cx="575273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8DE446-19A1-78F1-0C08-6EFB8B731F58}"/>
              </a:ext>
            </a:extLst>
          </p:cNvPr>
          <p:cNvPicPr>
            <a:picLocks noChangeAspect="1"/>
          </p:cNvPicPr>
          <p:nvPr/>
        </p:nvPicPr>
        <p:blipFill>
          <a:blip r:embed="rId6"/>
          <a:stretch>
            <a:fillRect/>
          </a:stretch>
        </p:blipFill>
        <p:spPr>
          <a:xfrm>
            <a:off x="9317479" y="2442210"/>
            <a:ext cx="2662546" cy="1385876"/>
          </a:xfrm>
          <a:prstGeom prst="rect">
            <a:avLst/>
          </a:prstGeom>
        </p:spPr>
      </p:pic>
      <p:pic>
        <p:nvPicPr>
          <p:cNvPr id="1026" name="Picture 2" descr="DEPARTMENT OF HUMAN SERVICES">
            <a:extLst>
              <a:ext uri="{FF2B5EF4-FFF2-40B4-BE49-F238E27FC236}">
                <a16:creationId xmlns:a16="http://schemas.microsoft.com/office/drawing/2014/main" id="{2C82EE2D-0274-FBE0-084B-14BE2DF9AD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9474" y="5435454"/>
            <a:ext cx="47339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ty Legal Services of Philadelphia | Philadelphia PA">
            <a:extLst>
              <a:ext uri="{FF2B5EF4-FFF2-40B4-BE49-F238E27FC236}">
                <a16:creationId xmlns:a16="http://schemas.microsoft.com/office/drawing/2014/main" id="{4D54CAA0-F8C2-081B-25A1-44F4F506D1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1393" y="3828085"/>
            <a:ext cx="1676529" cy="167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How to Apply</a:t>
            </a:r>
            <a:endParaRPr lang="en-US" b="1" dirty="0">
              <a:solidFill>
                <a:srgbClr val="002060"/>
              </a:solidFill>
              <a:latin typeface="+mn-lt"/>
              <a:ea typeface="Calibri Light"/>
              <a:cs typeface="Calibri Light"/>
            </a:endParaRPr>
          </a:p>
        </p:txBody>
      </p:sp>
      <p:graphicFrame>
        <p:nvGraphicFramePr>
          <p:cNvPr id="5" name="Content Placeholder 5">
            <a:extLst>
              <a:ext uri="{FF2B5EF4-FFF2-40B4-BE49-F238E27FC236}">
                <a16:creationId xmlns:a16="http://schemas.microsoft.com/office/drawing/2014/main" id="{7CE3191B-403A-C4CC-482C-6F52BDBAD552}"/>
              </a:ext>
            </a:extLst>
          </p:cNvPr>
          <p:cNvGraphicFramePr>
            <a:graphicFrameLocks noGrp="1"/>
          </p:cNvGraphicFramePr>
          <p:nvPr>
            <p:ph idx="1"/>
            <p:extLst>
              <p:ext uri="{D42A27DB-BD31-4B8C-83A1-F6EECF244321}">
                <p14:modId xmlns:p14="http://schemas.microsoft.com/office/powerpoint/2010/main" val="1955941936"/>
              </p:ext>
            </p:extLst>
          </p:nvPr>
        </p:nvGraphicFramePr>
        <p:xfrm>
          <a:off x="533400" y="1285875"/>
          <a:ext cx="10820400" cy="470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67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ctrTitle"/>
          </p:nvPr>
        </p:nvSpPr>
        <p:spPr/>
        <p:txBody>
          <a:bodyPr/>
          <a:lstStyle/>
          <a:p>
            <a:r>
              <a:rPr lang="en-US" b="1" dirty="0">
                <a:solidFill>
                  <a:srgbClr val="002060"/>
                </a:solidFill>
                <a:latin typeface="+mn-lt"/>
                <a:cs typeface="Calibri Light"/>
              </a:rPr>
              <a:t>Eligibility</a:t>
            </a:r>
            <a:endParaRPr lang="en-US" b="1" dirty="0">
              <a:solidFill>
                <a:srgbClr val="002060"/>
              </a:solidFill>
              <a:latin typeface="+mn-lt"/>
              <a:ea typeface="Calibri Light"/>
              <a:cs typeface="Calibri Light"/>
            </a:endParaRPr>
          </a:p>
        </p:txBody>
      </p:sp>
    </p:spTree>
    <p:extLst>
      <p:ext uri="{BB962C8B-B14F-4D97-AF65-F5344CB8AC3E}">
        <p14:creationId xmlns:p14="http://schemas.microsoft.com/office/powerpoint/2010/main" val="84413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The LIHEAP Household</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825625"/>
            <a:ext cx="7581900" cy="4351338"/>
          </a:xfrm>
        </p:spPr>
        <p:txBody>
          <a:bodyPr/>
          <a:lstStyle/>
          <a:p>
            <a:pPr marL="0" indent="0">
              <a:buNone/>
            </a:pPr>
            <a:r>
              <a:rPr lang="en-US" b="1" dirty="0">
                <a:solidFill>
                  <a:srgbClr val="002060"/>
                </a:solidFill>
              </a:rPr>
              <a:t>Different from most other public benefits! </a:t>
            </a:r>
          </a:p>
          <a:p>
            <a:pPr marL="0" indent="0">
              <a:buNone/>
            </a:pPr>
            <a:endParaRPr lang="en-US" b="1" i="1" dirty="0">
              <a:solidFill>
                <a:srgbClr val="002060"/>
              </a:solidFill>
            </a:endParaRPr>
          </a:p>
          <a:p>
            <a:pPr marL="0" indent="0">
              <a:buNone/>
            </a:pPr>
            <a:r>
              <a:rPr lang="en-US" sz="2800" dirty="0">
                <a:solidFill>
                  <a:srgbClr val="002060"/>
                </a:solidFill>
              </a:rPr>
              <a:t>Defined as: </a:t>
            </a:r>
          </a:p>
          <a:p>
            <a:pPr marL="0" indent="0">
              <a:buNone/>
            </a:pPr>
            <a:r>
              <a:rPr lang="en-US" sz="2800" i="1" dirty="0">
                <a:solidFill>
                  <a:srgbClr val="002060"/>
                </a:solidFill>
              </a:rPr>
              <a:t>An individual or group of individuals, including </a:t>
            </a:r>
            <a:r>
              <a:rPr lang="en-US" sz="2800" i="1" u="sng" dirty="0">
                <a:solidFill>
                  <a:srgbClr val="002060"/>
                </a:solidFill>
              </a:rPr>
              <a:t>related roomers</a:t>
            </a:r>
            <a:r>
              <a:rPr lang="en-US" sz="2800" i="1" dirty="0">
                <a:solidFill>
                  <a:srgbClr val="002060"/>
                </a:solidFill>
              </a:rPr>
              <a:t>, who are living together as one economic unit that customarily pays for its home heating energy either directly to a vendor or indirectly as an undesignated part of rent.</a:t>
            </a:r>
          </a:p>
          <a:p>
            <a:pPr marL="0" indent="0">
              <a:buNone/>
            </a:pPr>
            <a:endParaRPr lang="en-US" i="1" dirty="0">
              <a:solidFill>
                <a:srgbClr val="C00000"/>
              </a:solidFill>
            </a:endParaRPr>
          </a:p>
        </p:txBody>
      </p:sp>
      <p:pic>
        <p:nvPicPr>
          <p:cNvPr id="3" name="Graphic 2" descr="Users">
            <a:extLst>
              <a:ext uri="{FF2B5EF4-FFF2-40B4-BE49-F238E27FC236}">
                <a16:creationId xmlns:a16="http://schemas.microsoft.com/office/drawing/2014/main" id="{52266850-1FA9-6868-DFF6-3DF8DE238E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80808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Household Income</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825625"/>
            <a:ext cx="10782300" cy="4351338"/>
          </a:xfrm>
        </p:spPr>
        <p:txBody>
          <a:bodyPr/>
          <a:lstStyle/>
          <a:p>
            <a:pPr marL="0" indent="0">
              <a:buNone/>
            </a:pPr>
            <a:r>
              <a:rPr lang="en-US" sz="2800" dirty="0">
                <a:solidFill>
                  <a:srgbClr val="002060"/>
                </a:solidFill>
              </a:rPr>
              <a:t>Household Income at 150% Federal Poverty Limit (FPL) or below</a:t>
            </a:r>
            <a:endParaRPr lang="en-US" sz="2800" b="1" dirty="0">
              <a:solidFill>
                <a:srgbClr val="002060"/>
              </a:solidFill>
            </a:endParaRPr>
          </a:p>
          <a:p>
            <a:pPr lvl="1">
              <a:buFont typeface="Arial" panose="020B0604020202020204" pitchFamily="34" charset="0"/>
              <a:buChar char="•"/>
            </a:pPr>
            <a:r>
              <a:rPr lang="en-US" sz="2400" dirty="0">
                <a:solidFill>
                  <a:srgbClr val="002060"/>
                </a:solidFill>
              </a:rPr>
              <a:t>Includes annual income of </a:t>
            </a:r>
            <a:r>
              <a:rPr lang="en-US" sz="2400" b="1" dirty="0">
                <a:solidFill>
                  <a:srgbClr val="002060"/>
                </a:solidFill>
              </a:rPr>
              <a:t>all household members</a:t>
            </a:r>
            <a:r>
              <a:rPr lang="en-US" sz="2400" dirty="0">
                <a:solidFill>
                  <a:srgbClr val="002060"/>
                </a:solidFill>
              </a:rPr>
              <a:t>.</a:t>
            </a:r>
          </a:p>
          <a:p>
            <a:pPr lvl="1">
              <a:buFont typeface="Arial" panose="020B0604020202020204" pitchFamily="34" charset="0"/>
              <a:buChar char="•"/>
            </a:pPr>
            <a:r>
              <a:rPr lang="en-US" sz="2400" dirty="0">
                <a:solidFill>
                  <a:srgbClr val="002060"/>
                </a:solidFill>
              </a:rPr>
              <a:t>County Assistance Office (CAO) can calculate income in two ways:</a:t>
            </a:r>
          </a:p>
          <a:p>
            <a:pPr lvl="2">
              <a:buFont typeface="Arial" panose="020B0604020202020204" pitchFamily="34" charset="0"/>
              <a:buChar char="•"/>
            </a:pPr>
            <a:r>
              <a:rPr lang="en-US" sz="2000" dirty="0">
                <a:solidFill>
                  <a:srgbClr val="002060"/>
                </a:solidFill>
              </a:rPr>
              <a:t>Income from month before application (if applicant applies on November 10, CAO will review October income)</a:t>
            </a:r>
          </a:p>
          <a:p>
            <a:pPr lvl="2">
              <a:buFont typeface="Arial" panose="020B0604020202020204" pitchFamily="34" charset="0"/>
              <a:buChar char="•"/>
            </a:pPr>
            <a:r>
              <a:rPr lang="en-US" sz="2000" dirty="0">
                <a:solidFill>
                  <a:srgbClr val="002060"/>
                </a:solidFill>
              </a:rPr>
              <a:t>Actual income over 12 months</a:t>
            </a:r>
          </a:p>
          <a:p>
            <a:pPr marL="0" indent="0">
              <a:buNone/>
            </a:pPr>
            <a:r>
              <a:rPr lang="en-US" sz="2400" dirty="0">
                <a:solidFill>
                  <a:srgbClr val="002060"/>
                </a:solidFill>
              </a:rPr>
              <a:t>Advocacy Tips:</a:t>
            </a:r>
          </a:p>
          <a:p>
            <a:pPr lvl="1">
              <a:buFont typeface="Arial" panose="020B0604020202020204" pitchFamily="34" charset="0"/>
              <a:buChar char="•"/>
            </a:pPr>
            <a:r>
              <a:rPr lang="en-US" sz="2000" dirty="0">
                <a:solidFill>
                  <a:srgbClr val="002060"/>
                </a:solidFill>
              </a:rPr>
              <a:t>If a household has income that changes month to month, request a 12-month lookback</a:t>
            </a:r>
          </a:p>
          <a:p>
            <a:pPr lvl="1">
              <a:buFont typeface="Arial" panose="020B0604020202020204" pitchFamily="34" charset="0"/>
              <a:buChar char="•"/>
            </a:pPr>
            <a:r>
              <a:rPr lang="en-US" sz="2000" dirty="0">
                <a:solidFill>
                  <a:srgbClr val="002060"/>
                </a:solidFill>
              </a:rPr>
              <a:t>If the household is close to eligibility, check</a:t>
            </a:r>
            <a:r>
              <a:rPr lang="en-US" sz="2000" b="1" dirty="0">
                <a:solidFill>
                  <a:srgbClr val="002060"/>
                </a:solidFill>
              </a:rPr>
              <a:t> income exclusions</a:t>
            </a:r>
            <a:r>
              <a:rPr lang="en-US" sz="2000" dirty="0">
                <a:solidFill>
                  <a:srgbClr val="002060"/>
                </a:solidFill>
              </a:rPr>
              <a:t> in the LIHEAP Handbook 650.6</a:t>
            </a:r>
          </a:p>
          <a:p>
            <a:pPr marL="0" indent="0">
              <a:buNone/>
            </a:pPr>
            <a:endParaRPr lang="en-US" i="1" dirty="0">
              <a:solidFill>
                <a:srgbClr val="C00000"/>
              </a:solidFill>
            </a:endParaRPr>
          </a:p>
        </p:txBody>
      </p:sp>
    </p:spTree>
    <p:extLst>
      <p:ext uri="{BB962C8B-B14F-4D97-AF65-F5344CB8AC3E}">
        <p14:creationId xmlns:p14="http://schemas.microsoft.com/office/powerpoint/2010/main" val="186205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Household Income</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825625"/>
            <a:ext cx="10782300" cy="4351338"/>
          </a:xfrm>
        </p:spPr>
        <p:txBody>
          <a:bodyPr/>
          <a:lstStyle/>
          <a:p>
            <a:pPr marL="201168" lvl="1" indent="0">
              <a:lnSpc>
                <a:spcPct val="90000"/>
              </a:lnSpc>
              <a:buNone/>
            </a:pPr>
            <a:r>
              <a:rPr lang="en-US" sz="2000" b="1" dirty="0">
                <a:solidFill>
                  <a:srgbClr val="002060"/>
                </a:solidFill>
              </a:rPr>
              <a:t>Included Income </a:t>
            </a:r>
            <a:r>
              <a:rPr lang="en-US" sz="2000" dirty="0">
                <a:solidFill>
                  <a:srgbClr val="002060"/>
                </a:solidFill>
              </a:rPr>
              <a:t>– 55 Pa. Code 601.82</a:t>
            </a:r>
            <a:endParaRPr lang="en-US" dirty="0">
              <a:solidFill>
                <a:srgbClr val="002060"/>
              </a:solidFill>
            </a:endParaRPr>
          </a:p>
          <a:p>
            <a:pPr lvl="2">
              <a:lnSpc>
                <a:spcPct val="90000"/>
              </a:lnSpc>
              <a:buFont typeface="Arial" panose="020B0604020202020204" pitchFamily="34" charset="0"/>
              <a:buChar char="•"/>
            </a:pPr>
            <a:r>
              <a:rPr lang="en-US" sz="1800" dirty="0">
                <a:solidFill>
                  <a:srgbClr val="002060"/>
                </a:solidFill>
              </a:rPr>
              <a:t>Employee earnings</a:t>
            </a:r>
          </a:p>
          <a:p>
            <a:pPr lvl="2">
              <a:lnSpc>
                <a:spcPct val="90000"/>
              </a:lnSpc>
              <a:buFont typeface="Arial" panose="020B0604020202020204" pitchFamily="34" charset="0"/>
              <a:buChar char="•"/>
            </a:pPr>
            <a:r>
              <a:rPr lang="en-US" sz="1800" dirty="0">
                <a:solidFill>
                  <a:srgbClr val="002060"/>
                </a:solidFill>
              </a:rPr>
              <a:t>Profit from self-employment</a:t>
            </a:r>
          </a:p>
          <a:p>
            <a:pPr lvl="2">
              <a:lnSpc>
                <a:spcPct val="90000"/>
              </a:lnSpc>
              <a:buFont typeface="Arial" panose="020B0604020202020204" pitchFamily="34" charset="0"/>
              <a:buChar char="•"/>
            </a:pPr>
            <a:r>
              <a:rPr lang="en-US" sz="1800" dirty="0">
                <a:solidFill>
                  <a:srgbClr val="002060"/>
                </a:solidFill>
              </a:rPr>
              <a:t>Income from roomers, boarders or apartment renters</a:t>
            </a:r>
          </a:p>
          <a:p>
            <a:pPr lvl="2">
              <a:lnSpc>
                <a:spcPct val="90000"/>
              </a:lnSpc>
              <a:buFont typeface="Arial" panose="020B0604020202020204" pitchFamily="34" charset="0"/>
              <a:buChar char="•"/>
            </a:pPr>
            <a:r>
              <a:rPr lang="en-US" sz="1800" dirty="0">
                <a:solidFill>
                  <a:srgbClr val="002060"/>
                </a:solidFill>
              </a:rPr>
              <a:t>Unearned income</a:t>
            </a:r>
          </a:p>
          <a:p>
            <a:pPr marL="201168" lvl="1" indent="0">
              <a:lnSpc>
                <a:spcPct val="90000"/>
              </a:lnSpc>
              <a:buNone/>
            </a:pPr>
            <a:r>
              <a:rPr lang="en-US" sz="2000" b="1" dirty="0">
                <a:solidFill>
                  <a:srgbClr val="002060"/>
                </a:solidFill>
              </a:rPr>
              <a:t>Excluded income</a:t>
            </a:r>
            <a:r>
              <a:rPr lang="en-US" sz="2000" dirty="0">
                <a:solidFill>
                  <a:srgbClr val="002060"/>
                </a:solidFill>
              </a:rPr>
              <a:t> – 55 Pa. Code 601.84</a:t>
            </a:r>
          </a:p>
          <a:p>
            <a:pPr lvl="2">
              <a:lnSpc>
                <a:spcPct val="90000"/>
              </a:lnSpc>
              <a:buFont typeface="Arial" panose="020B0604020202020204" pitchFamily="34" charset="0"/>
              <a:buChar char="•"/>
            </a:pPr>
            <a:r>
              <a:rPr lang="en-US" sz="1800" dirty="0">
                <a:solidFill>
                  <a:srgbClr val="002060"/>
                </a:solidFill>
              </a:rPr>
              <a:t>Educational assistance</a:t>
            </a:r>
          </a:p>
          <a:p>
            <a:pPr lvl="2">
              <a:lnSpc>
                <a:spcPct val="90000"/>
              </a:lnSpc>
              <a:buFont typeface="Arial" panose="020B0604020202020204" pitchFamily="34" charset="0"/>
              <a:buChar char="•"/>
            </a:pPr>
            <a:r>
              <a:rPr lang="en-US" sz="1800" dirty="0">
                <a:solidFill>
                  <a:srgbClr val="002060"/>
                </a:solidFill>
              </a:rPr>
              <a:t>Temporary census income</a:t>
            </a:r>
          </a:p>
          <a:p>
            <a:pPr lvl="2">
              <a:lnSpc>
                <a:spcPct val="90000"/>
              </a:lnSpc>
              <a:buFont typeface="Arial" panose="020B0604020202020204" pitchFamily="34" charset="0"/>
              <a:buChar char="•"/>
            </a:pPr>
            <a:r>
              <a:rPr lang="en-US" sz="1800" dirty="0">
                <a:solidFill>
                  <a:srgbClr val="002060"/>
                </a:solidFill>
              </a:rPr>
              <a:t>Food stamps</a:t>
            </a:r>
          </a:p>
          <a:p>
            <a:pPr lvl="2">
              <a:lnSpc>
                <a:spcPct val="90000"/>
              </a:lnSpc>
              <a:buFont typeface="Arial" panose="020B0604020202020204" pitchFamily="34" charset="0"/>
              <a:buChar char="•"/>
            </a:pPr>
            <a:r>
              <a:rPr lang="en-US" sz="1800" dirty="0">
                <a:solidFill>
                  <a:srgbClr val="002060"/>
                </a:solidFill>
              </a:rPr>
              <a:t>Earned income tax credits</a:t>
            </a:r>
          </a:p>
          <a:p>
            <a:pPr lvl="2">
              <a:lnSpc>
                <a:spcPct val="90000"/>
              </a:lnSpc>
              <a:buFont typeface="Arial" panose="020B0604020202020204" pitchFamily="34" charset="0"/>
              <a:buChar char="•"/>
            </a:pPr>
            <a:r>
              <a:rPr lang="en-US" sz="1800" dirty="0">
                <a:solidFill>
                  <a:srgbClr val="002060"/>
                </a:solidFill>
              </a:rPr>
              <a:t>Wages/earnings of dependents - children under 18 years old</a:t>
            </a:r>
          </a:p>
          <a:p>
            <a:pPr lvl="2">
              <a:lnSpc>
                <a:spcPct val="90000"/>
              </a:lnSpc>
              <a:buFont typeface="Arial" panose="020B0604020202020204" pitchFamily="34" charset="0"/>
              <a:buChar char="•"/>
            </a:pPr>
            <a:r>
              <a:rPr lang="en-US" sz="1800" dirty="0">
                <a:solidFill>
                  <a:srgbClr val="002060"/>
                </a:solidFill>
              </a:rPr>
              <a:t>Medicare premiums deducted from Social Security benefits</a:t>
            </a:r>
          </a:p>
        </p:txBody>
      </p:sp>
    </p:spTree>
    <p:extLst>
      <p:ext uri="{BB962C8B-B14F-4D97-AF65-F5344CB8AC3E}">
        <p14:creationId xmlns:p14="http://schemas.microsoft.com/office/powerpoint/2010/main" val="336453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Home Heating Responsibility</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690689"/>
            <a:ext cx="10782300" cy="4802186"/>
          </a:xfrm>
        </p:spPr>
        <p:txBody>
          <a:bodyPr>
            <a:normAutofit lnSpcReduction="10000"/>
          </a:bodyPr>
          <a:lstStyle/>
          <a:p>
            <a:pPr marL="201168" lvl="1" indent="0">
              <a:lnSpc>
                <a:spcPct val="90000"/>
              </a:lnSpc>
              <a:buNone/>
            </a:pPr>
            <a:r>
              <a:rPr lang="en-US" sz="2800" b="1" dirty="0">
                <a:solidFill>
                  <a:srgbClr val="002060"/>
                </a:solidFill>
              </a:rPr>
              <a:t>Primary Heating Source</a:t>
            </a:r>
          </a:p>
          <a:p>
            <a:pPr lvl="1">
              <a:buFont typeface="Arial" panose="020B0604020202020204" pitchFamily="34" charset="0"/>
              <a:buChar char="•"/>
            </a:pPr>
            <a:r>
              <a:rPr lang="en-US" dirty="0">
                <a:solidFill>
                  <a:srgbClr val="002060"/>
                </a:solidFill>
              </a:rPr>
              <a:t>The heating system used most by the household.</a:t>
            </a:r>
          </a:p>
          <a:p>
            <a:pPr lvl="2"/>
            <a:r>
              <a:rPr lang="en-US" sz="1800" dirty="0">
                <a:solidFill>
                  <a:srgbClr val="002060"/>
                </a:solidFill>
              </a:rPr>
              <a:t>You have a functioning gas furnace, your primary heating source is gas</a:t>
            </a:r>
          </a:p>
          <a:p>
            <a:pPr lvl="2"/>
            <a:r>
              <a:rPr lang="en-US" sz="1800" dirty="0">
                <a:solidFill>
                  <a:srgbClr val="002060"/>
                </a:solidFill>
              </a:rPr>
              <a:t>You use a deliverable fuel (oil, propane, wood), your primary heating source is the deliverable.</a:t>
            </a:r>
          </a:p>
          <a:p>
            <a:pPr lvl="2"/>
            <a:r>
              <a:rPr lang="en-US" sz="1800" dirty="0">
                <a:solidFill>
                  <a:srgbClr val="002060"/>
                </a:solidFill>
              </a:rPr>
              <a:t>Your house is all electric, electricity is your primary heating source</a:t>
            </a:r>
          </a:p>
          <a:p>
            <a:pPr marL="201168" lvl="1" indent="0">
              <a:lnSpc>
                <a:spcPct val="90000"/>
              </a:lnSpc>
              <a:buNone/>
            </a:pPr>
            <a:r>
              <a:rPr lang="en-US" sz="2800" b="1" dirty="0">
                <a:solidFill>
                  <a:srgbClr val="002060"/>
                </a:solidFill>
              </a:rPr>
              <a:t>Secondary Heating Source</a:t>
            </a:r>
          </a:p>
          <a:p>
            <a:pPr lvl="1">
              <a:lnSpc>
                <a:spcPct val="90000"/>
              </a:lnSpc>
              <a:buFont typeface="Arial" panose="020B0604020202020204" pitchFamily="34" charset="0"/>
              <a:buChar char="•"/>
            </a:pPr>
            <a:r>
              <a:rPr lang="en-US" dirty="0">
                <a:solidFill>
                  <a:srgbClr val="002060"/>
                </a:solidFill>
              </a:rPr>
              <a:t>Service that the primary heating source needs to function.</a:t>
            </a:r>
          </a:p>
          <a:p>
            <a:pPr lvl="2"/>
            <a:r>
              <a:rPr lang="en-US" sz="1800" dirty="0">
                <a:solidFill>
                  <a:srgbClr val="002060"/>
                </a:solidFill>
              </a:rPr>
              <a:t>Your gas furnace requires electricity to run, gas is your primary heating source, electricity is your </a:t>
            </a:r>
            <a:r>
              <a:rPr lang="en-US" sz="1800" b="1" i="1" dirty="0">
                <a:solidFill>
                  <a:srgbClr val="002060"/>
                </a:solidFill>
              </a:rPr>
              <a:t>secondary</a:t>
            </a:r>
            <a:r>
              <a:rPr lang="en-US" sz="1800" dirty="0">
                <a:solidFill>
                  <a:srgbClr val="002060"/>
                </a:solidFill>
              </a:rPr>
              <a:t> heating source</a:t>
            </a:r>
          </a:p>
          <a:p>
            <a:pPr marL="201168" lvl="1" indent="0">
              <a:lnSpc>
                <a:spcPct val="90000"/>
              </a:lnSpc>
              <a:buNone/>
            </a:pPr>
            <a:r>
              <a:rPr lang="en-US" sz="2800" b="1" dirty="0">
                <a:solidFill>
                  <a:srgbClr val="002060"/>
                </a:solidFill>
              </a:rPr>
              <a:t>Supplemental Heating Source</a:t>
            </a:r>
          </a:p>
          <a:p>
            <a:pPr lvl="1">
              <a:buFont typeface="Arial" panose="020B0604020202020204" pitchFamily="34" charset="0"/>
              <a:buChar char="•"/>
            </a:pPr>
            <a:r>
              <a:rPr lang="en-US" dirty="0">
                <a:solidFill>
                  <a:srgbClr val="002060"/>
                </a:solidFill>
              </a:rPr>
              <a:t>Additional heating source used when the primary heating source is insufficient or non-functional</a:t>
            </a:r>
          </a:p>
          <a:p>
            <a:pPr lvl="2"/>
            <a:r>
              <a:rPr lang="en-US" sz="1800" dirty="0">
                <a:solidFill>
                  <a:srgbClr val="002060"/>
                </a:solidFill>
              </a:rPr>
              <a:t>A household is using space heaters because their gas furnace doesn’t work properly, electricity is the </a:t>
            </a:r>
            <a:r>
              <a:rPr lang="en-US" sz="1800" b="1" i="1" dirty="0">
                <a:solidFill>
                  <a:srgbClr val="002060"/>
                </a:solidFill>
              </a:rPr>
              <a:t>supplemental</a:t>
            </a:r>
            <a:r>
              <a:rPr lang="en-US" sz="1800" dirty="0">
                <a:solidFill>
                  <a:srgbClr val="002060"/>
                </a:solidFill>
              </a:rPr>
              <a:t> heating source</a:t>
            </a:r>
            <a:endParaRPr lang="en-US" sz="1400" dirty="0">
              <a:solidFill>
                <a:srgbClr val="002060"/>
              </a:solidFill>
            </a:endParaRPr>
          </a:p>
        </p:txBody>
      </p:sp>
    </p:spTree>
    <p:extLst>
      <p:ext uri="{BB962C8B-B14F-4D97-AF65-F5344CB8AC3E}">
        <p14:creationId xmlns:p14="http://schemas.microsoft.com/office/powerpoint/2010/main" val="312886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Home Heating Responsibility</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690689"/>
            <a:ext cx="10782300" cy="4667908"/>
          </a:xfrm>
        </p:spPr>
        <p:txBody>
          <a:bodyPr>
            <a:normAutofit fontScale="92500" lnSpcReduction="10000"/>
          </a:bodyPr>
          <a:lstStyle/>
          <a:p>
            <a:r>
              <a:rPr lang="en-US" sz="2400" dirty="0">
                <a:solidFill>
                  <a:srgbClr val="002060"/>
                </a:solidFill>
              </a:rPr>
              <a:t>An applicant has a home heating responsibility for a </a:t>
            </a:r>
            <a:r>
              <a:rPr lang="en-US" sz="2400" b="1" dirty="0">
                <a:solidFill>
                  <a:srgbClr val="002060"/>
                </a:solidFill>
              </a:rPr>
              <a:t>cash</a:t>
            </a:r>
            <a:r>
              <a:rPr lang="en-US" sz="2400" dirty="0">
                <a:solidFill>
                  <a:srgbClr val="002060"/>
                </a:solidFill>
              </a:rPr>
              <a:t> grant if:</a:t>
            </a:r>
          </a:p>
          <a:p>
            <a:pPr lvl="2">
              <a:buFont typeface="Arial" panose="020B0604020202020204" pitchFamily="34" charset="0"/>
              <a:buChar char="•"/>
            </a:pPr>
            <a:r>
              <a:rPr lang="en-US" sz="2200" dirty="0">
                <a:solidFill>
                  <a:srgbClr val="002060"/>
                </a:solidFill>
              </a:rPr>
              <a:t>They are responsible for the </a:t>
            </a:r>
            <a:r>
              <a:rPr lang="en-US" sz="2200" b="1" i="1" dirty="0">
                <a:solidFill>
                  <a:srgbClr val="002060"/>
                </a:solidFill>
              </a:rPr>
              <a:t>primary</a:t>
            </a:r>
            <a:r>
              <a:rPr lang="en-US" sz="2200" dirty="0">
                <a:solidFill>
                  <a:srgbClr val="002060"/>
                </a:solidFill>
              </a:rPr>
              <a:t> heat source - directly or through rent.</a:t>
            </a:r>
          </a:p>
          <a:p>
            <a:pPr lvl="3">
              <a:buFont typeface="Arial" panose="020B0604020202020204" pitchFamily="34" charset="0"/>
              <a:buChar char="•"/>
            </a:pPr>
            <a:r>
              <a:rPr lang="en-US" sz="2000" dirty="0">
                <a:solidFill>
                  <a:srgbClr val="002060"/>
                </a:solidFill>
              </a:rPr>
              <a:t>E.g. Either the applicant is responsible for paying the bill OR they pay the landlord for the heating bill</a:t>
            </a:r>
          </a:p>
          <a:p>
            <a:pPr lvl="3"/>
            <a:r>
              <a:rPr lang="en-US" sz="2000" dirty="0">
                <a:solidFill>
                  <a:srgbClr val="002060"/>
                </a:solidFill>
              </a:rPr>
              <a:t>If heat is paid through an </a:t>
            </a:r>
            <a:r>
              <a:rPr lang="en-US" sz="2000" b="1" dirty="0">
                <a:solidFill>
                  <a:srgbClr val="002060"/>
                </a:solidFill>
              </a:rPr>
              <a:t>undesignated</a:t>
            </a:r>
            <a:r>
              <a:rPr lang="en-US" sz="2000" dirty="0">
                <a:solidFill>
                  <a:srgbClr val="002060"/>
                </a:solidFill>
              </a:rPr>
              <a:t> portion of rent, tenant is only eligible for 50% of grant</a:t>
            </a:r>
          </a:p>
          <a:p>
            <a:pPr lvl="2">
              <a:buFont typeface="Arial" panose="020B0604020202020204" pitchFamily="34" charset="0"/>
              <a:buChar char="•"/>
            </a:pPr>
            <a:r>
              <a:rPr lang="en-US" sz="2200" dirty="0">
                <a:solidFill>
                  <a:srgbClr val="002060"/>
                </a:solidFill>
              </a:rPr>
              <a:t>Applicant can choose to apply grant to </a:t>
            </a:r>
            <a:r>
              <a:rPr lang="en-US" sz="2200" b="1" i="1" dirty="0">
                <a:solidFill>
                  <a:srgbClr val="002060"/>
                </a:solidFill>
              </a:rPr>
              <a:t>secondary</a:t>
            </a:r>
            <a:r>
              <a:rPr lang="en-US" sz="2200" dirty="0">
                <a:solidFill>
                  <a:srgbClr val="002060"/>
                </a:solidFill>
              </a:rPr>
              <a:t> heat source if necessary for primary heat source to function </a:t>
            </a:r>
            <a:r>
              <a:rPr lang="en-US" sz="2200" b="1" dirty="0">
                <a:solidFill>
                  <a:srgbClr val="002060"/>
                </a:solidFill>
              </a:rPr>
              <a:t>and</a:t>
            </a:r>
            <a:r>
              <a:rPr lang="en-US" sz="2200" dirty="0">
                <a:solidFill>
                  <a:srgbClr val="002060"/>
                </a:solidFill>
              </a:rPr>
              <a:t> you have responsibility for the primary heat source, OR</a:t>
            </a:r>
          </a:p>
          <a:p>
            <a:pPr lvl="2">
              <a:buFont typeface="Arial" panose="020B0604020202020204" pitchFamily="34" charset="0"/>
              <a:buChar char="•"/>
            </a:pPr>
            <a:r>
              <a:rPr lang="en-US" sz="2200" dirty="0">
                <a:solidFill>
                  <a:srgbClr val="002060"/>
                </a:solidFill>
              </a:rPr>
              <a:t>Responsible for </a:t>
            </a:r>
            <a:r>
              <a:rPr lang="en-US" sz="2200" b="1" i="1" dirty="0">
                <a:solidFill>
                  <a:srgbClr val="002060"/>
                </a:solidFill>
              </a:rPr>
              <a:t>supplemental</a:t>
            </a:r>
            <a:r>
              <a:rPr lang="en-US" sz="2200" dirty="0">
                <a:solidFill>
                  <a:srgbClr val="002060"/>
                </a:solidFill>
              </a:rPr>
              <a:t> heat source, </a:t>
            </a:r>
            <a:r>
              <a:rPr lang="en-US" sz="2200" b="1" dirty="0">
                <a:solidFill>
                  <a:srgbClr val="002060"/>
                </a:solidFill>
              </a:rPr>
              <a:t>if</a:t>
            </a:r>
            <a:r>
              <a:rPr lang="en-US" sz="2200" dirty="0">
                <a:solidFill>
                  <a:srgbClr val="002060"/>
                </a:solidFill>
              </a:rPr>
              <a:t> that heat source is used most by the household.</a:t>
            </a:r>
          </a:p>
          <a:p>
            <a:r>
              <a:rPr lang="en-US" sz="2400" dirty="0">
                <a:solidFill>
                  <a:srgbClr val="002060"/>
                </a:solidFill>
              </a:rPr>
              <a:t>An applicant can qualify for a </a:t>
            </a:r>
            <a:r>
              <a:rPr lang="en-US" sz="2400" b="1" dirty="0">
                <a:solidFill>
                  <a:srgbClr val="002060"/>
                </a:solidFill>
              </a:rPr>
              <a:t>crisis</a:t>
            </a:r>
            <a:r>
              <a:rPr lang="en-US" sz="2400" dirty="0">
                <a:solidFill>
                  <a:srgbClr val="002060"/>
                </a:solidFill>
              </a:rPr>
              <a:t> grant if they are responsible for the primary OR secondary heating source.</a:t>
            </a:r>
            <a:endParaRPr lang="en-US" dirty="0">
              <a:solidFill>
                <a:srgbClr val="002060"/>
              </a:solidFill>
            </a:endParaRPr>
          </a:p>
          <a:p>
            <a:r>
              <a:rPr lang="en-US" sz="2400" dirty="0">
                <a:solidFill>
                  <a:srgbClr val="002060"/>
                </a:solidFill>
              </a:rPr>
              <a:t>An applicant does </a:t>
            </a:r>
            <a:r>
              <a:rPr lang="en-US" sz="2400" b="1" dirty="0">
                <a:solidFill>
                  <a:srgbClr val="002060"/>
                </a:solidFill>
              </a:rPr>
              <a:t>not</a:t>
            </a:r>
            <a:r>
              <a:rPr lang="en-US" sz="2400" dirty="0">
                <a:solidFill>
                  <a:srgbClr val="002060"/>
                </a:solidFill>
              </a:rPr>
              <a:t> have a home heating responsibility if rent includes an undesignated amount for heat </a:t>
            </a:r>
            <a:r>
              <a:rPr lang="en-US" sz="2400" b="1" dirty="0">
                <a:solidFill>
                  <a:srgbClr val="002060"/>
                </a:solidFill>
              </a:rPr>
              <a:t>and</a:t>
            </a:r>
            <a:r>
              <a:rPr lang="en-US" sz="2400" dirty="0">
                <a:solidFill>
                  <a:srgbClr val="002060"/>
                </a:solidFill>
              </a:rPr>
              <a:t> is based on a fixed percent of income. </a:t>
            </a:r>
          </a:p>
          <a:p>
            <a:pPr lvl="3">
              <a:lnSpc>
                <a:spcPct val="90000"/>
              </a:lnSpc>
              <a:buFont typeface="Arial" panose="020B0604020202020204" pitchFamily="34" charset="0"/>
              <a:buChar char="•"/>
            </a:pPr>
            <a:r>
              <a:rPr lang="en-US" sz="2000" dirty="0">
                <a:solidFill>
                  <a:srgbClr val="002060"/>
                </a:solidFill>
              </a:rPr>
              <a:t>Ex: income-based public housing</a:t>
            </a:r>
          </a:p>
          <a:p>
            <a:endParaRPr lang="en-US" sz="2400" dirty="0">
              <a:solidFill>
                <a:srgbClr val="002060"/>
              </a:solidFill>
            </a:endParaRPr>
          </a:p>
        </p:txBody>
      </p:sp>
    </p:spTree>
    <p:extLst>
      <p:ext uri="{BB962C8B-B14F-4D97-AF65-F5344CB8AC3E}">
        <p14:creationId xmlns:p14="http://schemas.microsoft.com/office/powerpoint/2010/main" val="387776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Pennsylvania Residency</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1" y="1825625"/>
            <a:ext cx="6915150" cy="3927475"/>
          </a:xfrm>
        </p:spPr>
        <p:txBody>
          <a:bodyPr>
            <a:normAutofit/>
          </a:bodyPr>
          <a:lstStyle/>
          <a:p>
            <a:pPr marL="384048" lvl="2" indent="0">
              <a:buNone/>
            </a:pPr>
            <a:r>
              <a:rPr lang="en-US" sz="2400" dirty="0">
                <a:solidFill>
                  <a:srgbClr val="002060"/>
                </a:solidFill>
              </a:rPr>
              <a:t>A resident is “an individual whose home is in the Commonwealth and who lives there voluntarily and not temporarily for a reason such as vacation, a visit or education.” </a:t>
            </a:r>
          </a:p>
          <a:p>
            <a:pPr marL="914400" lvl="3" indent="-457200">
              <a:buFont typeface="Arial" panose="020B0604020202020204" pitchFamily="34" charset="0"/>
              <a:buChar char="•"/>
            </a:pPr>
            <a:r>
              <a:rPr lang="en-US" sz="2000" dirty="0">
                <a:solidFill>
                  <a:srgbClr val="002060"/>
                </a:solidFill>
              </a:rPr>
              <a:t>Does not matter how long applicant has lived in Pennsylvania.</a:t>
            </a:r>
          </a:p>
          <a:p>
            <a:pPr marL="914400" lvl="3" indent="-457200">
              <a:buFont typeface="Arial" panose="020B0604020202020204" pitchFamily="34" charset="0"/>
              <a:buChar char="•"/>
            </a:pPr>
            <a:r>
              <a:rPr lang="en-US" sz="2000" dirty="0">
                <a:solidFill>
                  <a:srgbClr val="002060"/>
                </a:solidFill>
              </a:rPr>
              <a:t>College students may be eligible if they live in an apartment during the school year or year-round and their bill is not paid by a third party </a:t>
            </a:r>
          </a:p>
          <a:p>
            <a:pPr marL="914400" lvl="3" indent="-457200">
              <a:buFont typeface="Arial" panose="020B0604020202020204" pitchFamily="34" charset="0"/>
              <a:buChar char="•"/>
            </a:pPr>
            <a:r>
              <a:rPr lang="en-US" sz="2000" dirty="0">
                <a:solidFill>
                  <a:srgbClr val="002060"/>
                </a:solidFill>
              </a:rPr>
              <a:t>Persons living in RV / Camper are eligible if the RV/Camper is permanently located in Pennsylvania and they have no other permanent residence</a:t>
            </a:r>
          </a:p>
        </p:txBody>
      </p:sp>
      <p:pic>
        <p:nvPicPr>
          <p:cNvPr id="3" name="Graphic 2" descr="Suburban scene">
            <a:extLst>
              <a:ext uri="{FF2B5EF4-FFF2-40B4-BE49-F238E27FC236}">
                <a16:creationId xmlns:a16="http://schemas.microsoft.com/office/drawing/2014/main" id="{9FD85762-6AFD-4E5C-3F43-5415F3CD1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8690" y="1861445"/>
            <a:ext cx="3135109" cy="3135109"/>
          </a:xfrm>
          <a:prstGeom prst="rect">
            <a:avLst/>
          </a:prstGeom>
        </p:spPr>
      </p:pic>
    </p:spTree>
    <p:extLst>
      <p:ext uri="{BB962C8B-B14F-4D97-AF65-F5344CB8AC3E}">
        <p14:creationId xmlns:p14="http://schemas.microsoft.com/office/powerpoint/2010/main" val="1303115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Immigration Status</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825625"/>
            <a:ext cx="10515599" cy="4667250"/>
          </a:xfrm>
        </p:spPr>
        <p:txBody>
          <a:bodyPr>
            <a:normAutofit lnSpcReduction="10000"/>
          </a:bodyPr>
          <a:lstStyle/>
          <a:p>
            <a:pPr marL="0" indent="0">
              <a:buNone/>
            </a:pPr>
            <a:r>
              <a:rPr lang="en-US" b="1" dirty="0">
                <a:solidFill>
                  <a:srgbClr val="002060"/>
                </a:solidFill>
              </a:rPr>
              <a:t>Both US citizens and non-US citizens may qualify for LIHEAP</a:t>
            </a:r>
          </a:p>
          <a:p>
            <a:pPr marL="685800" lvl="2" indent="-342900">
              <a:buFont typeface="Arial" panose="020B0604020202020204" pitchFamily="34" charset="0"/>
              <a:buChar char="•"/>
            </a:pPr>
            <a:r>
              <a:rPr lang="en-US" sz="1800" dirty="0">
                <a:solidFill>
                  <a:srgbClr val="002060"/>
                </a:solidFill>
              </a:rPr>
              <a:t>Qualified noncitizen:</a:t>
            </a:r>
          </a:p>
          <a:p>
            <a:pPr marL="1028700" lvl="3" indent="-342900">
              <a:buFont typeface="Arial" panose="020B0604020202020204" pitchFamily="34" charset="0"/>
              <a:buChar char="•"/>
            </a:pPr>
            <a:r>
              <a:rPr lang="en-US" sz="1600" dirty="0">
                <a:solidFill>
                  <a:srgbClr val="002060"/>
                </a:solidFill>
              </a:rPr>
              <a:t>Lawfully admitted for permanent residence</a:t>
            </a:r>
          </a:p>
          <a:p>
            <a:pPr marL="1028700" lvl="3" indent="-342900">
              <a:buFont typeface="Arial" panose="020B0604020202020204" pitchFamily="34" charset="0"/>
              <a:buChar char="•"/>
            </a:pPr>
            <a:r>
              <a:rPr lang="en-US" sz="1600" dirty="0">
                <a:solidFill>
                  <a:srgbClr val="002060"/>
                </a:solidFill>
              </a:rPr>
              <a:t>Qualified for asylee or refugee status</a:t>
            </a:r>
          </a:p>
          <a:p>
            <a:pPr marL="1028700" lvl="3" indent="-342900">
              <a:buFont typeface="Arial" panose="020B0604020202020204" pitchFamily="34" charset="0"/>
              <a:buChar char="•"/>
            </a:pPr>
            <a:r>
              <a:rPr lang="en-US" sz="1600" dirty="0">
                <a:solidFill>
                  <a:srgbClr val="002060"/>
                </a:solidFill>
              </a:rPr>
              <a:t>Cuban or Haitian Entrant</a:t>
            </a:r>
          </a:p>
          <a:p>
            <a:pPr marL="1028700" lvl="3" indent="-342900">
              <a:buFont typeface="Arial" panose="020B0604020202020204" pitchFamily="34" charset="0"/>
              <a:buChar char="•"/>
            </a:pPr>
            <a:r>
              <a:rPr lang="en-US" sz="1600" dirty="0">
                <a:solidFill>
                  <a:srgbClr val="002060"/>
                </a:solidFill>
              </a:rPr>
              <a:t>Non-citizens who have been battered or subjected to extreme cruelty in the United States</a:t>
            </a:r>
          </a:p>
          <a:p>
            <a:pPr marL="1028700" lvl="3" indent="-342900">
              <a:buFont typeface="Arial" panose="020B0604020202020204" pitchFamily="34" charset="0"/>
              <a:buChar char="•"/>
            </a:pPr>
            <a:r>
              <a:rPr lang="en-US" sz="1600" dirty="0">
                <a:solidFill>
                  <a:srgbClr val="002060"/>
                </a:solidFill>
              </a:rPr>
              <a:t>Appendix B to the State Plan contains a full list of eligible immigration status and acceptable documentation.</a:t>
            </a:r>
          </a:p>
          <a:p>
            <a:pPr marL="685800" lvl="2" indent="-342900">
              <a:buFont typeface="Arial" panose="020B0604020202020204" pitchFamily="34" charset="0"/>
              <a:buChar char="•"/>
            </a:pPr>
            <a:r>
              <a:rPr lang="en-US" sz="1800" dirty="0">
                <a:solidFill>
                  <a:srgbClr val="002060"/>
                </a:solidFill>
              </a:rPr>
              <a:t>A person’s statement that they are a citizen is considered sufficient verification 622.12 (</a:t>
            </a:r>
            <a:r>
              <a:rPr lang="en-US" sz="1800" i="1" dirty="0">
                <a:solidFill>
                  <a:srgbClr val="002060"/>
                </a:solidFill>
              </a:rPr>
              <a:t>Updated August 17, 2022</a:t>
            </a:r>
            <a:r>
              <a:rPr lang="en-US" sz="1800" dirty="0">
                <a:solidFill>
                  <a:srgbClr val="002060"/>
                </a:solidFill>
              </a:rPr>
              <a:t>)</a:t>
            </a:r>
          </a:p>
          <a:p>
            <a:pPr marL="1028700" lvl="3" indent="-342900">
              <a:buFont typeface="Arial" panose="020B0604020202020204" pitchFamily="34" charset="0"/>
              <a:buChar char="•"/>
            </a:pPr>
            <a:r>
              <a:rPr lang="en-US" sz="1600" dirty="0">
                <a:solidFill>
                  <a:srgbClr val="002060"/>
                </a:solidFill>
              </a:rPr>
              <a:t>Applicants must provide USCIS documentation for non US citizens in the household who are eligible for LIHEAP.</a:t>
            </a:r>
          </a:p>
          <a:p>
            <a:pPr marL="685800" lvl="2" indent="-285750">
              <a:buFont typeface="Arial" panose="020B0604020202020204" pitchFamily="34" charset="0"/>
              <a:buChar char="•"/>
            </a:pPr>
            <a:r>
              <a:rPr lang="en-US" sz="1800" dirty="0">
                <a:solidFill>
                  <a:srgbClr val="002060"/>
                </a:solidFill>
              </a:rPr>
              <a:t>A household member who does not qualify for LIHEAP due to immigration status: </a:t>
            </a:r>
            <a:endParaRPr lang="en-US" dirty="0">
              <a:solidFill>
                <a:srgbClr val="002060"/>
              </a:solidFill>
            </a:endParaRPr>
          </a:p>
          <a:p>
            <a:pPr marL="1028700" lvl="3" indent="-342900">
              <a:buFont typeface="Arial" panose="020B0604020202020204" pitchFamily="34" charset="0"/>
              <a:buChar char="•"/>
            </a:pPr>
            <a:r>
              <a:rPr lang="en-US" sz="1600" b="1" dirty="0">
                <a:solidFill>
                  <a:srgbClr val="002060"/>
                </a:solidFill>
              </a:rPr>
              <a:t>Can</a:t>
            </a:r>
            <a:r>
              <a:rPr lang="en-US" sz="1600" dirty="0">
                <a:solidFill>
                  <a:srgbClr val="002060"/>
                </a:solidFill>
              </a:rPr>
              <a:t> be the payment name for the household</a:t>
            </a:r>
          </a:p>
          <a:p>
            <a:pPr marL="1028700" lvl="3" indent="-342900">
              <a:buFont typeface="Arial" panose="020B0604020202020204" pitchFamily="34" charset="0"/>
              <a:buChar char="•"/>
            </a:pPr>
            <a:r>
              <a:rPr lang="en-US" sz="1600" dirty="0">
                <a:solidFill>
                  <a:srgbClr val="002060"/>
                </a:solidFill>
              </a:rPr>
              <a:t>Will not be counted as a household member, however, their income will count as household income.</a:t>
            </a:r>
          </a:p>
          <a:p>
            <a:pPr marL="0" indent="0">
              <a:buNone/>
            </a:pPr>
            <a:r>
              <a:rPr lang="en-US" dirty="0">
                <a:solidFill>
                  <a:srgbClr val="002060"/>
                </a:solidFill>
              </a:rPr>
              <a:t>A household member who is “ineligible” for LIHEAP can apply if any member of their household, including a minor, is eligible.</a:t>
            </a:r>
          </a:p>
          <a:p>
            <a:pPr marL="384048" lvl="2" indent="0">
              <a:buNone/>
            </a:pPr>
            <a:endParaRPr lang="en-US" sz="2000" dirty="0">
              <a:solidFill>
                <a:srgbClr val="002060"/>
              </a:solidFill>
            </a:endParaRPr>
          </a:p>
        </p:txBody>
      </p:sp>
    </p:spTree>
    <p:extLst>
      <p:ext uri="{BB962C8B-B14F-4D97-AF65-F5344CB8AC3E}">
        <p14:creationId xmlns:p14="http://schemas.microsoft.com/office/powerpoint/2010/main" val="184687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Processing Times</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01A3D7A6-243E-D577-ED89-CE1787FB537E}"/>
              </a:ext>
            </a:extLst>
          </p:cNvPr>
          <p:cNvSpPr>
            <a:spLocks noGrp="1"/>
          </p:cNvSpPr>
          <p:nvPr>
            <p:ph idx="1"/>
          </p:nvPr>
        </p:nvSpPr>
        <p:spPr>
          <a:xfrm>
            <a:off x="838200" y="1825625"/>
            <a:ext cx="10515599" cy="3927475"/>
          </a:xfrm>
        </p:spPr>
        <p:txBody>
          <a:bodyPr>
            <a:normAutofit/>
          </a:bodyPr>
          <a:lstStyle/>
          <a:p>
            <a:pPr marL="201168" lvl="1" indent="0">
              <a:spcBef>
                <a:spcPts val="600"/>
              </a:spcBef>
              <a:buNone/>
            </a:pPr>
            <a:r>
              <a:rPr lang="en-US" sz="2800" b="1" dirty="0">
                <a:solidFill>
                  <a:srgbClr val="002060"/>
                </a:solidFill>
              </a:rPr>
              <a:t>Cash Grants </a:t>
            </a:r>
            <a:r>
              <a:rPr lang="en-US" sz="2800" dirty="0">
                <a:solidFill>
                  <a:srgbClr val="002060"/>
                </a:solidFill>
              </a:rPr>
              <a:t>must be processed within </a:t>
            </a:r>
            <a:r>
              <a:rPr lang="en-US" sz="2800" b="1" dirty="0">
                <a:solidFill>
                  <a:srgbClr val="002060"/>
                </a:solidFill>
              </a:rPr>
              <a:t>30 days </a:t>
            </a:r>
            <a:r>
              <a:rPr lang="en-US" sz="2800" dirty="0">
                <a:solidFill>
                  <a:srgbClr val="002060"/>
                </a:solidFill>
              </a:rPr>
              <a:t>from the date application is complete.</a:t>
            </a:r>
          </a:p>
          <a:p>
            <a:pPr marL="201168" lvl="1" indent="0">
              <a:spcBef>
                <a:spcPts val="600"/>
              </a:spcBef>
              <a:buNone/>
            </a:pPr>
            <a:r>
              <a:rPr lang="en-US" sz="2800" b="1" dirty="0">
                <a:solidFill>
                  <a:srgbClr val="002060"/>
                </a:solidFill>
              </a:rPr>
              <a:t>Crisis Grants </a:t>
            </a:r>
            <a:r>
              <a:rPr lang="en-US" sz="2800" dirty="0">
                <a:solidFill>
                  <a:srgbClr val="002060"/>
                </a:solidFill>
              </a:rPr>
              <a:t>must be processed:</a:t>
            </a:r>
          </a:p>
          <a:p>
            <a:pPr lvl="3">
              <a:spcBef>
                <a:spcPts val="600"/>
              </a:spcBef>
              <a:buFont typeface="Arial" panose="020B0604020202020204" pitchFamily="34" charset="0"/>
              <a:buChar char="•"/>
            </a:pPr>
            <a:r>
              <a:rPr lang="en-US" sz="2400" b="1" dirty="0">
                <a:solidFill>
                  <a:srgbClr val="002060"/>
                </a:solidFill>
              </a:rPr>
              <a:t>Within 18 hours</a:t>
            </a:r>
            <a:r>
              <a:rPr lang="en-US" sz="2400" dirty="0">
                <a:solidFill>
                  <a:srgbClr val="002060"/>
                </a:solidFill>
              </a:rPr>
              <a:t> for households without heat or who will be without heat in 48 hours </a:t>
            </a:r>
            <a:r>
              <a:rPr lang="en-US" sz="2400" u="sng" dirty="0">
                <a:solidFill>
                  <a:srgbClr val="002060"/>
                </a:solidFill>
              </a:rPr>
              <a:t>and</a:t>
            </a:r>
            <a:r>
              <a:rPr lang="en-US" sz="2400" dirty="0">
                <a:solidFill>
                  <a:srgbClr val="002060"/>
                </a:solidFill>
              </a:rPr>
              <a:t> are in a life-threatening situation</a:t>
            </a:r>
          </a:p>
          <a:p>
            <a:pPr lvl="3">
              <a:spcBef>
                <a:spcPts val="600"/>
              </a:spcBef>
              <a:buFont typeface="Arial" panose="020B0604020202020204" pitchFamily="34" charset="0"/>
              <a:buChar char="•"/>
            </a:pPr>
            <a:r>
              <a:rPr lang="en-US" sz="2400" b="1" dirty="0">
                <a:solidFill>
                  <a:srgbClr val="002060"/>
                </a:solidFill>
              </a:rPr>
              <a:t>Within 48 hours </a:t>
            </a:r>
            <a:r>
              <a:rPr lang="en-US" sz="2400" dirty="0">
                <a:solidFill>
                  <a:srgbClr val="002060"/>
                </a:solidFill>
              </a:rPr>
              <a:t>for households without heat or who will be without heat in 48 hours (most Crisis applicants)</a:t>
            </a:r>
          </a:p>
          <a:p>
            <a:pPr lvl="3">
              <a:spcBef>
                <a:spcPts val="600"/>
              </a:spcBef>
              <a:buFont typeface="Arial" panose="020B0604020202020204" pitchFamily="34" charset="0"/>
              <a:buChar char="•"/>
            </a:pPr>
            <a:r>
              <a:rPr lang="en-US" sz="2400" b="1" dirty="0">
                <a:solidFill>
                  <a:srgbClr val="002060"/>
                </a:solidFill>
              </a:rPr>
              <a:t>Within 10 work days </a:t>
            </a:r>
            <a:r>
              <a:rPr lang="en-US" sz="2400" dirty="0">
                <a:solidFill>
                  <a:srgbClr val="002060"/>
                </a:solidFill>
              </a:rPr>
              <a:t>for all other households, or before the household is without heat, whichever is sooner.</a:t>
            </a:r>
          </a:p>
        </p:txBody>
      </p:sp>
    </p:spTree>
    <p:extLst>
      <p:ext uri="{BB962C8B-B14F-4D97-AF65-F5344CB8AC3E}">
        <p14:creationId xmlns:p14="http://schemas.microsoft.com/office/powerpoint/2010/main" val="69967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a:solidFill>
                  <a:srgbClr val="002060"/>
                </a:solidFill>
                <a:latin typeface="+mn-lt"/>
                <a:cs typeface="Calibri Light"/>
              </a:rPr>
              <a:t>Pennsylvania Utility Law Project</a:t>
            </a:r>
            <a:endParaRPr lang="en-US" b="1">
              <a:solidFill>
                <a:srgbClr val="002060"/>
              </a:solidFill>
              <a:latin typeface="+mn-lt"/>
              <a:ea typeface="Calibri Light"/>
              <a:cs typeface="Calibri Light"/>
            </a:endParaRPr>
          </a:p>
        </p:txBody>
      </p:sp>
      <p:sp>
        <p:nvSpPr>
          <p:cNvPr id="3" name="Content Placeholder 2">
            <a:extLst>
              <a:ext uri="{FF2B5EF4-FFF2-40B4-BE49-F238E27FC236}">
                <a16:creationId xmlns:a16="http://schemas.microsoft.com/office/drawing/2014/main" id="{3F8B8265-30D4-00D4-7B5B-DDE360553A81}"/>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a:solidFill>
                  <a:srgbClr val="002060"/>
                </a:solidFill>
                <a:cs typeface="Helvetica"/>
              </a:rPr>
              <a:t>PULP is a statewide legal services project of Regional Housing Legal Services and is a member of the Pennsylvania Legal Aid Network. </a:t>
            </a:r>
            <a:endParaRPr lang="en-US">
              <a:solidFill>
                <a:srgbClr val="002060"/>
              </a:solidFill>
            </a:endParaRPr>
          </a:p>
          <a:p>
            <a:endParaRPr lang="en-US" sz="1500">
              <a:solidFill>
                <a:srgbClr val="002060"/>
              </a:solidFill>
              <a:cs typeface="Helvetica"/>
            </a:endParaRPr>
          </a:p>
          <a:p>
            <a:pPr marL="0" indent="0">
              <a:buNone/>
            </a:pPr>
            <a:r>
              <a:rPr lang="en-US" sz="2400">
                <a:solidFill>
                  <a:srgbClr val="002060"/>
                </a:solidFill>
                <a:cs typeface="Helvetica"/>
              </a:rPr>
              <a:t>PULP’s mission is to secure just and equitable access to safe and affordable utility services for Pennsylvanians experiencing poverty.  </a:t>
            </a:r>
            <a:endParaRPr lang="en-US" sz="2400">
              <a:solidFill>
                <a:srgbClr val="002060"/>
              </a:solidFill>
              <a:ea typeface="Calibri"/>
              <a:cs typeface="Helvetica"/>
            </a:endParaRPr>
          </a:p>
          <a:p>
            <a:endParaRPr lang="en-US" sz="1400">
              <a:solidFill>
                <a:srgbClr val="002060"/>
              </a:solidFill>
              <a:cs typeface="Helvetica"/>
            </a:endParaRPr>
          </a:p>
          <a:p>
            <a:pPr marL="0" indent="0">
              <a:buNone/>
            </a:pPr>
            <a:r>
              <a:rPr lang="en-US" sz="2400">
                <a:solidFill>
                  <a:srgbClr val="002060"/>
                </a:solidFill>
                <a:cs typeface="Helvetica"/>
              </a:rPr>
              <a:t>We work to achieve our mission by empowering individuals and communities through: </a:t>
            </a:r>
            <a:endParaRPr lang="en-US" sz="2400">
              <a:solidFill>
                <a:srgbClr val="002060"/>
              </a:solidFill>
              <a:ea typeface="Calibri"/>
              <a:cs typeface="Helvetica"/>
            </a:endParaRPr>
          </a:p>
          <a:p>
            <a:pPr lvl="1"/>
            <a:r>
              <a:rPr lang="en-US" sz="2000">
                <a:solidFill>
                  <a:srgbClr val="002060"/>
                </a:solidFill>
                <a:cs typeface="Helvetica"/>
              </a:rPr>
              <a:t> Legal Representation, Groups, and Individuals</a:t>
            </a:r>
          </a:p>
          <a:p>
            <a:pPr lvl="1"/>
            <a:r>
              <a:rPr lang="en-US" sz="2000">
                <a:solidFill>
                  <a:srgbClr val="002060"/>
                </a:solidFill>
                <a:cs typeface="Helvetica"/>
              </a:rPr>
              <a:t> Education and Training</a:t>
            </a:r>
          </a:p>
          <a:p>
            <a:pPr lvl="1"/>
            <a:r>
              <a:rPr lang="en-US" sz="2000">
                <a:solidFill>
                  <a:srgbClr val="002060"/>
                </a:solidFill>
                <a:cs typeface="Helvetica"/>
              </a:rPr>
              <a:t> Policy Advocacy </a:t>
            </a:r>
          </a:p>
          <a:p>
            <a:pPr lvl="1"/>
            <a:r>
              <a:rPr lang="en-US" sz="2000">
                <a:solidFill>
                  <a:srgbClr val="002060"/>
                </a:solidFill>
                <a:cs typeface="Helvetica"/>
              </a:rPr>
              <a:t> Supportive Services </a:t>
            </a:r>
          </a:p>
          <a:p>
            <a:pPr lvl="1"/>
            <a:r>
              <a:rPr lang="en-US" sz="2000">
                <a:solidFill>
                  <a:srgbClr val="002060"/>
                </a:solidFill>
                <a:cs typeface="Helvetica"/>
              </a:rPr>
              <a:t> Consultation</a:t>
            </a:r>
            <a:endParaRPr lang="en-US">
              <a:solidFill>
                <a:srgbClr val="002060"/>
              </a:solidFill>
            </a:endParaRPr>
          </a:p>
        </p:txBody>
      </p:sp>
      <p:pic>
        <p:nvPicPr>
          <p:cNvPr id="4" name="Picture 4" descr="A logo of a building&#10;&#10;Description automatically generated">
            <a:extLst>
              <a:ext uri="{FF2B5EF4-FFF2-40B4-BE49-F238E27FC236}">
                <a16:creationId xmlns:a16="http://schemas.microsoft.com/office/drawing/2014/main" id="{0E045758-2788-3491-17FB-940BB468BD80}"/>
              </a:ext>
            </a:extLst>
          </p:cNvPr>
          <p:cNvPicPr>
            <a:picLocks noChangeAspect="1"/>
          </p:cNvPicPr>
          <p:nvPr/>
        </p:nvPicPr>
        <p:blipFill>
          <a:blip r:embed="rId3"/>
          <a:stretch>
            <a:fillRect/>
          </a:stretch>
        </p:blipFill>
        <p:spPr>
          <a:xfrm>
            <a:off x="9183964" y="4175746"/>
            <a:ext cx="2371725" cy="2371725"/>
          </a:xfrm>
          <a:prstGeom prst="rect">
            <a:avLst/>
          </a:prstGeom>
        </p:spPr>
      </p:pic>
    </p:spTree>
    <p:extLst>
      <p:ext uri="{BB962C8B-B14F-4D97-AF65-F5344CB8AC3E}">
        <p14:creationId xmlns:p14="http://schemas.microsoft.com/office/powerpoint/2010/main" val="97552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Cash Grants</a:t>
            </a:r>
            <a:endParaRPr lang="en-US" b="1" dirty="0">
              <a:solidFill>
                <a:srgbClr val="002060"/>
              </a:solidFill>
              <a:latin typeface="+mn-lt"/>
              <a:ea typeface="Calibri Light"/>
              <a:cs typeface="Calibri Light"/>
            </a:endParaRPr>
          </a:p>
        </p:txBody>
      </p:sp>
      <p:pic>
        <p:nvPicPr>
          <p:cNvPr id="8" name="Graphic 7" descr="Money with solid fill">
            <a:extLst>
              <a:ext uri="{FF2B5EF4-FFF2-40B4-BE49-F238E27FC236}">
                <a16:creationId xmlns:a16="http://schemas.microsoft.com/office/drawing/2014/main" id="{BB2683E4-F6F4-CB9C-88E9-5B1DC072A7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4223" y="2281197"/>
            <a:ext cx="4576803" cy="4576803"/>
          </a:xfrm>
          <a:prstGeom prst="rect">
            <a:avLst/>
          </a:prstGeom>
        </p:spPr>
      </p:pic>
      <p:sp>
        <p:nvSpPr>
          <p:cNvPr id="9" name="Content Placeholder 8">
            <a:extLst>
              <a:ext uri="{FF2B5EF4-FFF2-40B4-BE49-F238E27FC236}">
                <a16:creationId xmlns:a16="http://schemas.microsoft.com/office/drawing/2014/main" id="{5EE3CB68-C627-DC4A-D70A-37AECF2BC5E0}"/>
              </a:ext>
            </a:extLst>
          </p:cNvPr>
          <p:cNvSpPr>
            <a:spLocks noGrp="1"/>
          </p:cNvSpPr>
          <p:nvPr>
            <p:ph idx="1"/>
          </p:nvPr>
        </p:nvSpPr>
        <p:spPr>
          <a:xfrm>
            <a:off x="838199" y="1895475"/>
            <a:ext cx="10111451" cy="2931754"/>
          </a:xfrm>
        </p:spPr>
        <p:txBody>
          <a:bodyPr>
            <a:normAutofit/>
          </a:bodyPr>
          <a:lstStyle/>
          <a:p>
            <a:pPr marL="0" indent="0">
              <a:buNone/>
            </a:pPr>
            <a:r>
              <a:rPr lang="en-US" b="1" dirty="0">
                <a:solidFill>
                  <a:srgbClr val="002060"/>
                </a:solidFill>
              </a:rPr>
              <a:t>$300 to $1,000 available annually to help with home heating costs.</a:t>
            </a:r>
            <a:endParaRPr lang="en-US" sz="3200" b="1" dirty="0">
              <a:solidFill>
                <a:srgbClr val="002060"/>
              </a:solidFill>
            </a:endParaRPr>
          </a:p>
        </p:txBody>
      </p:sp>
    </p:spTree>
    <p:extLst>
      <p:ext uri="{BB962C8B-B14F-4D97-AF65-F5344CB8AC3E}">
        <p14:creationId xmlns:p14="http://schemas.microsoft.com/office/powerpoint/2010/main" val="338496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Cash Grant Eligibility</a:t>
            </a:r>
            <a:endParaRPr lang="en-US" b="1" dirty="0">
              <a:solidFill>
                <a:srgbClr val="002060"/>
              </a:solidFill>
              <a:latin typeface="+mn-lt"/>
              <a:ea typeface="Calibri Light"/>
              <a:cs typeface="Calibri Light"/>
            </a:endParaRPr>
          </a:p>
        </p:txBody>
      </p:sp>
      <p:graphicFrame>
        <p:nvGraphicFramePr>
          <p:cNvPr id="5" name="Content Placeholder 5">
            <a:extLst>
              <a:ext uri="{FF2B5EF4-FFF2-40B4-BE49-F238E27FC236}">
                <a16:creationId xmlns:a16="http://schemas.microsoft.com/office/drawing/2014/main" id="{E45AC03F-77BD-9344-9CB2-4020CA16F4DA}"/>
              </a:ext>
            </a:extLst>
          </p:cNvPr>
          <p:cNvGraphicFramePr>
            <a:graphicFrameLocks/>
          </p:cNvGraphicFramePr>
          <p:nvPr>
            <p:extLst>
              <p:ext uri="{D42A27DB-BD31-4B8C-83A1-F6EECF244321}">
                <p14:modId xmlns:p14="http://schemas.microsoft.com/office/powerpoint/2010/main" val="2423819674"/>
              </p:ext>
            </p:extLst>
          </p:nvPr>
        </p:nvGraphicFramePr>
        <p:xfrm>
          <a:off x="1504949" y="1590674"/>
          <a:ext cx="8982075" cy="419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11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Cash Grant Eligibility</a:t>
            </a:r>
            <a:endParaRPr lang="en-US" b="1" dirty="0">
              <a:solidFill>
                <a:srgbClr val="002060"/>
              </a:solidFill>
              <a:latin typeface="+mn-lt"/>
              <a:ea typeface="Calibri Light"/>
              <a:cs typeface="Calibri Light"/>
            </a:endParaRPr>
          </a:p>
        </p:txBody>
      </p:sp>
      <p:graphicFrame>
        <p:nvGraphicFramePr>
          <p:cNvPr id="3" name="Content Placeholder 5">
            <a:extLst>
              <a:ext uri="{FF2B5EF4-FFF2-40B4-BE49-F238E27FC236}">
                <a16:creationId xmlns:a16="http://schemas.microsoft.com/office/drawing/2014/main" id="{0E11EC5E-817E-01AE-3F30-093F8FE32C5D}"/>
              </a:ext>
            </a:extLst>
          </p:cNvPr>
          <p:cNvGraphicFramePr>
            <a:graphicFrameLocks noGrp="1"/>
          </p:cNvGraphicFramePr>
          <p:nvPr>
            <p:ph idx="1"/>
            <p:extLst>
              <p:ext uri="{D42A27DB-BD31-4B8C-83A1-F6EECF244321}">
                <p14:modId xmlns:p14="http://schemas.microsoft.com/office/powerpoint/2010/main" val="319784534"/>
              </p:ext>
            </p:extLst>
          </p:nvPr>
        </p:nvGraphicFramePr>
        <p:xfrm>
          <a:off x="838201" y="1581149"/>
          <a:ext cx="10515599" cy="396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68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Crisis Grants</a:t>
            </a:r>
            <a:endParaRPr lang="en-US" b="1" dirty="0">
              <a:solidFill>
                <a:srgbClr val="002060"/>
              </a:solidFill>
              <a:latin typeface="+mn-lt"/>
              <a:ea typeface="Calibri Light"/>
              <a:cs typeface="Calibri Light"/>
            </a:endParaRPr>
          </a:p>
        </p:txBody>
      </p:sp>
      <p:sp>
        <p:nvSpPr>
          <p:cNvPr id="9" name="Content Placeholder 8">
            <a:extLst>
              <a:ext uri="{FF2B5EF4-FFF2-40B4-BE49-F238E27FC236}">
                <a16:creationId xmlns:a16="http://schemas.microsoft.com/office/drawing/2014/main" id="{5EE3CB68-C627-DC4A-D70A-37AECF2BC5E0}"/>
              </a:ext>
            </a:extLst>
          </p:cNvPr>
          <p:cNvSpPr>
            <a:spLocks noGrp="1"/>
          </p:cNvSpPr>
          <p:nvPr>
            <p:ph idx="1"/>
          </p:nvPr>
        </p:nvSpPr>
        <p:spPr>
          <a:xfrm>
            <a:off x="838200" y="1895475"/>
            <a:ext cx="9848850" cy="2931754"/>
          </a:xfrm>
        </p:spPr>
        <p:txBody>
          <a:bodyPr>
            <a:normAutofit/>
          </a:bodyPr>
          <a:lstStyle/>
          <a:p>
            <a:pPr marL="0" indent="0">
              <a:buNone/>
            </a:pPr>
            <a:r>
              <a:rPr lang="en-US" b="1" dirty="0">
                <a:solidFill>
                  <a:srgbClr val="002060"/>
                </a:solidFill>
              </a:rPr>
              <a:t>$25 - $1,000 to assist households without heat or in imminent danger of being without heat.  </a:t>
            </a:r>
            <a:endParaRPr lang="en-US" sz="3200" b="1" dirty="0">
              <a:solidFill>
                <a:srgbClr val="002060"/>
              </a:solidFill>
            </a:endParaRPr>
          </a:p>
        </p:txBody>
      </p:sp>
      <p:pic>
        <p:nvPicPr>
          <p:cNvPr id="3" name="Picture 2" descr="Pre-Crisis vs. Post-Crisis Planning: Confronting Life's Unknowns -  myLifeSite">
            <a:extLst>
              <a:ext uri="{FF2B5EF4-FFF2-40B4-BE49-F238E27FC236}">
                <a16:creationId xmlns:a16="http://schemas.microsoft.com/office/drawing/2014/main" id="{51FB71A8-2C44-C2B6-C246-C1DC126674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1375" y="2705100"/>
            <a:ext cx="6989249" cy="285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5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Crisis Grant Eligibility</a:t>
            </a:r>
            <a:endParaRPr lang="en-US" b="1" dirty="0">
              <a:solidFill>
                <a:srgbClr val="002060"/>
              </a:solidFill>
              <a:latin typeface="+mn-lt"/>
              <a:ea typeface="Calibri Light"/>
              <a:cs typeface="Calibri Light"/>
            </a:endParaRPr>
          </a:p>
        </p:txBody>
      </p:sp>
      <p:graphicFrame>
        <p:nvGraphicFramePr>
          <p:cNvPr id="3" name="Content Placeholder 5">
            <a:extLst>
              <a:ext uri="{FF2B5EF4-FFF2-40B4-BE49-F238E27FC236}">
                <a16:creationId xmlns:a16="http://schemas.microsoft.com/office/drawing/2014/main" id="{F85F0C24-245E-8194-68AC-8C2193569A77}"/>
              </a:ext>
            </a:extLst>
          </p:cNvPr>
          <p:cNvGraphicFramePr>
            <a:graphicFrameLocks noGrp="1"/>
          </p:cNvGraphicFramePr>
          <p:nvPr>
            <p:ph idx="1"/>
            <p:extLst>
              <p:ext uri="{D42A27DB-BD31-4B8C-83A1-F6EECF244321}">
                <p14:modId xmlns:p14="http://schemas.microsoft.com/office/powerpoint/2010/main" val="2882050044"/>
              </p:ext>
            </p:extLst>
          </p:nvPr>
        </p:nvGraphicFramePr>
        <p:xfrm>
          <a:off x="1033464" y="1690688"/>
          <a:ext cx="10515599"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43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Home Heating Emergency</a:t>
            </a:r>
            <a:endParaRPr lang="en-US" b="1" dirty="0">
              <a:solidFill>
                <a:srgbClr val="002060"/>
              </a:solidFill>
              <a:latin typeface="+mn-lt"/>
              <a:ea typeface="Calibri Light"/>
              <a:cs typeface="Calibri Light"/>
            </a:endParaRPr>
          </a:p>
        </p:txBody>
      </p:sp>
      <p:sp>
        <p:nvSpPr>
          <p:cNvPr id="5" name="Content Placeholder 4">
            <a:extLst>
              <a:ext uri="{FF2B5EF4-FFF2-40B4-BE49-F238E27FC236}">
                <a16:creationId xmlns:a16="http://schemas.microsoft.com/office/drawing/2014/main" id="{03EC0442-863E-8DF7-D1ED-4D308B10458F}"/>
              </a:ext>
            </a:extLst>
          </p:cNvPr>
          <p:cNvSpPr>
            <a:spLocks noGrp="1"/>
          </p:cNvSpPr>
          <p:nvPr>
            <p:ph idx="1"/>
          </p:nvPr>
        </p:nvSpPr>
        <p:spPr/>
        <p:txBody>
          <a:bodyPr>
            <a:normAutofit lnSpcReduction="10000"/>
          </a:bodyPr>
          <a:lstStyle/>
          <a:p>
            <a:pPr marL="201168" lvl="1" indent="0">
              <a:buNone/>
            </a:pPr>
            <a:r>
              <a:rPr lang="en-US" sz="2400" dirty="0">
                <a:solidFill>
                  <a:srgbClr val="002060"/>
                </a:solidFill>
              </a:rPr>
              <a:t>A household has a home heating emergency when:</a:t>
            </a:r>
          </a:p>
          <a:p>
            <a:pPr lvl="2">
              <a:buFont typeface="Arial" panose="020B0604020202020204" pitchFamily="34" charset="0"/>
              <a:buChar char="•"/>
            </a:pPr>
            <a:r>
              <a:rPr lang="en-US" dirty="0">
                <a:solidFill>
                  <a:srgbClr val="002060"/>
                </a:solidFill>
              </a:rPr>
              <a:t>Service is shut off,</a:t>
            </a:r>
          </a:p>
          <a:p>
            <a:pPr lvl="2">
              <a:buFont typeface="Arial" panose="020B0604020202020204" pitchFamily="34" charset="0"/>
              <a:buChar char="•"/>
            </a:pPr>
            <a:r>
              <a:rPr lang="en-US" dirty="0">
                <a:solidFill>
                  <a:srgbClr val="002060"/>
                </a:solidFill>
              </a:rPr>
              <a:t>The household has received a termination notice, or</a:t>
            </a:r>
          </a:p>
          <a:p>
            <a:pPr lvl="2">
              <a:buFont typeface="Arial" panose="020B0604020202020204" pitchFamily="34" charset="0"/>
              <a:buChar char="•"/>
            </a:pPr>
            <a:r>
              <a:rPr lang="en-US" dirty="0">
                <a:solidFill>
                  <a:srgbClr val="002060"/>
                </a:solidFill>
              </a:rPr>
              <a:t>The household has 15 or fewer days of deliverable fuel.</a:t>
            </a:r>
          </a:p>
          <a:p>
            <a:pPr marL="201168" lvl="1" indent="0">
              <a:buNone/>
            </a:pPr>
            <a:endParaRPr lang="en-US" dirty="0">
              <a:solidFill>
                <a:srgbClr val="002060"/>
              </a:solidFill>
            </a:endParaRPr>
          </a:p>
          <a:p>
            <a:pPr marL="201168" lvl="1" indent="0">
              <a:buNone/>
            </a:pPr>
            <a:r>
              <a:rPr lang="en-US" sz="2400" dirty="0">
                <a:solidFill>
                  <a:srgbClr val="002060"/>
                </a:solidFill>
              </a:rPr>
              <a:t>The crisis must be resolvable by the grant</a:t>
            </a:r>
          </a:p>
          <a:p>
            <a:pPr lvl="2">
              <a:buFont typeface="Arial" panose="020B0604020202020204" pitchFamily="34" charset="0"/>
              <a:buChar char="•"/>
            </a:pPr>
            <a:r>
              <a:rPr lang="en-US" dirty="0">
                <a:solidFill>
                  <a:srgbClr val="002060"/>
                </a:solidFill>
              </a:rPr>
              <a:t>The utility may automatically deny a crisis grant if the debt is more than the grant limit.</a:t>
            </a:r>
          </a:p>
          <a:p>
            <a:pPr lvl="2">
              <a:buFont typeface="Arial" panose="020B0604020202020204" pitchFamily="34" charset="0"/>
              <a:buChar char="•"/>
            </a:pPr>
            <a:r>
              <a:rPr lang="en-US" dirty="0">
                <a:solidFill>
                  <a:srgbClr val="002060"/>
                </a:solidFill>
              </a:rPr>
              <a:t>Some utilities may have pre-determined debt limits, over which they will not accept a crisis grant.</a:t>
            </a:r>
          </a:p>
          <a:p>
            <a:pPr lvl="2">
              <a:buFont typeface="Arial" panose="020B0604020202020204" pitchFamily="34" charset="0"/>
              <a:buChar char="•"/>
            </a:pPr>
            <a:r>
              <a:rPr lang="en-US" dirty="0">
                <a:solidFill>
                  <a:srgbClr val="002060"/>
                </a:solidFill>
              </a:rPr>
              <a:t>A utility may accept less than what is owed to resolve the crisis – but you have to ask!</a:t>
            </a:r>
          </a:p>
          <a:p>
            <a:pPr marL="201168" lvl="1" indent="0">
              <a:buNone/>
            </a:pPr>
            <a:endParaRPr lang="en-US" dirty="0">
              <a:solidFill>
                <a:srgbClr val="002060"/>
              </a:solidFill>
            </a:endParaRPr>
          </a:p>
          <a:p>
            <a:pPr marL="201168" lvl="1" indent="0">
              <a:buNone/>
            </a:pPr>
            <a:r>
              <a:rPr lang="en-US" sz="2000" b="1" i="1" dirty="0">
                <a:solidFill>
                  <a:srgbClr val="C00000"/>
                </a:solidFill>
              </a:rPr>
              <a:t>A medical certificate or short-term hold on a pending termination does NOT resolve a crisis.  The household is still considered at risk of imminent termination.</a:t>
            </a:r>
          </a:p>
        </p:txBody>
      </p:sp>
    </p:spTree>
    <p:extLst>
      <p:ext uri="{BB962C8B-B14F-4D97-AF65-F5344CB8AC3E}">
        <p14:creationId xmlns:p14="http://schemas.microsoft.com/office/powerpoint/2010/main" val="362398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Use of Crisis Funds</a:t>
            </a:r>
            <a:endParaRPr lang="en-US" b="1" dirty="0">
              <a:solidFill>
                <a:srgbClr val="002060"/>
              </a:solidFill>
              <a:latin typeface="+mn-lt"/>
              <a:ea typeface="Calibri Light"/>
              <a:cs typeface="Calibri Light"/>
            </a:endParaRPr>
          </a:p>
        </p:txBody>
      </p:sp>
      <p:sp>
        <p:nvSpPr>
          <p:cNvPr id="5" name="Content Placeholder 4">
            <a:extLst>
              <a:ext uri="{FF2B5EF4-FFF2-40B4-BE49-F238E27FC236}">
                <a16:creationId xmlns:a16="http://schemas.microsoft.com/office/drawing/2014/main" id="{03EC0442-863E-8DF7-D1ED-4D308B10458F}"/>
              </a:ext>
            </a:extLst>
          </p:cNvPr>
          <p:cNvSpPr>
            <a:spLocks noGrp="1"/>
          </p:cNvSpPr>
          <p:nvPr>
            <p:ph idx="1"/>
          </p:nvPr>
        </p:nvSpPr>
        <p:spPr/>
        <p:txBody>
          <a:bodyPr>
            <a:normAutofit/>
          </a:bodyPr>
          <a:lstStyle/>
          <a:p>
            <a:pPr marL="341313" lvl="2" indent="0">
              <a:buNone/>
            </a:pPr>
            <a:r>
              <a:rPr lang="en-US" sz="2800" dirty="0">
                <a:solidFill>
                  <a:srgbClr val="002060"/>
                </a:solidFill>
              </a:rPr>
              <a:t>Crisis grants may be used to pay for: </a:t>
            </a:r>
          </a:p>
          <a:p>
            <a:pPr marL="1141413" lvl="3" indent="-342900">
              <a:buFont typeface="Arial" panose="020B0604020202020204" pitchFamily="34" charset="0"/>
              <a:buChar char="•"/>
            </a:pPr>
            <a:r>
              <a:rPr lang="en-US" sz="2400" dirty="0">
                <a:solidFill>
                  <a:srgbClr val="002060"/>
                </a:solidFill>
              </a:rPr>
              <a:t>Past due balances</a:t>
            </a:r>
          </a:p>
          <a:p>
            <a:pPr marL="1141413" lvl="3" indent="-342900">
              <a:buFont typeface="Arial" panose="020B0604020202020204" pitchFamily="34" charset="0"/>
              <a:buChar char="•"/>
            </a:pPr>
            <a:r>
              <a:rPr lang="en-US" sz="2400" dirty="0">
                <a:solidFill>
                  <a:srgbClr val="002060"/>
                </a:solidFill>
              </a:rPr>
              <a:t>Late fees</a:t>
            </a:r>
          </a:p>
          <a:p>
            <a:pPr marL="1141413" lvl="3" indent="-342900">
              <a:buFont typeface="Arial" panose="020B0604020202020204" pitchFamily="34" charset="0"/>
              <a:buChar char="•"/>
            </a:pPr>
            <a:r>
              <a:rPr lang="en-US" sz="2400" dirty="0">
                <a:solidFill>
                  <a:srgbClr val="002060"/>
                </a:solidFill>
              </a:rPr>
              <a:t>Reconnection fees</a:t>
            </a:r>
          </a:p>
          <a:p>
            <a:pPr marL="1141413" lvl="3" indent="-342900">
              <a:buFont typeface="Arial" panose="020B0604020202020204" pitchFamily="34" charset="0"/>
              <a:buChar char="•"/>
            </a:pPr>
            <a:r>
              <a:rPr lang="en-US" sz="2400" dirty="0">
                <a:solidFill>
                  <a:srgbClr val="002060"/>
                </a:solidFill>
              </a:rPr>
              <a:t>Reasonable delivery fees</a:t>
            </a:r>
          </a:p>
          <a:p>
            <a:pPr marL="341313" lvl="2" indent="0">
              <a:buNone/>
            </a:pPr>
            <a:r>
              <a:rPr lang="en-US" sz="2800" dirty="0">
                <a:solidFill>
                  <a:srgbClr val="002060"/>
                </a:solidFill>
              </a:rPr>
              <a:t>Crisis grants </a:t>
            </a:r>
            <a:r>
              <a:rPr lang="en-US" sz="2800" b="1" dirty="0">
                <a:solidFill>
                  <a:srgbClr val="002060"/>
                </a:solidFill>
              </a:rPr>
              <a:t>may not </a:t>
            </a:r>
            <a:r>
              <a:rPr lang="en-US" sz="2800" dirty="0">
                <a:solidFill>
                  <a:srgbClr val="002060"/>
                </a:solidFill>
              </a:rPr>
              <a:t>be used for security deposits.</a:t>
            </a:r>
          </a:p>
          <a:p>
            <a:pPr marL="1084263" lvl="3" indent="-285750">
              <a:buFont typeface="Arial" panose="020B0604020202020204" pitchFamily="34" charset="0"/>
              <a:buChar char="•"/>
            </a:pPr>
            <a:r>
              <a:rPr lang="en-US" sz="2400" i="1" dirty="0">
                <a:solidFill>
                  <a:srgbClr val="C00000"/>
                </a:solidFill>
              </a:rPr>
              <a:t>Regulated utilities are prohibited from charging a security deposit if household income is at or below 150% FPL. </a:t>
            </a:r>
          </a:p>
          <a:p>
            <a:pPr marL="1084263" lvl="3" indent="-285750"/>
            <a:r>
              <a:rPr lang="en-US" sz="2400" i="1" dirty="0">
                <a:solidFill>
                  <a:srgbClr val="002060"/>
                </a:solidFill>
              </a:rPr>
              <a:t>66 Pa. C.S. 1404 (a.1); 52 Pa. Code 56.32(e).</a:t>
            </a:r>
          </a:p>
        </p:txBody>
      </p:sp>
    </p:spTree>
    <p:extLst>
      <p:ext uri="{BB962C8B-B14F-4D97-AF65-F5344CB8AC3E}">
        <p14:creationId xmlns:p14="http://schemas.microsoft.com/office/powerpoint/2010/main" val="119975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Cash or Crisis</a:t>
            </a:r>
            <a:endParaRPr lang="en-US" b="1" dirty="0">
              <a:solidFill>
                <a:srgbClr val="002060"/>
              </a:solidFill>
              <a:latin typeface="+mn-lt"/>
              <a:ea typeface="Calibri Light"/>
              <a:cs typeface="Calibri Light"/>
            </a:endParaRPr>
          </a:p>
        </p:txBody>
      </p:sp>
      <p:sp>
        <p:nvSpPr>
          <p:cNvPr id="5" name="Content Placeholder 4">
            <a:extLst>
              <a:ext uri="{FF2B5EF4-FFF2-40B4-BE49-F238E27FC236}">
                <a16:creationId xmlns:a16="http://schemas.microsoft.com/office/drawing/2014/main" id="{03EC0442-863E-8DF7-D1ED-4D308B10458F}"/>
              </a:ext>
            </a:extLst>
          </p:cNvPr>
          <p:cNvSpPr>
            <a:spLocks noGrp="1"/>
          </p:cNvSpPr>
          <p:nvPr>
            <p:ph idx="1"/>
          </p:nvPr>
        </p:nvSpPr>
        <p:spPr/>
        <p:txBody>
          <a:bodyPr>
            <a:normAutofit fontScale="92500" lnSpcReduction="20000"/>
          </a:bodyPr>
          <a:lstStyle/>
          <a:p>
            <a:pPr marL="341313" lvl="2" indent="0">
              <a:buNone/>
            </a:pPr>
            <a:r>
              <a:rPr lang="en-US" sz="2400" b="1" dirty="0">
                <a:solidFill>
                  <a:srgbClr val="002060"/>
                </a:solidFill>
              </a:rPr>
              <a:t>Previous Rule:</a:t>
            </a:r>
          </a:p>
          <a:p>
            <a:pPr marL="867093" lvl="3" indent="-342900">
              <a:buFont typeface="Arial" panose="020B0604020202020204" pitchFamily="34" charset="0"/>
              <a:buChar char="•"/>
            </a:pPr>
            <a:r>
              <a:rPr lang="en-US" sz="2200" dirty="0">
                <a:solidFill>
                  <a:srgbClr val="002060"/>
                </a:solidFill>
              </a:rPr>
              <a:t>Cash First: A household in a crisis will have the cash grant applied first regardless of the amount required to resolve the crisis.</a:t>
            </a:r>
          </a:p>
          <a:p>
            <a:pPr marL="341313" lvl="2" indent="0">
              <a:buNone/>
            </a:pPr>
            <a:r>
              <a:rPr lang="en-US" sz="2400" b="1" dirty="0">
                <a:solidFill>
                  <a:srgbClr val="002060"/>
                </a:solidFill>
              </a:rPr>
              <a:t>New Rule: </a:t>
            </a:r>
          </a:p>
          <a:p>
            <a:pPr marL="867093" lvl="3" indent="-342900">
              <a:buFont typeface="Arial" panose="020B0604020202020204" pitchFamily="34" charset="0"/>
              <a:buChar char="•"/>
            </a:pPr>
            <a:r>
              <a:rPr lang="en-US" sz="2200" dirty="0">
                <a:solidFill>
                  <a:srgbClr val="002060"/>
                </a:solidFill>
              </a:rPr>
              <a:t>A household in crisis can have the crisis grant applied, without applying the cash grant first.</a:t>
            </a:r>
          </a:p>
          <a:p>
            <a:pPr marL="867093" lvl="3" indent="-342900">
              <a:buFont typeface="Arial" panose="020B0604020202020204" pitchFamily="34" charset="0"/>
              <a:buChar char="•"/>
            </a:pPr>
            <a:r>
              <a:rPr lang="en-US" sz="2200" b="1" dirty="0">
                <a:solidFill>
                  <a:srgbClr val="002060"/>
                </a:solidFill>
              </a:rPr>
              <a:t>Except:</a:t>
            </a:r>
            <a:r>
              <a:rPr lang="en-US" sz="2200" dirty="0">
                <a:solidFill>
                  <a:srgbClr val="002060"/>
                </a:solidFill>
              </a:rPr>
              <a:t> if the vendor receives the cash grant before the crisis grant, they must fully use the cash grant.</a:t>
            </a:r>
          </a:p>
          <a:p>
            <a:pPr marL="341313" lvl="2" indent="0">
              <a:buNone/>
            </a:pPr>
            <a:r>
              <a:rPr lang="en-US" sz="2400" b="1" dirty="0">
                <a:solidFill>
                  <a:srgbClr val="002060"/>
                </a:solidFill>
              </a:rPr>
              <a:t>Example:</a:t>
            </a:r>
          </a:p>
          <a:p>
            <a:pPr marL="867093" lvl="3" indent="-342900">
              <a:buFont typeface="Arial" panose="020B0604020202020204" pitchFamily="34" charset="0"/>
              <a:buChar char="•"/>
            </a:pPr>
            <a:r>
              <a:rPr lang="en-US" sz="2200" dirty="0">
                <a:solidFill>
                  <a:srgbClr val="002060"/>
                </a:solidFill>
              </a:rPr>
              <a:t>A customer has a shut-off notice for November 1</a:t>
            </a:r>
            <a:r>
              <a:rPr lang="en-US" sz="2200" baseline="30000" dirty="0">
                <a:solidFill>
                  <a:srgbClr val="002060"/>
                </a:solidFill>
              </a:rPr>
              <a:t>st</a:t>
            </a:r>
            <a:r>
              <a:rPr lang="en-US" sz="2200" dirty="0">
                <a:solidFill>
                  <a:srgbClr val="002060"/>
                </a:solidFill>
              </a:rPr>
              <a:t> and needs to pay $500 to prevent the termination.</a:t>
            </a:r>
          </a:p>
          <a:p>
            <a:pPr marL="867093" lvl="3" indent="-342900">
              <a:buFont typeface="Arial" panose="020B0604020202020204" pitchFamily="34" charset="0"/>
              <a:buChar char="•"/>
            </a:pPr>
            <a:r>
              <a:rPr lang="en-US" sz="2200" dirty="0">
                <a:solidFill>
                  <a:srgbClr val="002060"/>
                </a:solidFill>
              </a:rPr>
              <a:t>Under the old rule, the $300 cash grant would be applied first, then the remaining amount due will be covered by the crisis grant. </a:t>
            </a:r>
          </a:p>
          <a:p>
            <a:pPr marL="867093" lvl="3" indent="-342900">
              <a:buFont typeface="Arial" panose="020B0604020202020204" pitchFamily="34" charset="0"/>
              <a:buChar char="•"/>
            </a:pPr>
            <a:r>
              <a:rPr lang="en-US" sz="2200" dirty="0">
                <a:solidFill>
                  <a:srgbClr val="002060"/>
                </a:solidFill>
              </a:rPr>
              <a:t>Under the new rule, the crisis will be resolved solely with the crisis grant, leaving the cash grant available for the customer at a later date. </a:t>
            </a:r>
          </a:p>
          <a:p>
            <a:pPr marL="684213" lvl="2" indent="-342900">
              <a:buFont typeface="Arial" panose="020B0604020202020204" pitchFamily="34" charset="0"/>
              <a:buChar char="•"/>
            </a:pPr>
            <a:endParaRPr lang="en-US" sz="2000" dirty="0">
              <a:solidFill>
                <a:srgbClr val="002060"/>
              </a:solidFill>
            </a:endParaRPr>
          </a:p>
          <a:p>
            <a:pPr marL="341313" lvl="2" indent="0" algn="ctr">
              <a:buNone/>
            </a:pPr>
            <a:r>
              <a:rPr lang="en-US" sz="2400" b="1" i="1" dirty="0">
                <a:solidFill>
                  <a:srgbClr val="C00000"/>
                </a:solidFill>
              </a:rPr>
              <a:t>Effect:  People will get more LIHEAP!</a:t>
            </a:r>
          </a:p>
        </p:txBody>
      </p:sp>
    </p:spTree>
    <p:extLst>
      <p:ext uri="{BB962C8B-B14F-4D97-AF65-F5344CB8AC3E}">
        <p14:creationId xmlns:p14="http://schemas.microsoft.com/office/powerpoint/2010/main" val="188545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ctrTitle"/>
          </p:nvPr>
        </p:nvSpPr>
        <p:spPr>
          <a:xfrm>
            <a:off x="3836503" y="3276600"/>
            <a:ext cx="7498247" cy="1138238"/>
          </a:xfrm>
        </p:spPr>
        <p:txBody>
          <a:bodyPr>
            <a:noAutofit/>
          </a:bodyPr>
          <a:lstStyle/>
          <a:p>
            <a:pPr algn="l"/>
            <a:r>
              <a:rPr lang="en-US" sz="2400" b="1" cap="none" dirty="0">
                <a:solidFill>
                  <a:srgbClr val="002060"/>
                </a:solidFill>
                <a:latin typeface="Calibri  "/>
              </a:rPr>
              <a:t>Assistance To Help Households Repair Or Replace An Inoperable Or Inadequate Heating System And Provide Weatherization Measures</a:t>
            </a:r>
          </a:p>
        </p:txBody>
      </p:sp>
      <p:pic>
        <p:nvPicPr>
          <p:cNvPr id="3" name="Picture 2">
            <a:extLst>
              <a:ext uri="{FF2B5EF4-FFF2-40B4-BE49-F238E27FC236}">
                <a16:creationId xmlns:a16="http://schemas.microsoft.com/office/drawing/2014/main" id="{3289541B-1BAA-33DA-AAA6-19CA102132C6}"/>
              </a:ext>
            </a:extLst>
          </p:cNvPr>
          <p:cNvPicPr>
            <a:picLocks noChangeAspect="1"/>
          </p:cNvPicPr>
          <p:nvPr/>
        </p:nvPicPr>
        <p:blipFill rotWithShape="1">
          <a:blip r:embed="rId3"/>
          <a:srcRect r="21339" b="-3"/>
          <a:stretch/>
        </p:blipFill>
        <p:spPr>
          <a:xfrm>
            <a:off x="929818" y="1612615"/>
            <a:ext cx="2013408" cy="3114071"/>
          </a:xfrm>
          <a:prstGeom prst="rect">
            <a:avLst/>
          </a:prstGeom>
        </p:spPr>
      </p:pic>
      <p:sp>
        <p:nvSpPr>
          <p:cNvPr id="4" name="Title 3">
            <a:extLst>
              <a:ext uri="{FF2B5EF4-FFF2-40B4-BE49-F238E27FC236}">
                <a16:creationId xmlns:a16="http://schemas.microsoft.com/office/drawing/2014/main" id="{D8CD470F-5E0C-41D0-9530-45A2A2004B48}"/>
              </a:ext>
            </a:extLst>
          </p:cNvPr>
          <p:cNvSpPr txBox="1">
            <a:spLocks/>
          </p:cNvSpPr>
          <p:nvPr/>
        </p:nvSpPr>
        <p:spPr>
          <a:xfrm>
            <a:off x="3836504" y="758952"/>
            <a:ext cx="7660171" cy="2517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rgbClr val="002060"/>
                </a:solidFill>
                <a:latin typeface="Calibri  "/>
              </a:rPr>
              <a:t>CRISIS INTERFACE AND WEATHERIZATION</a:t>
            </a:r>
          </a:p>
        </p:txBody>
      </p:sp>
    </p:spTree>
    <p:extLst>
      <p:ext uri="{BB962C8B-B14F-4D97-AF65-F5344CB8AC3E}">
        <p14:creationId xmlns:p14="http://schemas.microsoft.com/office/powerpoint/2010/main" val="286468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Eligibility: Crisis Interface</a:t>
            </a:r>
            <a:endParaRPr lang="en-US" b="1" dirty="0">
              <a:solidFill>
                <a:srgbClr val="002060"/>
              </a:solidFill>
              <a:latin typeface="+mn-lt"/>
              <a:ea typeface="Calibri Light"/>
              <a:cs typeface="Calibri Light"/>
            </a:endParaRPr>
          </a:p>
        </p:txBody>
      </p:sp>
      <p:graphicFrame>
        <p:nvGraphicFramePr>
          <p:cNvPr id="6" name="Content Placeholder 5">
            <a:extLst>
              <a:ext uri="{FF2B5EF4-FFF2-40B4-BE49-F238E27FC236}">
                <a16:creationId xmlns:a16="http://schemas.microsoft.com/office/drawing/2014/main" id="{0ADD19E3-410E-1D38-CDD3-BAF3E5A53437}"/>
              </a:ext>
            </a:extLst>
          </p:cNvPr>
          <p:cNvGraphicFramePr>
            <a:graphicFrameLocks/>
          </p:cNvGraphicFramePr>
          <p:nvPr>
            <p:extLst>
              <p:ext uri="{D42A27DB-BD31-4B8C-83A1-F6EECF244321}">
                <p14:modId xmlns:p14="http://schemas.microsoft.com/office/powerpoint/2010/main" val="3989604481"/>
              </p:ext>
            </p:extLst>
          </p:nvPr>
        </p:nvGraphicFramePr>
        <p:xfrm>
          <a:off x="838200" y="1290637"/>
          <a:ext cx="10777538"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21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Community Legal Services</a:t>
            </a:r>
            <a:endParaRPr lang="en-US" b="1" dirty="0">
              <a:solidFill>
                <a:srgbClr val="002060"/>
              </a:solidFill>
              <a:latin typeface="+mn-lt"/>
              <a:ea typeface="Calibri Light"/>
              <a:cs typeface="Calibri Light"/>
            </a:endParaRPr>
          </a:p>
        </p:txBody>
      </p:sp>
      <p:sp>
        <p:nvSpPr>
          <p:cNvPr id="3" name="Content Placeholder 2">
            <a:extLst>
              <a:ext uri="{FF2B5EF4-FFF2-40B4-BE49-F238E27FC236}">
                <a16:creationId xmlns:a16="http://schemas.microsoft.com/office/drawing/2014/main" id="{3F8B8265-30D4-00D4-7B5B-DDE360553A81}"/>
              </a:ext>
            </a:extLst>
          </p:cNvPr>
          <p:cNvSpPr>
            <a:spLocks noGrp="1"/>
          </p:cNvSpPr>
          <p:nvPr>
            <p:ph idx="1"/>
          </p:nvPr>
        </p:nvSpPr>
        <p:spPr>
          <a:xfrm>
            <a:off x="838200" y="1825625"/>
            <a:ext cx="8259501" cy="3926993"/>
          </a:xfrm>
        </p:spPr>
        <p:txBody>
          <a:bodyPr vert="horz" lIns="91440" tIns="45720" rIns="91440" bIns="45720" rtlCol="0" anchor="t">
            <a:normAutofit/>
          </a:bodyPr>
          <a:lstStyle/>
          <a:p>
            <a:pPr marL="0" indent="0" algn="l" rtl="0" fontAlgn="base">
              <a:buNone/>
            </a:pPr>
            <a:r>
              <a:rPr lang="en-US" sz="2400" b="1" i="0" u="none" strike="noStrike" dirty="0">
                <a:solidFill>
                  <a:schemeClr val="accent1">
                    <a:lumMod val="50000"/>
                  </a:schemeClr>
                </a:solidFill>
                <a:effectLst/>
              </a:rPr>
              <a:t>Energy Unit and Health &amp; Independence Unit</a:t>
            </a:r>
            <a:r>
              <a:rPr lang="en-US" sz="2400" b="0" i="0" dirty="0">
                <a:solidFill>
                  <a:schemeClr val="accent1">
                    <a:lumMod val="50000"/>
                  </a:schemeClr>
                </a:solidFill>
                <a:effectLst/>
              </a:rPr>
              <a:t>​</a:t>
            </a:r>
            <a:endParaRPr lang="en-US" sz="3600" b="0" i="0" dirty="0">
              <a:solidFill>
                <a:schemeClr val="accent1">
                  <a:lumMod val="50000"/>
                </a:schemeClr>
              </a:solidFill>
              <a:effectLst/>
            </a:endParaRPr>
          </a:p>
          <a:p>
            <a:pPr algn="l" rtl="0" fontAlgn="base">
              <a:buFont typeface="Arial" panose="020B0604020202020204" pitchFamily="34" charset="0"/>
              <a:buChar char="•"/>
            </a:pPr>
            <a:r>
              <a:rPr lang="en-US" sz="2400" b="0" i="0" u="none" strike="noStrike" dirty="0">
                <a:solidFill>
                  <a:schemeClr val="accent1">
                    <a:lumMod val="50000"/>
                  </a:schemeClr>
                </a:solidFill>
                <a:effectLst/>
              </a:rPr>
              <a:t>Direct representation of low-income Philadelphia families and organizations to ensure access to essential utility service at affordable rates, and improve affordability policy on local, state and national level.</a:t>
            </a:r>
            <a:r>
              <a:rPr lang="en-US" sz="2400" b="0" i="0" dirty="0">
                <a:solidFill>
                  <a:schemeClr val="accent1">
                    <a:lumMod val="50000"/>
                  </a:schemeClr>
                </a:solidFill>
                <a:effectLst/>
              </a:rPr>
              <a:t>​</a:t>
            </a:r>
          </a:p>
          <a:p>
            <a:pPr algn="l" rtl="0" fontAlgn="base">
              <a:buFont typeface="Arial" panose="020B0604020202020204" pitchFamily="34" charset="0"/>
              <a:buChar char="•"/>
            </a:pPr>
            <a:r>
              <a:rPr lang="en-US" sz="2400" b="0" i="0" u="none" strike="noStrike" dirty="0">
                <a:solidFill>
                  <a:schemeClr val="accent1">
                    <a:lumMod val="50000"/>
                  </a:schemeClr>
                </a:solidFill>
                <a:effectLst/>
              </a:rPr>
              <a:t>Represent Philadelphians in accessing public benefits including LIHEAP, cash assistance, Medical Assistance, SNAP, long term care, and in maintaining access to SSI benefits.</a:t>
            </a:r>
            <a:r>
              <a:rPr lang="en-US" sz="2400" b="0" i="0" dirty="0">
                <a:solidFill>
                  <a:schemeClr val="accent1">
                    <a:lumMod val="50000"/>
                  </a:schemeClr>
                </a:solidFill>
                <a:effectLst/>
              </a:rPr>
              <a:t>​</a:t>
            </a:r>
          </a:p>
          <a:p>
            <a:pPr marL="0" indent="0">
              <a:buNone/>
            </a:pPr>
            <a:endParaRPr lang="en-US" dirty="0">
              <a:solidFill>
                <a:srgbClr val="002060"/>
              </a:solidFill>
            </a:endParaRPr>
          </a:p>
        </p:txBody>
      </p:sp>
      <p:pic>
        <p:nvPicPr>
          <p:cNvPr id="5" name="Picture 4" descr="Community Legal Services of Philadelphia | Philadelphia PA">
            <a:extLst>
              <a:ext uri="{FF2B5EF4-FFF2-40B4-BE49-F238E27FC236}">
                <a16:creationId xmlns:a16="http://schemas.microsoft.com/office/drawing/2014/main" id="{7FEDABB6-3920-5DED-F0AB-A2F3B4C00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1" y="4571168"/>
            <a:ext cx="1990722" cy="199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0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Crisis Interface: Benefits</a:t>
            </a:r>
            <a:endParaRPr lang="en-US" b="1" dirty="0">
              <a:solidFill>
                <a:srgbClr val="002060"/>
              </a:solidFill>
              <a:latin typeface="+mn-lt"/>
              <a:ea typeface="Calibri Light"/>
              <a:cs typeface="Calibri Light"/>
            </a:endParaRPr>
          </a:p>
        </p:txBody>
      </p:sp>
      <p:sp>
        <p:nvSpPr>
          <p:cNvPr id="4" name="TextBox 3">
            <a:extLst>
              <a:ext uri="{FF2B5EF4-FFF2-40B4-BE49-F238E27FC236}">
                <a16:creationId xmlns:a16="http://schemas.microsoft.com/office/drawing/2014/main" id="{872F8D73-46D6-0C32-9041-84CB65EB7C0D}"/>
              </a:ext>
            </a:extLst>
          </p:cNvPr>
          <p:cNvSpPr txBox="1"/>
          <p:nvPr/>
        </p:nvSpPr>
        <p:spPr>
          <a:xfrm>
            <a:off x="904875" y="1690688"/>
            <a:ext cx="9705975" cy="3539430"/>
          </a:xfrm>
          <a:prstGeom prst="rect">
            <a:avLst/>
          </a:prstGeom>
          <a:noFill/>
        </p:spPr>
        <p:txBody>
          <a:bodyPr wrap="square">
            <a:spAutoFit/>
          </a:bodyPr>
          <a:lstStyle/>
          <a:p>
            <a:pPr marL="571500" lvl="1" indent="-342900">
              <a:buFont typeface="Arial" panose="020B0604020202020204" pitchFamily="34" charset="0"/>
              <a:buChar char="•"/>
            </a:pPr>
            <a:r>
              <a:rPr lang="en-US" sz="2800" b="1" dirty="0">
                <a:solidFill>
                  <a:srgbClr val="002060"/>
                </a:solidFill>
              </a:rPr>
              <a:t>Repair heating system</a:t>
            </a:r>
          </a:p>
          <a:p>
            <a:pPr marL="571500" lvl="1" indent="-342900">
              <a:buFont typeface="Arial" panose="020B0604020202020204" pitchFamily="34" charset="0"/>
              <a:buChar char="•"/>
            </a:pPr>
            <a:r>
              <a:rPr lang="en-US" sz="2800" b="1" dirty="0">
                <a:solidFill>
                  <a:srgbClr val="002060"/>
                </a:solidFill>
              </a:rPr>
              <a:t>Loan auxiliary heater</a:t>
            </a:r>
          </a:p>
          <a:p>
            <a:pPr marL="571500" lvl="1" indent="-342900">
              <a:buFont typeface="Arial" panose="020B0604020202020204" pitchFamily="34" charset="0"/>
              <a:buChar char="•"/>
            </a:pPr>
            <a:r>
              <a:rPr lang="en-US" sz="2800" b="1" dirty="0">
                <a:solidFill>
                  <a:srgbClr val="002060"/>
                </a:solidFill>
              </a:rPr>
              <a:t>Repair gas or other fuel lines</a:t>
            </a:r>
          </a:p>
          <a:p>
            <a:pPr marL="571500" lvl="1" indent="-342900">
              <a:buFont typeface="Arial" panose="020B0604020202020204" pitchFamily="34" charset="0"/>
              <a:buChar char="•"/>
            </a:pPr>
            <a:r>
              <a:rPr lang="en-US" sz="2800" b="1" dirty="0">
                <a:solidFill>
                  <a:srgbClr val="002060"/>
                </a:solidFill>
              </a:rPr>
              <a:t>Replace unrepairable heating systems</a:t>
            </a:r>
          </a:p>
          <a:p>
            <a:pPr marL="571500" lvl="1" indent="-342900">
              <a:buFont typeface="Arial" panose="020B0604020202020204" pitchFamily="34" charset="0"/>
              <a:buChar char="•"/>
            </a:pPr>
            <a:r>
              <a:rPr lang="en-US" sz="2800" b="1" dirty="0">
                <a:solidFill>
                  <a:srgbClr val="002060"/>
                </a:solidFill>
              </a:rPr>
              <a:t>Repair hot water heating system</a:t>
            </a:r>
          </a:p>
          <a:p>
            <a:pPr marL="571500" lvl="1" indent="-342900">
              <a:buFont typeface="Arial" panose="020B0604020202020204" pitchFamily="34" charset="0"/>
              <a:buChar char="•"/>
            </a:pPr>
            <a:r>
              <a:rPr lang="en-US" sz="2800" b="1" dirty="0">
                <a:solidFill>
                  <a:srgbClr val="002060"/>
                </a:solidFill>
              </a:rPr>
              <a:t>Heating system pipe thawing service</a:t>
            </a:r>
          </a:p>
          <a:p>
            <a:pPr marL="571500" lvl="1" indent="-342900">
              <a:buFont typeface="Arial" panose="020B0604020202020204" pitchFamily="34" charset="0"/>
              <a:buChar char="•"/>
            </a:pPr>
            <a:r>
              <a:rPr lang="en-US" sz="2800" b="1" dirty="0">
                <a:solidFill>
                  <a:srgbClr val="002060"/>
                </a:solidFill>
              </a:rPr>
              <a:t>Repair broken windows</a:t>
            </a:r>
          </a:p>
          <a:p>
            <a:pPr marL="571500" lvl="1" indent="-342900">
              <a:buFont typeface="Arial" panose="020B0604020202020204" pitchFamily="34" charset="0"/>
              <a:buChar char="•"/>
            </a:pPr>
            <a:r>
              <a:rPr lang="en-US" sz="2800" b="1" dirty="0">
                <a:solidFill>
                  <a:srgbClr val="002060"/>
                </a:solidFill>
              </a:rPr>
              <a:t>Provide blankets</a:t>
            </a:r>
            <a:endParaRPr lang="en-US" sz="2000" b="1" dirty="0">
              <a:solidFill>
                <a:srgbClr val="002060"/>
              </a:solidFill>
            </a:endParaRPr>
          </a:p>
        </p:txBody>
      </p:sp>
    </p:spTree>
    <p:extLst>
      <p:ext uri="{BB962C8B-B14F-4D97-AF65-F5344CB8AC3E}">
        <p14:creationId xmlns:p14="http://schemas.microsoft.com/office/powerpoint/2010/main" val="96447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Crisis Interface: Contractor Responsibilities</a:t>
            </a:r>
            <a:endParaRPr lang="en-US" b="1" dirty="0">
              <a:solidFill>
                <a:srgbClr val="002060"/>
              </a:solidFill>
              <a:latin typeface="+mn-lt"/>
              <a:ea typeface="Calibri Light"/>
              <a:cs typeface="Calibri Light"/>
            </a:endParaRPr>
          </a:p>
        </p:txBody>
      </p:sp>
      <p:sp>
        <p:nvSpPr>
          <p:cNvPr id="5" name="Content Placeholder 4">
            <a:extLst>
              <a:ext uri="{FF2B5EF4-FFF2-40B4-BE49-F238E27FC236}">
                <a16:creationId xmlns:a16="http://schemas.microsoft.com/office/drawing/2014/main" id="{A060B74D-A6F2-4242-F25D-BB2B393EE73D}"/>
              </a:ext>
            </a:extLst>
          </p:cNvPr>
          <p:cNvSpPr>
            <a:spLocks noGrp="1"/>
          </p:cNvSpPr>
          <p:nvPr>
            <p:ph idx="1"/>
          </p:nvPr>
        </p:nvSpPr>
        <p:spPr/>
        <p:txBody>
          <a:bodyPr>
            <a:normAutofit/>
          </a:bodyPr>
          <a:lstStyle/>
          <a:p>
            <a:pPr>
              <a:buFont typeface="Arial" panose="020B0604020202020204" pitchFamily="34" charset="0"/>
              <a:buChar char="•"/>
            </a:pPr>
            <a:r>
              <a:rPr lang="en-US" sz="2400" dirty="0">
                <a:solidFill>
                  <a:srgbClr val="002060"/>
                </a:solidFill>
              </a:rPr>
              <a:t>Must address the crisis within 24 hours</a:t>
            </a:r>
          </a:p>
          <a:p>
            <a:pPr marL="685800" lvl="2">
              <a:buFont typeface="Arial" panose="020B0604020202020204" pitchFamily="34" charset="0"/>
              <a:buChar char="•"/>
            </a:pPr>
            <a:r>
              <a:rPr lang="en-US" sz="2200" dirty="0">
                <a:solidFill>
                  <a:srgbClr val="002060"/>
                </a:solidFill>
              </a:rPr>
              <a:t>Within 18 hours if the client is in a life-threatening situation.</a:t>
            </a:r>
          </a:p>
          <a:p>
            <a:pPr marL="384048" lvl="2" indent="0">
              <a:buNone/>
            </a:pPr>
            <a:endParaRPr lang="en-US" sz="2200" dirty="0">
              <a:solidFill>
                <a:srgbClr val="002060"/>
              </a:solidFill>
            </a:endParaRPr>
          </a:p>
          <a:p>
            <a:pPr>
              <a:buFont typeface="Arial" panose="020B0604020202020204" pitchFamily="34" charset="0"/>
              <a:buChar char="•"/>
            </a:pPr>
            <a:r>
              <a:rPr lang="en-US" sz="2400" dirty="0">
                <a:solidFill>
                  <a:srgbClr val="002060"/>
                </a:solidFill>
              </a:rPr>
              <a:t>Do not have to complete the repairs within that timeframe, but must assess and discuss timeframes for repairs with resident</a:t>
            </a:r>
          </a:p>
          <a:p>
            <a:pPr marL="201168" lvl="1" indent="0">
              <a:buNone/>
            </a:pPr>
            <a:endParaRPr lang="en-US" sz="2200" dirty="0">
              <a:solidFill>
                <a:srgbClr val="002060"/>
              </a:solidFill>
            </a:endParaRPr>
          </a:p>
          <a:p>
            <a:pPr>
              <a:buFont typeface="Arial" panose="020B0604020202020204" pitchFamily="34" charset="0"/>
              <a:buChar char="•"/>
            </a:pPr>
            <a:r>
              <a:rPr lang="en-US" sz="2400" dirty="0">
                <a:solidFill>
                  <a:srgbClr val="002060"/>
                </a:solidFill>
              </a:rPr>
              <a:t> Staff must: </a:t>
            </a:r>
          </a:p>
          <a:p>
            <a:pPr lvl="1"/>
            <a:r>
              <a:rPr lang="en-US" sz="2200" dirty="0">
                <a:solidFill>
                  <a:srgbClr val="002060"/>
                </a:solidFill>
              </a:rPr>
              <a:t>Determine that household has a safe place to reside until repairs can be completed, OR</a:t>
            </a:r>
          </a:p>
          <a:p>
            <a:pPr lvl="1"/>
            <a:r>
              <a:rPr lang="en-US" sz="2200" dirty="0">
                <a:solidFill>
                  <a:srgbClr val="002060"/>
                </a:solidFill>
              </a:rPr>
              <a:t>Provide an auxiliary heater for use until the repairs can be completed.</a:t>
            </a:r>
          </a:p>
        </p:txBody>
      </p:sp>
    </p:spTree>
    <p:extLst>
      <p:ext uri="{BB962C8B-B14F-4D97-AF65-F5344CB8AC3E}">
        <p14:creationId xmlns:p14="http://schemas.microsoft.com/office/powerpoint/2010/main" val="1304479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Weatherization Assistance Program</a:t>
            </a:r>
            <a:endParaRPr lang="en-US" b="1" dirty="0">
              <a:solidFill>
                <a:srgbClr val="002060"/>
              </a:solidFill>
              <a:latin typeface="+mn-lt"/>
              <a:ea typeface="Calibri Light"/>
              <a:cs typeface="Calibri Light"/>
            </a:endParaRPr>
          </a:p>
        </p:txBody>
      </p:sp>
      <p:sp>
        <p:nvSpPr>
          <p:cNvPr id="4" name="TextBox 3">
            <a:extLst>
              <a:ext uri="{FF2B5EF4-FFF2-40B4-BE49-F238E27FC236}">
                <a16:creationId xmlns:a16="http://schemas.microsoft.com/office/drawing/2014/main" id="{872F8D73-46D6-0C32-9041-84CB65EB7C0D}"/>
              </a:ext>
            </a:extLst>
          </p:cNvPr>
          <p:cNvSpPr txBox="1"/>
          <p:nvPr/>
        </p:nvSpPr>
        <p:spPr>
          <a:xfrm>
            <a:off x="407964" y="1690688"/>
            <a:ext cx="9097988" cy="4801314"/>
          </a:xfrm>
          <a:prstGeom prst="rect">
            <a:avLst/>
          </a:prstGeom>
          <a:noFill/>
        </p:spPr>
        <p:txBody>
          <a:bodyPr wrap="square" lIns="91440" tIns="45720" rIns="91440" bIns="45720" anchor="t">
            <a:spAutoFit/>
          </a:bodyPr>
          <a:lstStyle/>
          <a:p>
            <a:pPr marL="457200" lvl="1" indent="0">
              <a:buNone/>
            </a:pPr>
            <a:r>
              <a:rPr lang="en-US" sz="2400" dirty="0">
                <a:solidFill>
                  <a:srgbClr val="002060"/>
                </a:solidFill>
                <a:effectLst/>
              </a:rPr>
              <a:t>The Weatherization Assistance Program (WAP) was established to increase the energy efficiency of dwellings owned or occupied by low-income persons, reduce their total residential energy expenditures, and improve their health and safety, especially low-income persons who are particularly vulnerable such as the elderly, the handicapped, and children.</a:t>
            </a:r>
          </a:p>
          <a:p>
            <a:pPr marL="457200" lvl="1" indent="0">
              <a:buNone/>
            </a:pPr>
            <a:endParaRPr lang="en-US" dirty="0">
              <a:solidFill>
                <a:srgbClr val="002060"/>
              </a:solidFill>
              <a:effectLst/>
              <a:latin typeface="+mj-lt"/>
            </a:endParaRPr>
          </a:p>
          <a:p>
            <a:pPr marL="685800" lvl="2" indent="-228600">
              <a:buFont typeface="Arial" panose="020B0604020202020204" pitchFamily="34" charset="0"/>
              <a:buChar char="•"/>
            </a:pPr>
            <a:r>
              <a:rPr lang="en-US" sz="2200" dirty="0">
                <a:solidFill>
                  <a:srgbClr val="002060"/>
                </a:solidFill>
                <a:effectLst/>
              </a:rPr>
              <a:t>15% of PA's federal LIHEAP block grant funds are allocated to Pennsylvania’s Department of Community and Economic Development (DCED)  for Crisis Interface, Cooling Program, Clean &amp; Tune, and WAP.</a:t>
            </a:r>
          </a:p>
          <a:p>
            <a:pPr marL="685800" lvl="1" indent="-228600">
              <a:buNone/>
            </a:pPr>
            <a:endParaRPr lang="en-US" sz="2200" dirty="0">
              <a:solidFill>
                <a:srgbClr val="002060"/>
              </a:solidFill>
              <a:effectLst/>
            </a:endParaRPr>
          </a:p>
          <a:p>
            <a:pPr marL="685800" lvl="2" indent="-228600">
              <a:buFont typeface="Arial" panose="020B0604020202020204" pitchFamily="34" charset="0"/>
              <a:buChar char="•"/>
            </a:pPr>
            <a:r>
              <a:rPr lang="en-US" sz="2200" dirty="0">
                <a:solidFill>
                  <a:srgbClr val="002060"/>
                </a:solidFill>
                <a:effectLst/>
              </a:rPr>
              <a:t>Weatherization providers install energy </a:t>
            </a:r>
            <a:r>
              <a:rPr lang="en-US" sz="2200" dirty="0">
                <a:solidFill>
                  <a:srgbClr val="002060"/>
                </a:solidFill>
              </a:rPr>
              <a:t>efficient measures and provide client education on conservation.</a:t>
            </a:r>
          </a:p>
          <a:p>
            <a:pPr marL="685800" lvl="1" indent="-228600"/>
            <a:endParaRPr lang="en-US" sz="1200" b="1" dirty="0">
              <a:solidFill>
                <a:srgbClr val="002060"/>
              </a:solidFill>
            </a:endParaRPr>
          </a:p>
        </p:txBody>
      </p:sp>
      <p:pic>
        <p:nvPicPr>
          <p:cNvPr id="2052" name="Picture 4" descr="CAPFSC | Weatherization">
            <a:extLst>
              <a:ext uri="{FF2B5EF4-FFF2-40B4-BE49-F238E27FC236}">
                <a16:creationId xmlns:a16="http://schemas.microsoft.com/office/drawing/2014/main" id="{45117529-2C54-0547-60F3-7E45A816C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951" y="1900238"/>
            <a:ext cx="2686049" cy="359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4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Pilot: Clean and Tune</a:t>
            </a:r>
            <a:endParaRPr lang="en-US" b="1" dirty="0">
              <a:solidFill>
                <a:srgbClr val="002060"/>
              </a:solidFill>
              <a:latin typeface="+mn-lt"/>
              <a:ea typeface="Calibri Light"/>
              <a:cs typeface="Calibri Light"/>
            </a:endParaRPr>
          </a:p>
        </p:txBody>
      </p:sp>
      <p:sp>
        <p:nvSpPr>
          <p:cNvPr id="8" name="Content Placeholder 7">
            <a:extLst>
              <a:ext uri="{FF2B5EF4-FFF2-40B4-BE49-F238E27FC236}">
                <a16:creationId xmlns:a16="http://schemas.microsoft.com/office/drawing/2014/main" id="{EAC3EF42-22B5-86BB-7AB8-D30E144767BE}"/>
              </a:ext>
            </a:extLst>
          </p:cNvPr>
          <p:cNvSpPr>
            <a:spLocks noGrp="1"/>
          </p:cNvSpPr>
          <p:nvPr>
            <p:ph idx="1"/>
          </p:nvPr>
        </p:nvSpPr>
        <p:spPr>
          <a:xfrm>
            <a:off x="771524" y="1778000"/>
            <a:ext cx="9763125" cy="4351338"/>
          </a:xfrm>
        </p:spPr>
        <p:txBody>
          <a:bodyPr>
            <a:normAutofit fontScale="92500" lnSpcReduction="20000"/>
          </a:bodyPr>
          <a:lstStyle/>
          <a:p>
            <a:pPr marL="0" indent="0">
              <a:buNone/>
            </a:pPr>
            <a:r>
              <a:rPr lang="en-US" sz="2400" dirty="0">
                <a:solidFill>
                  <a:srgbClr val="002060"/>
                </a:solidFill>
              </a:rPr>
              <a:t>DCED announced a Pilot LIHEAP Clean and Tune Program that was made available in the Fall of 2021.</a:t>
            </a:r>
          </a:p>
          <a:p>
            <a:pPr marL="0" indent="0">
              <a:buNone/>
            </a:pPr>
            <a:r>
              <a:rPr lang="en-US" dirty="0">
                <a:solidFill>
                  <a:srgbClr val="002060"/>
                </a:solidFill>
              </a:rPr>
              <a:t>Possible services include:</a:t>
            </a:r>
          </a:p>
          <a:p>
            <a:pPr lvl="1">
              <a:buFont typeface="Arial" panose="020B0604020202020204" pitchFamily="34" charset="0"/>
              <a:buChar char="•"/>
            </a:pPr>
            <a:r>
              <a:rPr lang="en-US" dirty="0">
                <a:solidFill>
                  <a:srgbClr val="002060"/>
                </a:solidFill>
              </a:rPr>
              <a:t>Clean burners, combustion chamber, and heat exchanger surface when accessible </a:t>
            </a:r>
          </a:p>
          <a:p>
            <a:pPr lvl="1">
              <a:buFont typeface="Arial" panose="020B0604020202020204" pitchFamily="34" charset="0"/>
              <a:buChar char="•"/>
            </a:pPr>
            <a:r>
              <a:rPr lang="en-US" dirty="0">
                <a:solidFill>
                  <a:srgbClr val="002060"/>
                </a:solidFill>
              </a:rPr>
              <a:t>Clean and inspect burner orifices and ignition system</a:t>
            </a:r>
          </a:p>
          <a:p>
            <a:pPr lvl="1">
              <a:buFont typeface="Arial" panose="020B0604020202020204" pitchFamily="34" charset="0"/>
              <a:buChar char="•"/>
            </a:pPr>
            <a:r>
              <a:rPr lang="en-US" dirty="0">
                <a:solidFill>
                  <a:srgbClr val="002060"/>
                </a:solidFill>
              </a:rPr>
              <a:t>Check for proper venting and for adequate combustion air (per code)</a:t>
            </a:r>
          </a:p>
          <a:p>
            <a:pPr lvl="1">
              <a:buFont typeface="Arial" panose="020B0604020202020204" pitchFamily="34" charset="0"/>
              <a:buChar char="•"/>
            </a:pPr>
            <a:r>
              <a:rPr lang="en-US" dirty="0">
                <a:solidFill>
                  <a:srgbClr val="002060"/>
                </a:solidFill>
              </a:rPr>
              <a:t>Check and test safety controls </a:t>
            </a:r>
          </a:p>
          <a:p>
            <a:pPr lvl="1">
              <a:buFont typeface="Arial" panose="020B0604020202020204" pitchFamily="34" charset="0"/>
              <a:buChar char="•"/>
            </a:pPr>
            <a:r>
              <a:rPr lang="en-US" dirty="0">
                <a:solidFill>
                  <a:srgbClr val="002060"/>
                </a:solidFill>
              </a:rPr>
              <a:t>Inspect filter, replace standard 1” and 2” filters and/or clean washable filters can provide extra filters as an optional service</a:t>
            </a:r>
          </a:p>
          <a:p>
            <a:pPr lvl="1">
              <a:buFont typeface="Arial" panose="020B0604020202020204" pitchFamily="34" charset="0"/>
              <a:buChar char="•"/>
            </a:pPr>
            <a:r>
              <a:rPr lang="en-US" dirty="0">
                <a:solidFill>
                  <a:srgbClr val="002060"/>
                </a:solidFill>
              </a:rPr>
              <a:t>Run equipment through complete sequence of operation and make adjustments, as necessary </a:t>
            </a:r>
          </a:p>
          <a:p>
            <a:pPr lvl="1">
              <a:buFont typeface="Arial" panose="020B0604020202020204" pitchFamily="34" charset="0"/>
              <a:buChar char="•"/>
            </a:pPr>
            <a:r>
              <a:rPr lang="en-US" dirty="0">
                <a:solidFill>
                  <a:srgbClr val="002060"/>
                </a:solidFill>
              </a:rPr>
              <a:t>Clean and inspect chimneys</a:t>
            </a:r>
          </a:p>
          <a:p>
            <a:pPr lvl="1">
              <a:buFont typeface="Arial" panose="020B0604020202020204" pitchFamily="34" charset="0"/>
              <a:buChar char="•"/>
            </a:pPr>
            <a:r>
              <a:rPr lang="en-US" dirty="0">
                <a:solidFill>
                  <a:srgbClr val="002060"/>
                </a:solidFill>
              </a:rPr>
              <a:t>Replacement of thermostats with programmable option</a:t>
            </a:r>
          </a:p>
        </p:txBody>
      </p:sp>
    </p:spTree>
    <p:extLst>
      <p:ext uri="{BB962C8B-B14F-4D97-AF65-F5344CB8AC3E}">
        <p14:creationId xmlns:p14="http://schemas.microsoft.com/office/powerpoint/2010/main" val="414722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Pilot: Crisis Cooling Program</a:t>
            </a:r>
            <a:endParaRPr lang="en-US" b="1" dirty="0">
              <a:solidFill>
                <a:srgbClr val="002060"/>
              </a:solidFill>
              <a:latin typeface="+mn-lt"/>
              <a:ea typeface="Calibri Light"/>
              <a:cs typeface="Calibri Light"/>
            </a:endParaRPr>
          </a:p>
        </p:txBody>
      </p:sp>
      <p:sp>
        <p:nvSpPr>
          <p:cNvPr id="8" name="Content Placeholder 7">
            <a:extLst>
              <a:ext uri="{FF2B5EF4-FFF2-40B4-BE49-F238E27FC236}">
                <a16:creationId xmlns:a16="http://schemas.microsoft.com/office/drawing/2014/main" id="{EAC3EF42-22B5-86BB-7AB8-D30E144767BE}"/>
              </a:ext>
            </a:extLst>
          </p:cNvPr>
          <p:cNvSpPr>
            <a:spLocks noGrp="1"/>
          </p:cNvSpPr>
          <p:nvPr>
            <p:ph idx="1"/>
          </p:nvPr>
        </p:nvSpPr>
        <p:spPr>
          <a:xfrm>
            <a:off x="771524" y="1594338"/>
            <a:ext cx="10201276" cy="4630616"/>
          </a:xfrm>
        </p:spPr>
        <p:txBody>
          <a:bodyPr>
            <a:normAutofit fontScale="92500" lnSpcReduction="10000"/>
          </a:bodyPr>
          <a:lstStyle/>
          <a:p>
            <a:pPr marL="0" indent="0">
              <a:buNone/>
            </a:pPr>
            <a:r>
              <a:rPr lang="en-US" sz="2400" dirty="0">
                <a:solidFill>
                  <a:srgbClr val="002060"/>
                </a:solidFill>
              </a:rPr>
              <a:t>Program Timing</a:t>
            </a:r>
          </a:p>
          <a:p>
            <a:pPr lvl="1"/>
            <a:r>
              <a:rPr lang="en-US" sz="2100" dirty="0">
                <a:solidFill>
                  <a:schemeClr val="accent1">
                    <a:lumMod val="50000"/>
                  </a:schemeClr>
                </a:solidFill>
                <a:effectLst/>
                <a:latin typeface="Calibri" panose="020F0502020204030204" pitchFamily="34" charset="0"/>
                <a:ea typeface="Calibri" panose="020F0502020204030204" pitchFamily="34" charset="0"/>
              </a:rPr>
              <a:t>October 1, 2023 – August 31, 2024 for work which involves heating pumps and central air systems. </a:t>
            </a:r>
          </a:p>
          <a:p>
            <a:pPr lvl="1"/>
            <a:r>
              <a:rPr lang="en-US" sz="2100" dirty="0">
                <a:solidFill>
                  <a:schemeClr val="accent1">
                    <a:lumMod val="50000"/>
                  </a:schemeClr>
                </a:solidFill>
                <a:effectLst/>
                <a:latin typeface="Calibri" panose="020F0502020204030204" pitchFamily="34" charset="0"/>
                <a:ea typeface="Calibri" panose="020F0502020204030204" pitchFamily="34" charset="0"/>
              </a:rPr>
              <a:t>May 1, 2024 – </a:t>
            </a:r>
            <a:r>
              <a:rPr lang="en-US" sz="2100" dirty="0">
                <a:solidFill>
                  <a:schemeClr val="accent1">
                    <a:lumMod val="50000"/>
                  </a:schemeClr>
                </a:solidFill>
                <a:latin typeface="Calibri" panose="020F0502020204030204" pitchFamily="34" charset="0"/>
                <a:ea typeface="Calibri" panose="020F0502020204030204" pitchFamily="34" charset="0"/>
              </a:rPr>
              <a:t>August 31, 2024 for w</a:t>
            </a:r>
            <a:r>
              <a:rPr lang="en-US" sz="2100" dirty="0">
                <a:solidFill>
                  <a:schemeClr val="accent1">
                    <a:lumMod val="50000"/>
                  </a:schemeClr>
                </a:solidFill>
                <a:effectLst/>
                <a:latin typeface="Calibri" panose="020F0502020204030204" pitchFamily="34" charset="0"/>
                <a:ea typeface="Calibri" panose="020F0502020204030204" pitchFamily="34" charset="0"/>
              </a:rPr>
              <a:t>indow, through the wall units, </a:t>
            </a:r>
            <a:r>
              <a:rPr lang="en-US" sz="2100">
                <a:solidFill>
                  <a:schemeClr val="accent1">
                    <a:lumMod val="50000"/>
                  </a:schemeClr>
                </a:solidFill>
                <a:effectLst/>
                <a:latin typeface="Calibri" panose="020F0502020204030204" pitchFamily="34" charset="0"/>
                <a:ea typeface="Calibri" panose="020F0502020204030204" pitchFamily="34" charset="0"/>
              </a:rPr>
              <a:t>and fans.</a:t>
            </a:r>
            <a:endParaRPr lang="en-US" sz="2100" dirty="0">
              <a:solidFill>
                <a:schemeClr val="accent1">
                  <a:lumMod val="50000"/>
                </a:schemeClr>
              </a:solidFill>
            </a:endParaRPr>
          </a:p>
          <a:p>
            <a:pPr marL="0" indent="0">
              <a:buNone/>
            </a:pPr>
            <a:r>
              <a:rPr lang="en-US" sz="2400" dirty="0">
                <a:solidFill>
                  <a:srgbClr val="002060"/>
                </a:solidFill>
              </a:rPr>
              <a:t>Eligibility</a:t>
            </a:r>
          </a:p>
          <a:p>
            <a:pPr lvl="1">
              <a:buFont typeface="Arial" panose="020B0604020202020204" pitchFamily="34" charset="0"/>
              <a:buChar char="•"/>
            </a:pPr>
            <a:r>
              <a:rPr lang="en-US" sz="2000" dirty="0">
                <a:solidFill>
                  <a:srgbClr val="002060"/>
                </a:solidFill>
              </a:rPr>
              <a:t>Homes that received any LIHEAP services in the 2023-2024 season OR participated in the Weatherization Assistance Program.</a:t>
            </a:r>
          </a:p>
          <a:p>
            <a:pPr marL="0" indent="0">
              <a:buNone/>
            </a:pPr>
            <a:r>
              <a:rPr lang="en-US" sz="2400" dirty="0">
                <a:solidFill>
                  <a:srgbClr val="002060"/>
                </a:solidFill>
              </a:rPr>
              <a:t>Possible services include:</a:t>
            </a:r>
          </a:p>
          <a:p>
            <a:pPr lvl="1">
              <a:buFont typeface="Arial" panose="020B0604020202020204" pitchFamily="34" charset="0"/>
              <a:buChar char="•"/>
            </a:pPr>
            <a:r>
              <a:rPr lang="en-US" sz="2000" dirty="0">
                <a:solidFill>
                  <a:srgbClr val="002060"/>
                </a:solidFill>
              </a:rPr>
              <a:t>Providing eligible households with an Energy-Star rated air conditioner with cover</a:t>
            </a:r>
          </a:p>
          <a:p>
            <a:pPr lvl="1">
              <a:buFont typeface="Arial" panose="020B0604020202020204" pitchFamily="34" charset="0"/>
              <a:buChar char="•"/>
            </a:pPr>
            <a:r>
              <a:rPr lang="en-US" sz="2000" dirty="0">
                <a:solidFill>
                  <a:srgbClr val="002060"/>
                </a:solidFill>
              </a:rPr>
              <a:t>Repairing or replacing an existing heat pump or central air system </a:t>
            </a:r>
          </a:p>
          <a:p>
            <a:pPr lvl="1">
              <a:buFont typeface="Arial" panose="020B0604020202020204" pitchFamily="34" charset="0"/>
              <a:buChar char="•"/>
            </a:pPr>
            <a:r>
              <a:rPr lang="en-US" sz="2000" dirty="0">
                <a:solidFill>
                  <a:srgbClr val="002060"/>
                </a:solidFill>
              </a:rPr>
              <a:t>Educating client about energy conservation</a:t>
            </a:r>
          </a:p>
          <a:p>
            <a:r>
              <a:rPr lang="en-US" sz="2400" dirty="0">
                <a:solidFill>
                  <a:srgbClr val="002060"/>
                </a:solidFill>
              </a:rPr>
              <a:t>To apply for WAP, Clean and Tune, or the Cooling Pilot, contact your county’s weatherization agency: </a:t>
            </a:r>
            <a:r>
              <a:rPr lang="en-US" sz="2400" dirty="0">
                <a:solidFill>
                  <a:srgbClr val="002060"/>
                </a:solidFill>
                <a:hlinkClick r:id="rId3"/>
              </a:rPr>
              <a:t>https://dced.pa.gov/housing-and-development/weatherization/agency-list/</a:t>
            </a:r>
            <a:r>
              <a:rPr lang="en-US" sz="2400" dirty="0">
                <a:solidFill>
                  <a:srgbClr val="002060"/>
                </a:solidFill>
              </a:rPr>
              <a:t> </a:t>
            </a:r>
          </a:p>
        </p:txBody>
      </p:sp>
    </p:spTree>
    <p:extLst>
      <p:ext uri="{BB962C8B-B14F-4D97-AF65-F5344CB8AC3E}">
        <p14:creationId xmlns:p14="http://schemas.microsoft.com/office/powerpoint/2010/main" val="3301299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ctrTitle"/>
          </p:nvPr>
        </p:nvSpPr>
        <p:spPr>
          <a:xfrm>
            <a:off x="1524000" y="2392325"/>
            <a:ext cx="9144000" cy="2817628"/>
          </a:xfrm>
        </p:spPr>
        <p:txBody>
          <a:bodyPr>
            <a:normAutofit fontScale="90000"/>
          </a:bodyPr>
          <a:lstStyle/>
          <a:p>
            <a:r>
              <a:rPr lang="en-US" b="1" dirty="0">
                <a:solidFill>
                  <a:srgbClr val="002060"/>
                </a:solidFill>
                <a:latin typeface="+mn-lt"/>
                <a:cs typeface="Calibri Light"/>
              </a:rPr>
              <a:t>Special LIHEAP Issues</a:t>
            </a:r>
            <a:br>
              <a:rPr lang="en-US" b="1" dirty="0">
                <a:solidFill>
                  <a:srgbClr val="002060"/>
                </a:solidFill>
                <a:latin typeface="+mn-lt"/>
                <a:cs typeface="Calibri Light"/>
              </a:rPr>
            </a:br>
            <a:br>
              <a:rPr lang="en-US" b="1" dirty="0">
                <a:solidFill>
                  <a:srgbClr val="002060"/>
                </a:solidFill>
                <a:latin typeface="+mn-lt"/>
                <a:cs typeface="Calibri Light"/>
              </a:rPr>
            </a:br>
            <a:r>
              <a:rPr lang="en-US" sz="3100" b="1" dirty="0">
                <a:cs typeface="Calibri Light"/>
              </a:rPr>
              <a:t>Heat and Eat</a:t>
            </a:r>
            <a:br>
              <a:rPr lang="en-US" b="1" dirty="0">
                <a:solidFill>
                  <a:srgbClr val="002060"/>
                </a:solidFill>
                <a:latin typeface="+mn-lt"/>
                <a:cs typeface="Calibri Light"/>
              </a:rPr>
            </a:br>
            <a:r>
              <a:rPr lang="en-US" sz="3100" b="1" cap="none" dirty="0"/>
              <a:t>Winter Moratorium – Regulated Utilities</a:t>
            </a:r>
            <a:br>
              <a:rPr lang="en-US" sz="3100" b="1" cap="none" dirty="0"/>
            </a:br>
            <a:r>
              <a:rPr lang="en-US" sz="3100" b="1" cap="none" dirty="0"/>
              <a:t>Tenant Issues &amp; Direct Payments</a:t>
            </a:r>
            <a:br>
              <a:rPr lang="en-US" sz="3100" b="1" cap="none" dirty="0"/>
            </a:br>
            <a:r>
              <a:rPr lang="en-US" sz="3100" b="1" cap="none" dirty="0"/>
              <a:t>Moving Customers With An Existing Balance</a:t>
            </a:r>
            <a:endParaRPr lang="en-US" b="1" dirty="0">
              <a:solidFill>
                <a:srgbClr val="002060"/>
              </a:solidFill>
              <a:latin typeface="+mn-lt"/>
              <a:ea typeface="Calibri Light"/>
              <a:cs typeface="Calibri Light"/>
            </a:endParaRPr>
          </a:p>
        </p:txBody>
      </p:sp>
    </p:spTree>
    <p:extLst>
      <p:ext uri="{BB962C8B-B14F-4D97-AF65-F5344CB8AC3E}">
        <p14:creationId xmlns:p14="http://schemas.microsoft.com/office/powerpoint/2010/main" val="3796128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Heat and Eat</a:t>
            </a:r>
            <a:endParaRPr lang="en-US" b="1" dirty="0">
              <a:solidFill>
                <a:srgbClr val="002060"/>
              </a:solidFill>
              <a:latin typeface="+mn-lt"/>
              <a:ea typeface="Calibri Light"/>
              <a:cs typeface="Calibri Light"/>
            </a:endParaRPr>
          </a:p>
        </p:txBody>
      </p:sp>
      <p:sp>
        <p:nvSpPr>
          <p:cNvPr id="8" name="Content Placeholder 7">
            <a:extLst>
              <a:ext uri="{FF2B5EF4-FFF2-40B4-BE49-F238E27FC236}">
                <a16:creationId xmlns:a16="http://schemas.microsoft.com/office/drawing/2014/main" id="{EAC3EF42-22B5-86BB-7AB8-D30E144767BE}"/>
              </a:ext>
            </a:extLst>
          </p:cNvPr>
          <p:cNvSpPr>
            <a:spLocks noGrp="1"/>
          </p:cNvSpPr>
          <p:nvPr>
            <p:ph idx="1"/>
          </p:nvPr>
        </p:nvSpPr>
        <p:spPr>
          <a:xfrm>
            <a:off x="771524" y="1778000"/>
            <a:ext cx="9763125" cy="4351338"/>
          </a:xfrm>
        </p:spPr>
        <p:txBody>
          <a:bodyPr>
            <a:normAutofit lnSpcReduction="10000"/>
          </a:bodyPr>
          <a:lstStyle/>
          <a:p>
            <a:pPr marL="201168" lvl="1" indent="0">
              <a:buNone/>
            </a:pPr>
            <a:r>
              <a:rPr lang="en-US" sz="2400" b="1" dirty="0">
                <a:solidFill>
                  <a:srgbClr val="002060"/>
                </a:solidFill>
              </a:rPr>
              <a:t>DHS issues a small LIHEAP grant ($21-24) to SNAP households that are not responsible for heating costs and have not been approved for LIHEAP during the current program year </a:t>
            </a:r>
          </a:p>
          <a:p>
            <a:pPr lvl="2">
              <a:buFont typeface="Wingdings" panose="05000000000000000000" pitchFamily="2" charset="2"/>
              <a:buChar char="§"/>
            </a:pPr>
            <a:r>
              <a:rPr lang="en-US" sz="2000" dirty="0">
                <a:solidFill>
                  <a:srgbClr val="002060"/>
                </a:solidFill>
              </a:rPr>
              <a:t>Grant amount is added to EBT card.</a:t>
            </a:r>
          </a:p>
          <a:p>
            <a:pPr lvl="2">
              <a:buFont typeface="Wingdings" panose="05000000000000000000" pitchFamily="2" charset="2"/>
              <a:buChar char="§"/>
            </a:pPr>
            <a:r>
              <a:rPr lang="en-US" dirty="0">
                <a:solidFill>
                  <a:schemeClr val="accent1">
                    <a:lumMod val="50000"/>
                  </a:schemeClr>
                </a:solidFill>
              </a:rPr>
              <a:t>Heat &amp; Eat grants are issued to existing SNAP households in mid-September </a:t>
            </a:r>
            <a:r>
              <a:rPr lang="en-US" dirty="0">
                <a:solidFill>
                  <a:schemeClr val="accent1">
                    <a:lumMod val="50000"/>
                  </a:schemeClr>
                </a:solidFill>
                <a:effectLst/>
                <a:latin typeface="Calibri" panose="020F0502020204030204" pitchFamily="34" charset="0"/>
                <a:ea typeface="Calibri" panose="020F0502020204030204" pitchFamily="34" charset="0"/>
              </a:rPr>
              <a:t>when the annual SNAP mass changes are completed.</a:t>
            </a:r>
            <a:endParaRPr lang="en-US" dirty="0">
              <a:solidFill>
                <a:schemeClr val="accent1">
                  <a:lumMod val="50000"/>
                </a:schemeClr>
              </a:solidFill>
            </a:endParaRPr>
          </a:p>
          <a:p>
            <a:pPr lvl="2">
              <a:buFont typeface="Wingdings" panose="05000000000000000000" pitchFamily="2" charset="2"/>
              <a:buChar char="§"/>
            </a:pPr>
            <a:r>
              <a:rPr lang="en-US" sz="2000" dirty="0">
                <a:solidFill>
                  <a:srgbClr val="002060"/>
                </a:solidFill>
              </a:rPr>
              <a:t>Heat &amp; Eat will issue for new households as they are reviewed and approved for SNAP throughout the year.</a:t>
            </a:r>
          </a:p>
          <a:p>
            <a:pPr lvl="2">
              <a:buFont typeface="Wingdings" panose="05000000000000000000" pitchFamily="2" charset="2"/>
              <a:buChar char="§"/>
            </a:pPr>
            <a:endParaRPr lang="en-US" sz="2000" i="1" dirty="0">
              <a:solidFill>
                <a:srgbClr val="002060"/>
              </a:solidFill>
            </a:endParaRPr>
          </a:p>
          <a:p>
            <a:pPr marL="201168" lvl="1" indent="0">
              <a:buNone/>
            </a:pPr>
            <a:r>
              <a:rPr lang="en-US" sz="2400" b="1" dirty="0">
                <a:solidFill>
                  <a:srgbClr val="002060"/>
                </a:solidFill>
              </a:rPr>
              <a:t>Purpose:</a:t>
            </a:r>
            <a:r>
              <a:rPr lang="en-US" sz="2400" dirty="0">
                <a:solidFill>
                  <a:srgbClr val="002060"/>
                </a:solidFill>
              </a:rPr>
              <a:t> Maximize SNAP Standard Utility Allowance</a:t>
            </a:r>
          </a:p>
          <a:p>
            <a:pPr marL="201168" lvl="1" indent="0">
              <a:buNone/>
            </a:pPr>
            <a:r>
              <a:rPr lang="en-US" sz="2400" b="1" dirty="0">
                <a:solidFill>
                  <a:srgbClr val="002060"/>
                </a:solidFill>
              </a:rPr>
              <a:t>Exception:</a:t>
            </a:r>
            <a:r>
              <a:rPr lang="en-US" sz="2400" dirty="0">
                <a:solidFill>
                  <a:srgbClr val="002060"/>
                </a:solidFill>
              </a:rPr>
              <a:t> SNAP recipients living in an institution or experiencing homelessness at the time of application are not eligible for the Heat and Eat initiative</a:t>
            </a:r>
          </a:p>
        </p:txBody>
      </p:sp>
    </p:spTree>
    <p:extLst>
      <p:ext uri="{BB962C8B-B14F-4D97-AF65-F5344CB8AC3E}">
        <p14:creationId xmlns:p14="http://schemas.microsoft.com/office/powerpoint/2010/main" val="127704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Winter Moratorium</a:t>
            </a:r>
            <a:endParaRPr lang="en-US" b="1" dirty="0">
              <a:solidFill>
                <a:srgbClr val="002060"/>
              </a:solidFill>
              <a:latin typeface="+mn-lt"/>
              <a:ea typeface="Calibri Light"/>
              <a:cs typeface="Calibri Light"/>
            </a:endParaRPr>
          </a:p>
        </p:txBody>
      </p:sp>
      <p:graphicFrame>
        <p:nvGraphicFramePr>
          <p:cNvPr id="5" name="Content Placeholder 5">
            <a:extLst>
              <a:ext uri="{FF2B5EF4-FFF2-40B4-BE49-F238E27FC236}">
                <a16:creationId xmlns:a16="http://schemas.microsoft.com/office/drawing/2014/main" id="{B40C8360-27A0-024B-9AFB-30C9CFDF2F16}"/>
              </a:ext>
            </a:extLst>
          </p:cNvPr>
          <p:cNvGraphicFramePr>
            <a:graphicFrameLocks/>
          </p:cNvGraphicFramePr>
          <p:nvPr>
            <p:extLst>
              <p:ext uri="{D42A27DB-BD31-4B8C-83A1-F6EECF244321}">
                <p14:modId xmlns:p14="http://schemas.microsoft.com/office/powerpoint/2010/main" val="700744317"/>
              </p:ext>
            </p:extLst>
          </p:nvPr>
        </p:nvGraphicFramePr>
        <p:xfrm>
          <a:off x="838200" y="1690689"/>
          <a:ext cx="10317163" cy="417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63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Tenant Eligibility: Service in Landlord Name</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marL="201168" lvl="1" indent="0">
              <a:buNone/>
            </a:pPr>
            <a:r>
              <a:rPr lang="en-US" sz="2800" dirty="0">
                <a:solidFill>
                  <a:srgbClr val="002060"/>
                </a:solidFill>
              </a:rPr>
              <a:t>Heat is </a:t>
            </a:r>
            <a:r>
              <a:rPr lang="en-US" sz="2800" b="1" dirty="0">
                <a:solidFill>
                  <a:srgbClr val="002060"/>
                </a:solidFill>
              </a:rPr>
              <a:t>Designated</a:t>
            </a:r>
            <a:r>
              <a:rPr lang="en-US" sz="2800" dirty="0">
                <a:solidFill>
                  <a:srgbClr val="002060"/>
                </a:solidFill>
              </a:rPr>
              <a:t> Portion of Rent</a:t>
            </a:r>
          </a:p>
          <a:p>
            <a:pPr lvl="2">
              <a:buFont typeface="Arial" panose="020B0604020202020204" pitchFamily="34" charset="0"/>
              <a:buChar char="•"/>
            </a:pPr>
            <a:r>
              <a:rPr lang="en-US" sz="2400" dirty="0">
                <a:solidFill>
                  <a:srgbClr val="002060"/>
                </a:solidFill>
              </a:rPr>
              <a:t>Eligible for full cash grant</a:t>
            </a:r>
            <a:endParaRPr lang="en-US" sz="3200" dirty="0">
              <a:solidFill>
                <a:srgbClr val="002060"/>
              </a:solidFill>
            </a:endParaRPr>
          </a:p>
          <a:p>
            <a:pPr marL="201168" lvl="1" indent="0">
              <a:buNone/>
            </a:pPr>
            <a:r>
              <a:rPr lang="en-US" sz="2800" dirty="0">
                <a:solidFill>
                  <a:srgbClr val="002060"/>
                </a:solidFill>
              </a:rPr>
              <a:t>Heat is </a:t>
            </a:r>
            <a:r>
              <a:rPr lang="en-US" sz="2800" b="1" dirty="0">
                <a:solidFill>
                  <a:srgbClr val="002060"/>
                </a:solidFill>
              </a:rPr>
              <a:t>Undesignated</a:t>
            </a:r>
            <a:r>
              <a:rPr lang="en-US" sz="2800" dirty="0">
                <a:solidFill>
                  <a:srgbClr val="002060"/>
                </a:solidFill>
              </a:rPr>
              <a:t> Portion of Rent</a:t>
            </a:r>
          </a:p>
          <a:p>
            <a:pPr lvl="2">
              <a:buFont typeface="Arial" panose="020B0604020202020204" pitchFamily="34" charset="0"/>
              <a:buChar char="•"/>
            </a:pPr>
            <a:r>
              <a:rPr lang="en-US" sz="2400" dirty="0">
                <a:solidFill>
                  <a:srgbClr val="002060"/>
                </a:solidFill>
              </a:rPr>
              <a:t>Eligible for 50% of Cash Grant </a:t>
            </a:r>
          </a:p>
          <a:p>
            <a:pPr lvl="2">
              <a:buFont typeface="Arial" panose="020B0604020202020204" pitchFamily="34" charset="0"/>
              <a:buChar char="•"/>
            </a:pPr>
            <a:r>
              <a:rPr lang="en-US" sz="2400" dirty="0">
                <a:solidFill>
                  <a:srgbClr val="002060"/>
                </a:solidFill>
              </a:rPr>
              <a:t>Exception: Tenants whose heat is included as an undesignated portion of rent are </a:t>
            </a:r>
            <a:r>
              <a:rPr lang="en-US" sz="2400" b="1" i="1" dirty="0">
                <a:solidFill>
                  <a:srgbClr val="002060"/>
                </a:solidFill>
              </a:rPr>
              <a:t>not</a:t>
            </a:r>
            <a:r>
              <a:rPr lang="en-US" sz="2400" i="1" dirty="0">
                <a:solidFill>
                  <a:srgbClr val="002060"/>
                </a:solidFill>
              </a:rPr>
              <a:t> </a:t>
            </a:r>
            <a:r>
              <a:rPr lang="en-US" sz="2400" dirty="0">
                <a:solidFill>
                  <a:srgbClr val="002060"/>
                </a:solidFill>
              </a:rPr>
              <a:t>eligible for LIHEAP </a:t>
            </a:r>
            <a:r>
              <a:rPr lang="en-US" sz="2400" b="1" i="1" dirty="0">
                <a:solidFill>
                  <a:srgbClr val="002060"/>
                </a:solidFill>
              </a:rPr>
              <a:t>if</a:t>
            </a:r>
            <a:r>
              <a:rPr lang="en-US" sz="2400" dirty="0">
                <a:solidFill>
                  <a:srgbClr val="002060"/>
                </a:solidFill>
              </a:rPr>
              <a:t> rent is based on percentage of income.</a:t>
            </a:r>
          </a:p>
          <a:p>
            <a:pPr marL="201168" lvl="1" indent="0">
              <a:buNone/>
            </a:pPr>
            <a:endParaRPr lang="en-US" sz="3000" b="1" i="1" dirty="0">
              <a:solidFill>
                <a:srgbClr val="FFC000"/>
              </a:solidFill>
            </a:endParaRPr>
          </a:p>
          <a:p>
            <a:pPr marL="201168" lvl="1" indent="0">
              <a:buNone/>
            </a:pPr>
            <a:r>
              <a:rPr lang="en-US" sz="3000" b="1" i="1" dirty="0">
                <a:solidFill>
                  <a:schemeClr val="accent1">
                    <a:lumMod val="75000"/>
                  </a:schemeClr>
                </a:solidFill>
              </a:rPr>
              <a:t>Grant will be paid directly to tenant, not landlord.</a:t>
            </a:r>
          </a:p>
        </p:txBody>
      </p:sp>
    </p:spTree>
    <p:extLst>
      <p:ext uri="{BB962C8B-B14F-4D97-AF65-F5344CB8AC3E}">
        <p14:creationId xmlns:p14="http://schemas.microsoft.com/office/powerpoint/2010/main" val="3704846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Benefits Paid Directly to Applicant</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marL="0" indent="0">
              <a:buNone/>
            </a:pPr>
            <a:r>
              <a:rPr lang="en-US" sz="2800" dirty="0">
                <a:solidFill>
                  <a:srgbClr val="002060"/>
                </a:solidFill>
              </a:rPr>
              <a:t>DHS may pay benefits directly to applicant if:</a:t>
            </a:r>
          </a:p>
          <a:p>
            <a:pPr marL="0" indent="0">
              <a:buNone/>
            </a:pPr>
            <a:endParaRPr lang="en-US" sz="2800" dirty="0">
              <a:solidFill>
                <a:srgbClr val="002060"/>
              </a:solidFill>
            </a:endParaRPr>
          </a:p>
          <a:p>
            <a:pPr lvl="1">
              <a:buFont typeface="Arial" panose="020B0604020202020204" pitchFamily="34" charset="0"/>
              <a:buChar char="•"/>
            </a:pPr>
            <a:r>
              <a:rPr lang="en-US" sz="2400" dirty="0">
                <a:solidFill>
                  <a:srgbClr val="002060"/>
                </a:solidFill>
              </a:rPr>
              <a:t>The household pays for heat as an undesignated part of rent</a:t>
            </a:r>
          </a:p>
          <a:p>
            <a:pPr lvl="1">
              <a:buFont typeface="Arial" panose="020B0604020202020204" pitchFamily="34" charset="0"/>
              <a:buChar char="•"/>
            </a:pPr>
            <a:r>
              <a:rPr lang="en-US" sz="2400" dirty="0">
                <a:solidFill>
                  <a:srgbClr val="002060"/>
                </a:solidFill>
              </a:rPr>
              <a:t>The fuel vendor does not participate in the program (refusal or removal)</a:t>
            </a:r>
          </a:p>
          <a:p>
            <a:pPr lvl="1">
              <a:buFont typeface="Arial" panose="020B0604020202020204" pitchFamily="34" charset="0"/>
              <a:buChar char="•"/>
            </a:pPr>
            <a:r>
              <a:rPr lang="en-US" sz="2400" dirty="0">
                <a:solidFill>
                  <a:srgbClr val="002060"/>
                </a:solidFill>
              </a:rPr>
              <a:t>The heating bill is in the name of a non-household member</a:t>
            </a:r>
          </a:p>
          <a:p>
            <a:pPr lvl="1">
              <a:buFont typeface="Arial" panose="020B0604020202020204" pitchFamily="34" charset="0"/>
              <a:buChar char="•"/>
            </a:pPr>
            <a:r>
              <a:rPr lang="en-US" sz="2400" dirty="0">
                <a:solidFill>
                  <a:srgbClr val="002060"/>
                </a:solidFill>
              </a:rPr>
              <a:t>The bill is paid to a third party, such as in a master-metering situation</a:t>
            </a:r>
          </a:p>
          <a:p>
            <a:pPr lvl="1">
              <a:buFont typeface="Arial" panose="020B0604020202020204" pitchFamily="34" charset="0"/>
              <a:buChar char="•"/>
            </a:pPr>
            <a:r>
              <a:rPr lang="en-US" sz="2400" dirty="0">
                <a:solidFill>
                  <a:srgbClr val="002060"/>
                </a:solidFill>
              </a:rPr>
              <a:t>The applicant is a roomer </a:t>
            </a:r>
          </a:p>
        </p:txBody>
      </p:sp>
    </p:spTree>
    <p:extLst>
      <p:ext uri="{BB962C8B-B14F-4D97-AF65-F5344CB8AC3E}">
        <p14:creationId xmlns:p14="http://schemas.microsoft.com/office/powerpoint/2010/main" val="257544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Pa. Department of Human Services</a:t>
            </a:r>
            <a:endParaRPr lang="en-US" b="1" dirty="0">
              <a:solidFill>
                <a:srgbClr val="002060"/>
              </a:solidFill>
              <a:latin typeface="+mn-lt"/>
              <a:ea typeface="Calibri Light"/>
              <a:cs typeface="Calibri Light"/>
            </a:endParaRPr>
          </a:p>
        </p:txBody>
      </p:sp>
      <p:sp>
        <p:nvSpPr>
          <p:cNvPr id="3" name="Content Placeholder 2">
            <a:extLst>
              <a:ext uri="{FF2B5EF4-FFF2-40B4-BE49-F238E27FC236}">
                <a16:creationId xmlns:a16="http://schemas.microsoft.com/office/drawing/2014/main" id="{3F8B8265-30D4-00D4-7B5B-DDE360553A81}"/>
              </a:ext>
            </a:extLst>
          </p:cNvPr>
          <p:cNvSpPr>
            <a:spLocks noGrp="1"/>
          </p:cNvSpPr>
          <p:nvPr>
            <p:ph idx="1"/>
          </p:nvPr>
        </p:nvSpPr>
        <p:spPr>
          <a:xfrm>
            <a:off x="0" y="1825625"/>
            <a:ext cx="10382491" cy="3521879"/>
          </a:xfrm>
        </p:spPr>
        <p:txBody>
          <a:bodyPr vert="horz" lIns="91440" tIns="45720" rIns="91440" bIns="45720" rtlCol="0" anchor="t">
            <a:normAutofit fontScale="77500" lnSpcReduction="20000"/>
          </a:bodyPr>
          <a:lstStyle/>
          <a:p>
            <a:pPr marL="685800" marR="0" indent="0">
              <a:lnSpc>
                <a:spcPct val="107000"/>
              </a:lnSpc>
              <a:spcBef>
                <a:spcPts val="0"/>
              </a:spcBef>
              <a:spcAft>
                <a:spcPts val="800"/>
              </a:spcAft>
              <a:buNone/>
            </a:pPr>
            <a:r>
              <a:rPr lang="en-US" dirty="0">
                <a:solidFill>
                  <a:schemeClr val="accent1">
                    <a:lumMod val="50000"/>
                  </a:schemeClr>
                </a:solidFill>
              </a:rPr>
              <a:t>Administers the LIHEAP program and other low-income programs, such as the Supplemental Nutrition Assistance Program (SNAP), Temporary Assistance for Needy Families (TANF), and Medical Assistance (MA) programs.</a:t>
            </a:r>
          </a:p>
          <a:p>
            <a:pPr marL="685800" marR="0" indent="0">
              <a:lnSpc>
                <a:spcPct val="107000"/>
              </a:lnSpc>
              <a:spcBef>
                <a:spcPts val="0"/>
              </a:spcBef>
              <a:spcAft>
                <a:spcPts val="800"/>
              </a:spcAft>
              <a:buNone/>
            </a:pPr>
            <a:endParaRPr lang="en-US" dirty="0">
              <a:solidFill>
                <a:schemeClr val="accent1">
                  <a:lumMod val="50000"/>
                </a:schemeClr>
              </a:solidFill>
            </a:endParaRPr>
          </a:p>
          <a:p>
            <a:pPr marL="685800" marR="0" indent="0">
              <a:lnSpc>
                <a:spcPct val="107000"/>
              </a:lnSpc>
              <a:spcBef>
                <a:spcPts val="0"/>
              </a:spcBef>
              <a:spcAft>
                <a:spcPts val="800"/>
              </a:spcAft>
              <a:buNone/>
            </a:pPr>
            <a:r>
              <a:rPr lang="en-US" dirty="0">
                <a:solidFill>
                  <a:schemeClr val="accent1">
                    <a:lumMod val="50000"/>
                  </a:schemeClr>
                </a:solidFill>
              </a:rPr>
              <a:t>Develops the annual LIHEAP State Plan which includes detailing the program components for LIHEAP for the next Federal Fiscal Year, conducting public hearings and collecting public comments on the LIHEAP State Plan, and submitting a completed LIHEAP Model Plan to the Administration for Children and Families (ACF) timely to ensure funding for the upcoming LIHEAP season. </a:t>
            </a:r>
          </a:p>
          <a:p>
            <a:pPr marL="0" indent="0">
              <a:buNone/>
            </a:pPr>
            <a:endParaRPr lang="en-US" dirty="0">
              <a:solidFill>
                <a:srgbClr val="002060"/>
              </a:solidFill>
            </a:endParaRPr>
          </a:p>
        </p:txBody>
      </p:sp>
      <p:pic>
        <p:nvPicPr>
          <p:cNvPr id="4" name="Picture 2" descr="DEPARTMENT OF HUMAN SERVICES">
            <a:extLst>
              <a:ext uri="{FF2B5EF4-FFF2-40B4-BE49-F238E27FC236}">
                <a16:creationId xmlns:a16="http://schemas.microsoft.com/office/drawing/2014/main" id="{B17E23D4-9BCD-E6A1-FE56-EE7CCAAD9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474" y="5435454"/>
            <a:ext cx="473392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75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New Residence, Old Balance</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marL="201168" lvl="1" indent="0">
              <a:buNone/>
            </a:pPr>
            <a:r>
              <a:rPr lang="en-US" sz="2800" dirty="0">
                <a:solidFill>
                  <a:srgbClr val="002060"/>
                </a:solidFill>
              </a:rPr>
              <a:t>If LIHEAP Cash Grant is used to connect service at a new residence, but a household has a prior past due balance, </a:t>
            </a:r>
            <a:r>
              <a:rPr lang="en-US" sz="2800" b="1" dirty="0">
                <a:solidFill>
                  <a:srgbClr val="002060"/>
                </a:solidFill>
              </a:rPr>
              <a:t>the LIHEAP Cash Grant may only be used for UP TO 50% of the prior balance</a:t>
            </a:r>
          </a:p>
          <a:p>
            <a:pPr marL="201168" lvl="1" indent="0">
              <a:buNone/>
            </a:pPr>
            <a:endParaRPr lang="en-US" sz="2800" dirty="0">
              <a:solidFill>
                <a:srgbClr val="002060"/>
              </a:solidFill>
            </a:endParaRPr>
          </a:p>
          <a:p>
            <a:pPr marL="201168" lvl="1" indent="0">
              <a:buNone/>
            </a:pPr>
            <a:r>
              <a:rPr lang="en-US" sz="2800" dirty="0">
                <a:solidFill>
                  <a:srgbClr val="002060"/>
                </a:solidFill>
              </a:rPr>
              <a:t>If a LIHEAP Cash grant exceeds 50 percent of the customer’s back balance, the utility must apply the remainder of the Cash grant to the household’s future bills</a:t>
            </a:r>
          </a:p>
        </p:txBody>
      </p:sp>
    </p:spTree>
    <p:extLst>
      <p:ext uri="{BB962C8B-B14F-4D97-AF65-F5344CB8AC3E}">
        <p14:creationId xmlns:p14="http://schemas.microsoft.com/office/powerpoint/2010/main" val="86991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ctrTitle"/>
          </p:nvPr>
        </p:nvSpPr>
        <p:spPr>
          <a:xfrm>
            <a:off x="1825083" y="2464419"/>
            <a:ext cx="9144000" cy="1084002"/>
          </a:xfrm>
        </p:spPr>
        <p:txBody>
          <a:bodyPr>
            <a:normAutofit/>
          </a:bodyPr>
          <a:lstStyle/>
          <a:p>
            <a:r>
              <a:rPr lang="en-US" b="1" dirty="0">
                <a:solidFill>
                  <a:srgbClr val="002060"/>
                </a:solidFill>
                <a:latin typeface="+mn-lt"/>
                <a:ea typeface="Calibri Light"/>
                <a:cs typeface="Calibri Light"/>
              </a:rPr>
              <a:t>LIHEAP Appeals</a:t>
            </a:r>
          </a:p>
        </p:txBody>
      </p:sp>
      <p:pic>
        <p:nvPicPr>
          <p:cNvPr id="3" name="Picture 2" descr="Appeals Stock Vectors, Royalty Free Appeals Illustrations | Depositphotos®">
            <a:extLst>
              <a:ext uri="{FF2B5EF4-FFF2-40B4-BE49-F238E27FC236}">
                <a16:creationId xmlns:a16="http://schemas.microsoft.com/office/drawing/2014/main" id="{C1E96DEE-C275-585D-41BD-6143EFDB55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33" b="3733"/>
          <a:stretch/>
        </p:blipFill>
        <p:spPr bwMode="auto">
          <a:xfrm>
            <a:off x="828908" y="2146058"/>
            <a:ext cx="2772937" cy="2565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a:extLst>
              <a:ext uri="{FF2B5EF4-FFF2-40B4-BE49-F238E27FC236}">
                <a16:creationId xmlns:a16="http://schemas.microsoft.com/office/drawing/2014/main" id="{B0823434-9CBC-2321-5D3A-C95E71A8D1F8}"/>
              </a:ext>
            </a:extLst>
          </p:cNvPr>
          <p:cNvSpPr txBox="1">
            <a:spLocks/>
          </p:cNvSpPr>
          <p:nvPr/>
        </p:nvSpPr>
        <p:spPr>
          <a:xfrm>
            <a:off x="3601845" y="3511202"/>
            <a:ext cx="7566963" cy="6739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spc="200" dirty="0">
                <a:solidFill>
                  <a:srgbClr val="002060"/>
                </a:solidFill>
                <a:latin typeface="Calibri "/>
              </a:rPr>
              <a:t>Appeal Or Submit New Application?</a:t>
            </a:r>
          </a:p>
        </p:txBody>
      </p:sp>
    </p:spTree>
    <p:extLst>
      <p:ext uri="{BB962C8B-B14F-4D97-AF65-F5344CB8AC3E}">
        <p14:creationId xmlns:p14="http://schemas.microsoft.com/office/powerpoint/2010/main" val="3178651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DHS Determinations</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marL="457200" lvl="1" indent="0">
              <a:buNone/>
            </a:pPr>
            <a:r>
              <a:rPr lang="en-US" sz="2800" b="1" dirty="0">
                <a:solidFill>
                  <a:srgbClr val="002060"/>
                </a:solidFill>
              </a:rPr>
              <a:t>Cash Grants</a:t>
            </a:r>
          </a:p>
          <a:p>
            <a:pPr marL="1038543" lvl="3" indent="-342900">
              <a:buFont typeface="Arial" panose="020B0604020202020204" pitchFamily="34" charset="0"/>
              <a:buChar char="•"/>
            </a:pPr>
            <a:r>
              <a:rPr lang="en-US" sz="2000" dirty="0">
                <a:solidFill>
                  <a:srgbClr val="002060"/>
                </a:solidFill>
              </a:rPr>
              <a:t>CAO must provide a written determination within 30 days of receiving the application</a:t>
            </a:r>
          </a:p>
          <a:p>
            <a:pPr marL="1038543" lvl="3" indent="-342900">
              <a:buFont typeface="Arial" panose="020B0604020202020204" pitchFamily="34" charset="0"/>
              <a:buChar char="•"/>
            </a:pPr>
            <a:r>
              <a:rPr lang="en-US" sz="2000" dirty="0">
                <a:solidFill>
                  <a:srgbClr val="002060"/>
                </a:solidFill>
              </a:rPr>
              <a:t>If the application is incomplete, the agency must provide a notice to the applicant within 10 work days </a:t>
            </a:r>
          </a:p>
          <a:p>
            <a:pPr marL="1038543" lvl="3" indent="-342900">
              <a:buFont typeface="Arial" panose="020B0604020202020204" pitchFamily="34" charset="0"/>
              <a:buChar char="•"/>
            </a:pPr>
            <a:r>
              <a:rPr lang="en-US" sz="2000" dirty="0">
                <a:solidFill>
                  <a:srgbClr val="002060"/>
                </a:solidFill>
              </a:rPr>
              <a:t>The applicant has 15 days from the date of the notice to provide the missing information to avoid rejection of the application</a:t>
            </a:r>
          </a:p>
          <a:p>
            <a:pPr marL="512763" lvl="2" indent="0">
              <a:buNone/>
            </a:pPr>
            <a:endParaRPr lang="en-US" sz="1300" b="1" dirty="0">
              <a:solidFill>
                <a:srgbClr val="002060"/>
              </a:solidFill>
            </a:endParaRPr>
          </a:p>
          <a:p>
            <a:pPr marL="512763" lvl="2" indent="0">
              <a:buNone/>
            </a:pPr>
            <a:r>
              <a:rPr lang="en-US" sz="2800" b="1" dirty="0">
                <a:solidFill>
                  <a:srgbClr val="002060"/>
                </a:solidFill>
              </a:rPr>
              <a:t>Crisis Grants</a:t>
            </a:r>
          </a:p>
          <a:p>
            <a:pPr marL="1025525" lvl="4" indent="-333375">
              <a:buFont typeface="Arial" panose="020B0604020202020204" pitchFamily="34" charset="0"/>
              <a:buChar char="•"/>
            </a:pPr>
            <a:r>
              <a:rPr lang="en-US" sz="2000" dirty="0">
                <a:solidFill>
                  <a:srgbClr val="002060"/>
                </a:solidFill>
              </a:rPr>
              <a:t>Crisis grant applications must be expedited once an application is received </a:t>
            </a:r>
          </a:p>
          <a:p>
            <a:pPr marL="1025525" lvl="4" indent="-333375">
              <a:buFont typeface="Arial" panose="020B0604020202020204" pitchFamily="34" charset="0"/>
              <a:buChar char="•"/>
            </a:pPr>
            <a:r>
              <a:rPr lang="en-US" sz="2000" dirty="0">
                <a:solidFill>
                  <a:srgbClr val="002060"/>
                </a:solidFill>
              </a:rPr>
              <a:t>A qualifying household must receive assistance within 48 hours of submitting a </a:t>
            </a:r>
            <a:r>
              <a:rPr lang="en-US" sz="2000" b="1" dirty="0">
                <a:solidFill>
                  <a:srgbClr val="002060"/>
                </a:solidFill>
              </a:rPr>
              <a:t>completed</a:t>
            </a:r>
            <a:r>
              <a:rPr lang="en-US" sz="2000" dirty="0">
                <a:solidFill>
                  <a:srgbClr val="002060"/>
                </a:solidFill>
              </a:rPr>
              <a:t> application or 18 hours for life threatening situations.</a:t>
            </a:r>
            <a:endParaRPr lang="en-US" sz="2400" dirty="0">
              <a:solidFill>
                <a:srgbClr val="002060"/>
              </a:solidFill>
            </a:endParaRPr>
          </a:p>
        </p:txBody>
      </p:sp>
    </p:spTree>
    <p:extLst>
      <p:ext uri="{BB962C8B-B14F-4D97-AF65-F5344CB8AC3E}">
        <p14:creationId xmlns:p14="http://schemas.microsoft.com/office/powerpoint/2010/main" val="1579116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Appeals Process</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lnSpcReduction="10000"/>
          </a:bodyPr>
          <a:lstStyle/>
          <a:p>
            <a:pPr marL="0" indent="0">
              <a:buNone/>
            </a:pPr>
            <a:r>
              <a:rPr lang="en-US" sz="3000" b="1" dirty="0">
                <a:solidFill>
                  <a:srgbClr val="002060"/>
                </a:solidFill>
              </a:rPr>
              <a:t>Reasons for Appeal</a:t>
            </a:r>
          </a:p>
          <a:p>
            <a:pPr lvl="1">
              <a:buFont typeface="Arial" panose="020B0604020202020204" pitchFamily="34" charset="0"/>
              <a:buChar char="•"/>
            </a:pPr>
            <a:r>
              <a:rPr lang="en-US" sz="2400" dirty="0">
                <a:solidFill>
                  <a:srgbClr val="002060"/>
                </a:solidFill>
              </a:rPr>
              <a:t>Applicants have right to appeal any adverse determination made by the CAO or a failure to act</a:t>
            </a:r>
          </a:p>
          <a:p>
            <a:pPr lvl="1">
              <a:buFont typeface="Arial" panose="020B0604020202020204" pitchFamily="34" charset="0"/>
              <a:buChar char="•"/>
            </a:pPr>
            <a:r>
              <a:rPr lang="en-US" sz="2400" dirty="0">
                <a:solidFill>
                  <a:srgbClr val="002060"/>
                </a:solidFill>
              </a:rPr>
              <a:t>Common reasons for appeal include:</a:t>
            </a:r>
          </a:p>
          <a:p>
            <a:pPr marL="1427163" lvl="3" indent="-457200">
              <a:buFont typeface="Arial" panose="020B0604020202020204" pitchFamily="34" charset="0"/>
              <a:buChar char="•"/>
            </a:pPr>
            <a:r>
              <a:rPr lang="en-US" sz="2400" dirty="0">
                <a:solidFill>
                  <a:srgbClr val="002060"/>
                </a:solidFill>
              </a:rPr>
              <a:t>Denials</a:t>
            </a:r>
          </a:p>
          <a:p>
            <a:pPr marL="1427163" lvl="3" indent="-457200">
              <a:buFont typeface="Arial" panose="020B0604020202020204" pitchFamily="34" charset="0"/>
              <a:buChar char="•"/>
            </a:pPr>
            <a:r>
              <a:rPr lang="en-US" sz="2400" dirty="0">
                <a:solidFill>
                  <a:srgbClr val="002060"/>
                </a:solidFill>
              </a:rPr>
              <a:t>Low grant amounts</a:t>
            </a:r>
          </a:p>
          <a:p>
            <a:pPr marL="1427163" lvl="3" indent="-457200">
              <a:buFont typeface="Arial" panose="020B0604020202020204" pitchFamily="34" charset="0"/>
              <a:buChar char="•"/>
            </a:pPr>
            <a:r>
              <a:rPr lang="en-US" sz="2400" dirty="0">
                <a:solidFill>
                  <a:srgbClr val="002060"/>
                </a:solidFill>
              </a:rPr>
              <a:t>Delays in crisis application processing </a:t>
            </a:r>
          </a:p>
          <a:p>
            <a:pPr marL="55563" lvl="1" indent="0">
              <a:buNone/>
            </a:pPr>
            <a:r>
              <a:rPr lang="en-US" sz="3000" b="1" dirty="0">
                <a:solidFill>
                  <a:srgbClr val="002060"/>
                </a:solidFill>
              </a:rPr>
              <a:t>Why Appeal?</a:t>
            </a:r>
          </a:p>
          <a:p>
            <a:pPr lvl="1">
              <a:buFont typeface="Arial" panose="020B0604020202020204" pitchFamily="34" charset="0"/>
              <a:buChar char="•"/>
            </a:pPr>
            <a:r>
              <a:rPr lang="en-US" altLang="en-US" sz="2400" dirty="0">
                <a:solidFill>
                  <a:srgbClr val="002060"/>
                </a:solidFill>
              </a:rPr>
              <a:t>DHS must work to settle appeals prior to the hearing and can accept documentation that was missing at the time of application to settle an appeal</a:t>
            </a:r>
          </a:p>
          <a:p>
            <a:pPr lvl="1">
              <a:buFont typeface="Arial" panose="020B0604020202020204" pitchFamily="34" charset="0"/>
              <a:buChar char="•"/>
            </a:pPr>
            <a:r>
              <a:rPr lang="en-US" altLang="en-US" sz="2400" dirty="0">
                <a:solidFill>
                  <a:srgbClr val="002060"/>
                </a:solidFill>
              </a:rPr>
              <a:t>Preserve rights at the end of the LIHEAP season</a:t>
            </a:r>
            <a:endParaRPr lang="en-US" sz="2400" dirty="0">
              <a:solidFill>
                <a:srgbClr val="002060"/>
              </a:solidFill>
            </a:endParaRPr>
          </a:p>
        </p:txBody>
      </p:sp>
    </p:spTree>
    <p:extLst>
      <p:ext uri="{BB962C8B-B14F-4D97-AF65-F5344CB8AC3E}">
        <p14:creationId xmlns:p14="http://schemas.microsoft.com/office/powerpoint/2010/main" val="1064034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How to Appeal</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lvl="1"/>
            <a:r>
              <a:rPr lang="en-US" sz="2800" b="1" dirty="0">
                <a:solidFill>
                  <a:srgbClr val="002060"/>
                </a:solidFill>
              </a:rPr>
              <a:t>Must Appeal </a:t>
            </a:r>
            <a:r>
              <a:rPr lang="en-US" sz="2800" b="1" dirty="0">
                <a:solidFill>
                  <a:srgbClr val="C00000"/>
                </a:solidFill>
              </a:rPr>
              <a:t>within 30 days </a:t>
            </a:r>
            <a:r>
              <a:rPr lang="en-US" sz="2800" b="1" dirty="0">
                <a:solidFill>
                  <a:srgbClr val="002060"/>
                </a:solidFill>
              </a:rPr>
              <a:t>of the date on the notice</a:t>
            </a:r>
          </a:p>
          <a:p>
            <a:pPr lvl="1">
              <a:buFont typeface="Arial" panose="020B0604020202020204" pitchFamily="34" charset="0"/>
              <a:buChar char="•"/>
            </a:pPr>
            <a:r>
              <a:rPr lang="en-US" sz="2800" dirty="0">
                <a:solidFill>
                  <a:srgbClr val="002060"/>
                </a:solidFill>
              </a:rPr>
              <a:t> </a:t>
            </a:r>
            <a:r>
              <a:rPr lang="en-US" sz="2800" b="1" dirty="0">
                <a:solidFill>
                  <a:srgbClr val="002060"/>
                </a:solidFill>
              </a:rPr>
              <a:t>Appeals can be submitted orally or in writing</a:t>
            </a:r>
          </a:p>
          <a:p>
            <a:pPr lvl="2">
              <a:buFont typeface="Arial" panose="020B0604020202020204" pitchFamily="34" charset="0"/>
              <a:buChar char="•"/>
            </a:pPr>
            <a:r>
              <a:rPr lang="en-US" altLang="en-US" sz="2000" dirty="0">
                <a:solidFill>
                  <a:srgbClr val="002060"/>
                </a:solidFill>
              </a:rPr>
              <a:t>Use the form at the end of the notice</a:t>
            </a:r>
          </a:p>
          <a:p>
            <a:pPr lvl="2">
              <a:buFont typeface="Arial" panose="020B0604020202020204" pitchFamily="34" charset="0"/>
              <a:buChar char="•"/>
            </a:pPr>
            <a:r>
              <a:rPr lang="en-US" altLang="en-US" sz="2000" dirty="0">
                <a:solidFill>
                  <a:srgbClr val="002060"/>
                </a:solidFill>
              </a:rPr>
              <a:t>Use your own form – any writing is acceptable</a:t>
            </a:r>
          </a:p>
          <a:p>
            <a:pPr lvl="2">
              <a:buFont typeface="Arial" panose="020B0604020202020204" pitchFamily="34" charset="0"/>
              <a:buChar char="•"/>
            </a:pPr>
            <a:r>
              <a:rPr lang="en-US" altLang="en-US" sz="2000" dirty="0">
                <a:solidFill>
                  <a:srgbClr val="002060"/>
                </a:solidFill>
              </a:rPr>
              <a:t>Oral appeals will also be accepted (less ideal)</a:t>
            </a:r>
          </a:p>
          <a:p>
            <a:pPr lvl="1">
              <a:buFont typeface="Arial" panose="020B0604020202020204" pitchFamily="34" charset="0"/>
              <a:buChar char="•"/>
            </a:pPr>
            <a:r>
              <a:rPr lang="en-US" altLang="en-US" sz="2800" b="1" dirty="0">
                <a:solidFill>
                  <a:srgbClr val="002060"/>
                </a:solidFill>
              </a:rPr>
              <a:t>Keep a copy </a:t>
            </a:r>
          </a:p>
          <a:p>
            <a:pPr lvl="2">
              <a:buFont typeface="Arial" panose="020B0604020202020204" pitchFamily="34" charset="0"/>
              <a:buChar char="•"/>
            </a:pPr>
            <a:r>
              <a:rPr lang="en-US" altLang="en-US" sz="2000" dirty="0">
                <a:solidFill>
                  <a:srgbClr val="002060"/>
                </a:solidFill>
              </a:rPr>
              <a:t>If possible, take a picture of all documents before submitting.</a:t>
            </a:r>
            <a:endParaRPr lang="en-US" sz="2000" dirty="0">
              <a:solidFill>
                <a:srgbClr val="002060"/>
              </a:solidFill>
            </a:endParaRPr>
          </a:p>
          <a:p>
            <a:pPr lvl="1">
              <a:buFont typeface="Arial" panose="020B0604020202020204" pitchFamily="34" charset="0"/>
              <a:buChar char="•"/>
            </a:pPr>
            <a:r>
              <a:rPr lang="en-US" altLang="en-US" sz="2400" dirty="0">
                <a:solidFill>
                  <a:srgbClr val="002060"/>
                </a:solidFill>
              </a:rPr>
              <a:t> </a:t>
            </a:r>
            <a:r>
              <a:rPr lang="en-US" altLang="en-US" sz="2800" b="1" dirty="0">
                <a:solidFill>
                  <a:srgbClr val="002060"/>
                </a:solidFill>
              </a:rPr>
              <a:t>Get and keep a receipt</a:t>
            </a:r>
            <a:endParaRPr lang="en-US" sz="2800" b="1" dirty="0">
              <a:solidFill>
                <a:srgbClr val="002060"/>
              </a:solidFill>
            </a:endParaRPr>
          </a:p>
        </p:txBody>
      </p:sp>
    </p:spTree>
    <p:extLst>
      <p:ext uri="{BB962C8B-B14F-4D97-AF65-F5344CB8AC3E}">
        <p14:creationId xmlns:p14="http://schemas.microsoft.com/office/powerpoint/2010/main" val="2238443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Work to Resolve Appeal</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marL="0" indent="0">
              <a:buNone/>
            </a:pPr>
            <a:r>
              <a:rPr lang="en-US" sz="2400" dirty="0">
                <a:solidFill>
                  <a:srgbClr val="002060"/>
                </a:solidFill>
              </a:rPr>
              <a:t>CAO staff are motivated to resolve appeals.</a:t>
            </a:r>
            <a:r>
              <a:rPr lang="en-US" sz="2000" dirty="0">
                <a:solidFill>
                  <a:srgbClr val="002060"/>
                </a:solidFill>
              </a:rPr>
              <a:t> </a:t>
            </a:r>
          </a:p>
          <a:p>
            <a:pPr>
              <a:buFont typeface="Arial" panose="020B0604020202020204" pitchFamily="34" charset="0"/>
              <a:buChar char="•"/>
            </a:pPr>
            <a:endParaRPr lang="en-US" sz="700" dirty="0">
              <a:solidFill>
                <a:srgbClr val="002060"/>
              </a:solidFill>
            </a:endParaRPr>
          </a:p>
          <a:p>
            <a:pPr marL="0" indent="0">
              <a:buNone/>
            </a:pPr>
            <a:r>
              <a:rPr lang="en-US" sz="2400" dirty="0">
                <a:solidFill>
                  <a:srgbClr val="002060"/>
                </a:solidFill>
              </a:rPr>
              <a:t>Reach out directly to caseworkers or supervisors to determine the reason for denial and what is needed to resolve it.</a:t>
            </a:r>
          </a:p>
          <a:p>
            <a:pPr>
              <a:buFont typeface="Arial" panose="020B0604020202020204" pitchFamily="34" charset="0"/>
              <a:buChar char="•"/>
            </a:pPr>
            <a:endParaRPr lang="en-US" sz="700" dirty="0">
              <a:solidFill>
                <a:srgbClr val="002060"/>
              </a:solidFill>
            </a:endParaRPr>
          </a:p>
          <a:p>
            <a:pPr marL="0" indent="0">
              <a:buNone/>
            </a:pPr>
            <a:r>
              <a:rPr lang="en-US" sz="2400" dirty="0">
                <a:solidFill>
                  <a:srgbClr val="002060"/>
                </a:solidFill>
              </a:rPr>
              <a:t>If you do not have the document they are asking for, don’t give up! Get creative!</a:t>
            </a:r>
          </a:p>
          <a:p>
            <a:pPr lvl="1">
              <a:buFont typeface="Arial" panose="020B0604020202020204" pitchFamily="34" charset="0"/>
              <a:buChar char="•"/>
            </a:pPr>
            <a:r>
              <a:rPr lang="en-US" sz="2000" dirty="0">
                <a:solidFill>
                  <a:srgbClr val="002060"/>
                </a:solidFill>
              </a:rPr>
              <a:t>Can submit alternative types of verification</a:t>
            </a:r>
          </a:p>
          <a:p>
            <a:pPr lvl="1">
              <a:buFont typeface="Arial" panose="020B0604020202020204" pitchFamily="34" charset="0"/>
              <a:buChar char="•"/>
            </a:pPr>
            <a:r>
              <a:rPr lang="en-US" sz="2000" dirty="0">
                <a:solidFill>
                  <a:srgbClr val="002060"/>
                </a:solidFill>
              </a:rPr>
              <a:t>Ask for a collateral contact</a:t>
            </a:r>
          </a:p>
          <a:p>
            <a:pPr lvl="1">
              <a:buFont typeface="Arial" panose="020B0604020202020204" pitchFamily="34" charset="0"/>
              <a:buChar char="•"/>
            </a:pPr>
            <a:r>
              <a:rPr lang="en-US" sz="2000" dirty="0">
                <a:solidFill>
                  <a:srgbClr val="002060"/>
                </a:solidFill>
              </a:rPr>
              <a:t>Provide a signed statement</a:t>
            </a:r>
          </a:p>
          <a:p>
            <a:pPr lvl="1">
              <a:buFont typeface="Arial" panose="020B0604020202020204" pitchFamily="34" charset="0"/>
              <a:buChar char="•"/>
            </a:pPr>
            <a:endParaRPr lang="en-US" sz="700" dirty="0">
              <a:solidFill>
                <a:srgbClr val="002060"/>
              </a:solidFill>
            </a:endParaRPr>
          </a:p>
          <a:p>
            <a:pPr marL="0" indent="0">
              <a:buNone/>
            </a:pPr>
            <a:r>
              <a:rPr lang="en-US" sz="2400" dirty="0">
                <a:solidFill>
                  <a:srgbClr val="002060"/>
                </a:solidFill>
              </a:rPr>
              <a:t>Most appeals are resolved prior to the hearing.</a:t>
            </a:r>
          </a:p>
        </p:txBody>
      </p:sp>
    </p:spTree>
    <p:extLst>
      <p:ext uri="{BB962C8B-B14F-4D97-AF65-F5344CB8AC3E}">
        <p14:creationId xmlns:p14="http://schemas.microsoft.com/office/powerpoint/2010/main" val="3863207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Re-Application</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a:normAutofit/>
          </a:bodyPr>
          <a:lstStyle/>
          <a:p>
            <a:pPr marL="0" indent="0">
              <a:buNone/>
            </a:pPr>
            <a:r>
              <a:rPr lang="en-US" sz="2400" b="1" dirty="0">
                <a:solidFill>
                  <a:srgbClr val="002060"/>
                </a:solidFill>
              </a:rPr>
              <a:t>Why Reapply rather than Appeal</a:t>
            </a:r>
          </a:p>
          <a:p>
            <a:pPr lvl="1">
              <a:buFont typeface="Arial" panose="020B0604020202020204" pitchFamily="34" charset="0"/>
              <a:buChar char="•"/>
            </a:pPr>
            <a:r>
              <a:rPr lang="en-US" sz="2000" dirty="0">
                <a:solidFill>
                  <a:srgbClr val="002060"/>
                </a:solidFill>
              </a:rPr>
              <a:t>If the applicant is over income at the time of application, it could be more beneficial to submit a new application later in the LIHEAP season if income has decreased.</a:t>
            </a:r>
          </a:p>
          <a:p>
            <a:pPr lvl="1">
              <a:buFont typeface="Arial" panose="020B0604020202020204" pitchFamily="34" charset="0"/>
              <a:buChar char="•"/>
            </a:pPr>
            <a:r>
              <a:rPr lang="en-US" sz="2000" dirty="0">
                <a:solidFill>
                  <a:srgbClr val="002060"/>
                </a:solidFill>
              </a:rPr>
              <a:t>If in active crisis, reapplication may get faster relief to the family.</a:t>
            </a:r>
          </a:p>
          <a:p>
            <a:endParaRPr lang="en-US" dirty="0">
              <a:solidFill>
                <a:srgbClr val="002060"/>
              </a:solidFill>
            </a:endParaRPr>
          </a:p>
          <a:p>
            <a:pPr marL="0" indent="0">
              <a:buNone/>
            </a:pPr>
            <a:r>
              <a:rPr lang="en-US" sz="2400" b="1" dirty="0">
                <a:solidFill>
                  <a:srgbClr val="002060"/>
                </a:solidFill>
              </a:rPr>
              <a:t>Reconsideration</a:t>
            </a:r>
          </a:p>
          <a:p>
            <a:pPr lvl="1">
              <a:buFont typeface="Arial" panose="020B0604020202020204" pitchFamily="34" charset="0"/>
              <a:buChar char="•"/>
            </a:pPr>
            <a:r>
              <a:rPr lang="en-US" sz="2000" dirty="0">
                <a:solidFill>
                  <a:srgbClr val="002060"/>
                </a:solidFill>
              </a:rPr>
              <a:t>DHS will “refresh” any LIHEAP application within 60 days of the initial application without need to resubmit a new application. </a:t>
            </a:r>
          </a:p>
          <a:p>
            <a:pPr lvl="1">
              <a:buFont typeface="Arial" panose="020B0604020202020204" pitchFamily="34" charset="0"/>
              <a:buChar char="•"/>
            </a:pPr>
            <a:r>
              <a:rPr lang="en-US" sz="2000" dirty="0">
                <a:solidFill>
                  <a:srgbClr val="002060"/>
                </a:solidFill>
              </a:rPr>
              <a:t>This means, if an applicant is denied, they do not need to submit an entirely new application (within the 60 days), but rather only the missing piece, and DHS will use the rest of their initial application for processing. </a:t>
            </a:r>
          </a:p>
        </p:txBody>
      </p:sp>
    </p:spTree>
    <p:extLst>
      <p:ext uri="{BB962C8B-B14F-4D97-AF65-F5344CB8AC3E}">
        <p14:creationId xmlns:p14="http://schemas.microsoft.com/office/powerpoint/2010/main" val="809198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ctrTitle"/>
          </p:nvPr>
        </p:nvSpPr>
        <p:spPr>
          <a:xfrm>
            <a:off x="3048000" y="3429000"/>
            <a:ext cx="9144000" cy="1084002"/>
          </a:xfrm>
        </p:spPr>
        <p:txBody>
          <a:bodyPr>
            <a:normAutofit/>
          </a:bodyPr>
          <a:lstStyle/>
          <a:p>
            <a:r>
              <a:rPr lang="en-US" b="1" dirty="0">
                <a:solidFill>
                  <a:srgbClr val="002060"/>
                </a:solidFill>
                <a:latin typeface="+mn-lt"/>
                <a:ea typeface="Calibri Light"/>
                <a:cs typeface="Calibri Light"/>
              </a:rPr>
              <a:t>ADVOCACY</a:t>
            </a:r>
          </a:p>
        </p:txBody>
      </p:sp>
      <p:pic>
        <p:nvPicPr>
          <p:cNvPr id="5" name="Picture 2" descr="https://minutehack.com/public/images/articles/2015/09/digital-marketing-2.jpg">
            <a:extLst>
              <a:ext uri="{FF2B5EF4-FFF2-40B4-BE49-F238E27FC236}">
                <a16:creationId xmlns:a16="http://schemas.microsoft.com/office/drawing/2014/main" id="{A5101719-7A78-7E1B-0E04-79F86593AC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4000" y="2464418"/>
            <a:ext cx="4699896" cy="265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49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Ongoing Advocacy Efforts</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80" cy="4023360"/>
          </a:xfrm>
        </p:spPr>
        <p:txBody>
          <a:bodyPr vert="horz" lIns="91440" tIns="45720" rIns="91440" bIns="45720" rtlCol="0" anchor="t">
            <a:normAutofit/>
          </a:bodyPr>
          <a:lstStyle/>
          <a:p>
            <a:r>
              <a:rPr lang="en-US" sz="2400" dirty="0">
                <a:solidFill>
                  <a:srgbClr val="002060"/>
                </a:solidFill>
              </a:rPr>
              <a:t>PULP and CLS are members of the LIHEAP Advisory Committee (LAC).  We monitor spending and advocate for program improvements and enhancements.</a:t>
            </a:r>
          </a:p>
          <a:p>
            <a:r>
              <a:rPr lang="en-US" sz="2400" dirty="0">
                <a:solidFill>
                  <a:srgbClr val="002060"/>
                </a:solidFill>
              </a:rPr>
              <a:t>LIHEAP application rejection rates have increased over the years. The LAC has been working with DHS to implement ways that improve approval rates.</a:t>
            </a:r>
            <a:endParaRPr lang="en-US" sz="2400" dirty="0">
              <a:solidFill>
                <a:srgbClr val="002060"/>
              </a:solidFill>
              <a:cs typeface="Calibri"/>
            </a:endParaRPr>
          </a:p>
          <a:p>
            <a:pPr>
              <a:buFont typeface="Arial" panose="020B0604020202020204" pitchFamily="34" charset="0"/>
              <a:buChar char="•"/>
            </a:pPr>
            <a:r>
              <a:rPr lang="en-US" sz="2400" dirty="0">
                <a:solidFill>
                  <a:srgbClr val="002060"/>
                </a:solidFill>
              </a:rPr>
              <a:t>We will continue to advocate for </a:t>
            </a: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Congress to allocate more funds for LIHEAP at the Federal level and for the State Legislature to provide additional state funds.</a:t>
            </a:r>
            <a:endParaRPr lang="en-US" sz="2400" dirty="0">
              <a:solidFill>
                <a:srgbClr val="002060"/>
              </a:solidFill>
            </a:endParaRPr>
          </a:p>
          <a:p>
            <a:pPr>
              <a:buFont typeface="Wingdings" panose="05000000000000000000" pitchFamily="2" charset="2"/>
              <a:buChar char="§"/>
            </a:pPr>
            <a:endParaRPr lang="en-US" sz="1050" dirty="0"/>
          </a:p>
          <a:p>
            <a:pPr marL="0" indent="0">
              <a:buNone/>
            </a:pPr>
            <a:r>
              <a:rPr lang="en-US" sz="2800" b="1" i="1" dirty="0">
                <a:solidFill>
                  <a:schemeClr val="accent1">
                    <a:lumMod val="75000"/>
                  </a:schemeClr>
                </a:solidFill>
              </a:rPr>
              <a:t>If you have ideas for program improvements, we want to hear them! </a:t>
            </a:r>
          </a:p>
        </p:txBody>
      </p:sp>
    </p:spTree>
    <p:extLst>
      <p:ext uri="{BB962C8B-B14F-4D97-AF65-F5344CB8AC3E}">
        <p14:creationId xmlns:p14="http://schemas.microsoft.com/office/powerpoint/2010/main" val="3620502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Follow Us on Social Media</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2394856" y="1845734"/>
            <a:ext cx="9218023" cy="4023360"/>
          </a:xfrm>
        </p:spPr>
        <p:txBody>
          <a:bodyPr>
            <a:normAutofit/>
          </a:bodyPr>
          <a:lstStyle/>
          <a:p>
            <a:pPr marL="0" indent="0">
              <a:buNone/>
            </a:pPr>
            <a:r>
              <a:rPr lang="en-US" b="1" dirty="0"/>
              <a:t>Pennsylvania Utility Law Project </a:t>
            </a:r>
          </a:p>
          <a:p>
            <a:r>
              <a:rPr lang="en-US" dirty="0">
                <a:hlinkClick r:id="rId3"/>
              </a:rPr>
              <a:t>https:www.facebook.com/pulprhls</a:t>
            </a:r>
            <a:endParaRPr lang="en-US" dirty="0"/>
          </a:p>
          <a:p>
            <a:pPr marL="0" indent="0">
              <a:buNone/>
            </a:pPr>
            <a:r>
              <a:rPr lang="en-US" b="1" dirty="0"/>
              <a:t>Community Legal Services </a:t>
            </a:r>
          </a:p>
          <a:p>
            <a:r>
              <a:rPr lang="en-US" dirty="0">
                <a:hlinkClick r:id="rId4"/>
              </a:rPr>
              <a:t>https://www.facebook.com/clsphila</a:t>
            </a:r>
            <a:endParaRPr lang="en-US" dirty="0"/>
          </a:p>
          <a:p>
            <a:r>
              <a:rPr lang="en-US" dirty="0">
                <a:hlinkClick r:id="rId5"/>
              </a:rPr>
              <a:t>https://www.twitter.com/clsphila</a:t>
            </a:r>
            <a:endParaRPr lang="en-US" dirty="0"/>
          </a:p>
          <a:p>
            <a:pPr marL="0" indent="0">
              <a:buNone/>
            </a:pPr>
            <a:r>
              <a:rPr lang="en-US" sz="2800" b="1" i="1" dirty="0">
                <a:solidFill>
                  <a:schemeClr val="accent1">
                    <a:lumMod val="75000"/>
                  </a:schemeClr>
                </a:solidFill>
              </a:rPr>
              <a:t> </a:t>
            </a:r>
          </a:p>
        </p:txBody>
      </p:sp>
      <p:pic>
        <p:nvPicPr>
          <p:cNvPr id="3" name="Picture 2">
            <a:extLst>
              <a:ext uri="{FF2B5EF4-FFF2-40B4-BE49-F238E27FC236}">
                <a16:creationId xmlns:a16="http://schemas.microsoft.com/office/drawing/2014/main" id="{14D551D1-C324-F579-1893-228A926061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733" y="1845734"/>
            <a:ext cx="1201002" cy="1201002"/>
          </a:xfrm>
          <a:prstGeom prst="rect">
            <a:avLst/>
          </a:prstGeom>
        </p:spPr>
      </p:pic>
    </p:spTree>
    <p:extLst>
      <p:ext uri="{BB962C8B-B14F-4D97-AF65-F5344CB8AC3E}">
        <p14:creationId xmlns:p14="http://schemas.microsoft.com/office/powerpoint/2010/main" val="116890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Agenda</a:t>
            </a:r>
            <a:endParaRPr lang="en-US" b="1" dirty="0">
              <a:solidFill>
                <a:srgbClr val="002060"/>
              </a:solidFill>
              <a:latin typeface="+mn-lt"/>
              <a:ea typeface="Calibri Light"/>
              <a:cs typeface="Calibri Light"/>
            </a:endParaRPr>
          </a:p>
        </p:txBody>
      </p:sp>
      <p:sp>
        <p:nvSpPr>
          <p:cNvPr id="3" name="Content Placeholder 2">
            <a:extLst>
              <a:ext uri="{FF2B5EF4-FFF2-40B4-BE49-F238E27FC236}">
                <a16:creationId xmlns:a16="http://schemas.microsoft.com/office/drawing/2014/main" id="{3F8B8265-30D4-00D4-7B5B-DDE360553A81}"/>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2800" b="1" dirty="0">
                <a:solidFill>
                  <a:srgbClr val="002060"/>
                </a:solidFill>
              </a:rPr>
              <a:t>2023-2024 Program Overview</a:t>
            </a:r>
          </a:p>
          <a:p>
            <a:pPr lvl="1"/>
            <a:r>
              <a:rPr lang="en-US" dirty="0">
                <a:solidFill>
                  <a:srgbClr val="002060"/>
                </a:solidFill>
              </a:rPr>
              <a:t>LIHEAP Basics </a:t>
            </a:r>
          </a:p>
          <a:p>
            <a:pPr lvl="1"/>
            <a:r>
              <a:rPr lang="en-US" dirty="0">
                <a:solidFill>
                  <a:srgbClr val="002060"/>
                </a:solidFill>
              </a:rPr>
              <a:t>Eligibility</a:t>
            </a:r>
          </a:p>
          <a:p>
            <a:pPr lvl="1"/>
            <a:r>
              <a:rPr lang="en-US" dirty="0">
                <a:solidFill>
                  <a:srgbClr val="002060"/>
                </a:solidFill>
              </a:rPr>
              <a:t>Available Benefits</a:t>
            </a:r>
          </a:p>
          <a:p>
            <a:pPr lvl="1"/>
            <a:r>
              <a:rPr lang="en-US" dirty="0">
                <a:solidFill>
                  <a:srgbClr val="002060"/>
                </a:solidFill>
              </a:rPr>
              <a:t>Pilot Programs</a:t>
            </a:r>
          </a:p>
          <a:p>
            <a:pPr marL="0" lvl="1" indent="0">
              <a:buNone/>
            </a:pPr>
            <a:r>
              <a:rPr lang="en-US" sz="2400" b="1" dirty="0">
                <a:solidFill>
                  <a:srgbClr val="002060"/>
                </a:solidFill>
              </a:rPr>
              <a:t>Special Issues</a:t>
            </a:r>
          </a:p>
          <a:p>
            <a:pPr marL="525780" lvl="2" indent="-342900"/>
            <a:r>
              <a:rPr lang="en-US" sz="2400" dirty="0">
                <a:solidFill>
                  <a:srgbClr val="002060"/>
                </a:solidFill>
              </a:rPr>
              <a:t>Heat and Eat</a:t>
            </a:r>
          </a:p>
          <a:p>
            <a:pPr marL="525780" lvl="2" indent="-342900"/>
            <a:r>
              <a:rPr lang="en-US" sz="2400" dirty="0">
                <a:solidFill>
                  <a:srgbClr val="002060"/>
                </a:solidFill>
              </a:rPr>
              <a:t>Winter Moratorium</a:t>
            </a:r>
          </a:p>
          <a:p>
            <a:pPr marL="525780" lvl="2" indent="-342900"/>
            <a:r>
              <a:rPr lang="en-US" sz="2400" dirty="0">
                <a:solidFill>
                  <a:srgbClr val="002060"/>
                </a:solidFill>
              </a:rPr>
              <a:t>Tenant Issues</a:t>
            </a:r>
          </a:p>
          <a:p>
            <a:pPr marL="525780" lvl="2" indent="-342900"/>
            <a:r>
              <a:rPr lang="en-US" sz="2400" dirty="0">
                <a:solidFill>
                  <a:srgbClr val="002060"/>
                </a:solidFill>
              </a:rPr>
              <a:t>Moving Residences</a:t>
            </a:r>
          </a:p>
          <a:p>
            <a:pPr marL="0" lvl="1" indent="0">
              <a:buNone/>
            </a:pPr>
            <a:r>
              <a:rPr lang="en-US" sz="2400" b="1" dirty="0">
                <a:solidFill>
                  <a:srgbClr val="002060"/>
                </a:solidFill>
              </a:rPr>
              <a:t>Appeals Process</a:t>
            </a:r>
          </a:p>
          <a:p>
            <a:pPr marL="0" lvl="1" indent="0">
              <a:buNone/>
            </a:pPr>
            <a:r>
              <a:rPr lang="en-US" sz="2400" b="1" dirty="0">
                <a:solidFill>
                  <a:srgbClr val="002060"/>
                </a:solidFill>
              </a:rPr>
              <a:t>Additional Resources</a:t>
            </a:r>
          </a:p>
          <a:p>
            <a:pPr marL="0" lvl="1" indent="0">
              <a:buNone/>
            </a:pPr>
            <a:r>
              <a:rPr lang="en-US" sz="2400" b="1" dirty="0">
                <a:solidFill>
                  <a:srgbClr val="002060"/>
                </a:solidFill>
              </a:rPr>
              <a:t>Question &amp; Answer</a:t>
            </a:r>
          </a:p>
        </p:txBody>
      </p:sp>
      <p:pic>
        <p:nvPicPr>
          <p:cNvPr id="5" name="Picture 4">
            <a:extLst>
              <a:ext uri="{FF2B5EF4-FFF2-40B4-BE49-F238E27FC236}">
                <a16:creationId xmlns:a16="http://schemas.microsoft.com/office/drawing/2014/main" id="{26A3103A-160E-1B89-D9E9-4ED795CF890B}"/>
              </a:ext>
            </a:extLst>
          </p:cNvPr>
          <p:cNvPicPr>
            <a:picLocks noChangeAspect="1"/>
          </p:cNvPicPr>
          <p:nvPr/>
        </p:nvPicPr>
        <p:blipFill>
          <a:blip r:embed="rId3"/>
          <a:stretch>
            <a:fillRect/>
          </a:stretch>
        </p:blipFill>
        <p:spPr>
          <a:xfrm>
            <a:off x="4441583" y="2447925"/>
            <a:ext cx="6912217" cy="3502946"/>
          </a:xfrm>
          <a:prstGeom prst="rect">
            <a:avLst/>
          </a:prstGeom>
        </p:spPr>
      </p:pic>
    </p:spTree>
    <p:extLst>
      <p:ext uri="{BB962C8B-B14F-4D97-AF65-F5344CB8AC3E}">
        <p14:creationId xmlns:p14="http://schemas.microsoft.com/office/powerpoint/2010/main" val="994156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Additional Resources</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79" cy="4023360"/>
          </a:xfrm>
        </p:spPr>
        <p:txBody>
          <a:bodyPr>
            <a:normAutofit fontScale="77500" lnSpcReduction="20000"/>
          </a:bodyPr>
          <a:lstStyle/>
          <a:p>
            <a:pPr marL="0" indent="0">
              <a:buNone/>
            </a:pPr>
            <a:r>
              <a:rPr lang="en-US" sz="2800" b="1" dirty="0"/>
              <a:t>DHS LIHEAP Page</a:t>
            </a:r>
          </a:p>
          <a:p>
            <a:r>
              <a:rPr lang="en-US" sz="2800" dirty="0">
                <a:hlinkClick r:id="rId3"/>
              </a:rPr>
              <a:t>http://www.dhs.pa.gov/citizens/heatingassistanceliheap/</a:t>
            </a:r>
            <a:endParaRPr lang="en-US" sz="2800" dirty="0"/>
          </a:p>
          <a:p>
            <a:endParaRPr lang="en-US" sz="2800" b="1" dirty="0"/>
          </a:p>
          <a:p>
            <a:pPr marL="0" indent="0">
              <a:buNone/>
            </a:pPr>
            <a:r>
              <a:rPr lang="en-US" sz="2800" b="1" dirty="0"/>
              <a:t>DHS LIHEAP Handbook</a:t>
            </a:r>
          </a:p>
          <a:p>
            <a:r>
              <a:rPr lang="en-US" sz="2800" dirty="0">
                <a:hlinkClick r:id="rId4"/>
              </a:rPr>
              <a:t>http://services.dpw.state.pa.us/oimpolicymanuals/liheap/index.htm</a:t>
            </a:r>
            <a:endParaRPr lang="en-US" sz="2800" dirty="0"/>
          </a:p>
          <a:p>
            <a:endParaRPr lang="en-US" sz="2800" b="1" dirty="0"/>
          </a:p>
          <a:p>
            <a:pPr marL="0" indent="0">
              <a:buNone/>
            </a:pPr>
            <a:r>
              <a:rPr lang="en-US" sz="2800" b="1" dirty="0"/>
              <a:t>LIHEAP and Other Utility Assistance Resources</a:t>
            </a:r>
          </a:p>
          <a:p>
            <a:r>
              <a:rPr lang="en-US" sz="2800" dirty="0">
                <a:hlinkClick r:id="rId5"/>
              </a:rPr>
              <a:t>https://www.rhls.org/utilities/pulp/links-to-utility-resources/</a:t>
            </a:r>
            <a:r>
              <a:rPr lang="en-US" sz="2800" dirty="0"/>
              <a:t> </a:t>
            </a:r>
          </a:p>
          <a:p>
            <a:endParaRPr lang="en-US" sz="2800" b="1" dirty="0"/>
          </a:p>
          <a:p>
            <a:pPr marL="0" indent="0">
              <a:buNone/>
            </a:pPr>
            <a:r>
              <a:rPr lang="en-US" sz="2800" b="1" dirty="0"/>
              <a:t>Annual PULP LIHEAP Advocate Manual: </a:t>
            </a:r>
          </a:p>
          <a:p>
            <a:r>
              <a:rPr lang="en-US" sz="2800" i="1" dirty="0"/>
              <a:t>Coming soon…stay tuned! </a:t>
            </a:r>
            <a:endParaRPr lang="en-US" sz="2800" dirty="0"/>
          </a:p>
        </p:txBody>
      </p:sp>
    </p:spTree>
    <p:extLst>
      <p:ext uri="{BB962C8B-B14F-4D97-AF65-F5344CB8AC3E}">
        <p14:creationId xmlns:p14="http://schemas.microsoft.com/office/powerpoint/2010/main" val="2003611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Who to Call for HELP?</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838200" y="1845734"/>
            <a:ext cx="10774679" cy="4023360"/>
          </a:xfrm>
        </p:spPr>
        <p:txBody>
          <a:bodyPr>
            <a:normAutofit lnSpcReduction="10000"/>
          </a:bodyPr>
          <a:lstStyle/>
          <a:p>
            <a:pPr marL="0" indent="0">
              <a:lnSpc>
                <a:spcPct val="90000"/>
              </a:lnSpc>
              <a:buNone/>
              <a:defRPr sz="1800">
                <a:solidFill>
                  <a:srgbClr val="000000"/>
                </a:solidFill>
              </a:defRPr>
            </a:pPr>
            <a:r>
              <a:rPr lang="en-US" sz="2800" b="1" dirty="0">
                <a:solidFill>
                  <a:srgbClr val="002060"/>
                </a:solidFill>
              </a:rPr>
              <a:t>Pennsylvania Utility Law Project (PULP)</a:t>
            </a:r>
          </a:p>
          <a:p>
            <a:pPr marL="342900" indent="-342900">
              <a:lnSpc>
                <a:spcPct val="90000"/>
              </a:lnSpc>
              <a:buFont typeface="Arial" panose="020B0604020202020204" pitchFamily="34" charset="0"/>
              <a:buChar char="•"/>
              <a:defRPr sz="1800">
                <a:solidFill>
                  <a:srgbClr val="000000"/>
                </a:solidFill>
              </a:defRPr>
            </a:pP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PULP@pautilitylawproject.org</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for advocate questions</a:t>
            </a:r>
          </a:p>
          <a:p>
            <a:pPr marL="342900" indent="-342900">
              <a:lnSpc>
                <a:spcPct val="90000"/>
              </a:lnSpc>
              <a:buFont typeface="Arial" panose="020B0604020202020204" pitchFamily="34" charset="0"/>
              <a:buChar char="•"/>
              <a:defRPr sz="1800">
                <a:solidFill>
                  <a:srgbClr val="000000"/>
                </a:solidFill>
              </a:defRPr>
            </a:pPr>
            <a:r>
              <a:rPr lang="en-US" sz="2800" dirty="0">
                <a:solidFill>
                  <a:srgbClr val="002060"/>
                </a:solidFill>
              </a:rPr>
              <a:t>844-645-2500 – Emergency Utility Hotline for client referrals</a:t>
            </a:r>
          </a:p>
          <a:p>
            <a:pPr marL="0" indent="0">
              <a:lnSpc>
                <a:spcPct val="90000"/>
              </a:lnSpc>
              <a:buNone/>
              <a:defRPr sz="1800">
                <a:solidFill>
                  <a:srgbClr val="000000"/>
                </a:solidFill>
              </a:defRPr>
            </a:pPr>
            <a:r>
              <a:rPr lang="en-US" sz="2800" b="1" dirty="0">
                <a:solidFill>
                  <a:srgbClr val="002060"/>
                </a:solidFill>
              </a:rPr>
              <a:t>Community Legal Services (CLS)</a:t>
            </a:r>
          </a:p>
          <a:p>
            <a:pPr marL="388620" indent="-342900">
              <a:lnSpc>
                <a:spcPct val="90000"/>
              </a:lnSpc>
              <a:buFont typeface="Arial" panose="020B0604020202020204" pitchFamily="34" charset="0"/>
              <a:buChar char="•"/>
              <a:defRPr sz="1800">
                <a:solidFill>
                  <a:srgbClr val="000000"/>
                </a:solidFill>
              </a:defRPr>
            </a:pPr>
            <a:r>
              <a:rPr lang="en-US" sz="2800" dirty="0">
                <a:hlinkClick r:id="rId4"/>
              </a:rPr>
              <a:t>www.clsphila.org</a:t>
            </a:r>
            <a:r>
              <a:rPr lang="en-US" sz="2800" dirty="0"/>
              <a:t> </a:t>
            </a:r>
          </a:p>
          <a:p>
            <a:pPr marL="388620" indent="-342900">
              <a:lnSpc>
                <a:spcPct val="90000"/>
              </a:lnSpc>
              <a:buFont typeface="Arial" panose="020B0604020202020204" pitchFamily="34" charset="0"/>
              <a:buChar char="•"/>
              <a:defRPr sz="1800">
                <a:solidFill>
                  <a:srgbClr val="000000"/>
                </a:solidFill>
              </a:defRPr>
            </a:pPr>
            <a:r>
              <a:rPr lang="en-US" sz="2800" dirty="0">
                <a:solidFill>
                  <a:srgbClr val="002060"/>
                </a:solidFill>
              </a:rPr>
              <a:t>215-981-3700 (client intake, Phila. only)</a:t>
            </a:r>
          </a:p>
          <a:p>
            <a:pPr marL="0" indent="0">
              <a:lnSpc>
                <a:spcPct val="90000"/>
              </a:lnSpc>
              <a:buNone/>
              <a:defRPr sz="1800">
                <a:solidFill>
                  <a:srgbClr val="000000"/>
                </a:solidFill>
              </a:defRPr>
            </a:pPr>
            <a:r>
              <a:rPr lang="en-US" sz="2800" b="1" dirty="0">
                <a:solidFill>
                  <a:srgbClr val="002060"/>
                </a:solidFill>
              </a:rPr>
              <a:t>Local Legal Services Program</a:t>
            </a:r>
          </a:p>
          <a:p>
            <a:pPr marL="342900" indent="-342900">
              <a:lnSpc>
                <a:spcPct val="90000"/>
              </a:lnSpc>
              <a:buFont typeface="Arial" panose="020B0604020202020204" pitchFamily="34" charset="0"/>
              <a:buChar char="•"/>
              <a:defRPr sz="1800">
                <a:solidFill>
                  <a:srgbClr val="000000"/>
                </a:solidFill>
              </a:defRPr>
            </a:pPr>
            <a:r>
              <a:rPr lang="en-US" sz="2800" dirty="0">
                <a:hlinkClick r:id="rId5"/>
              </a:rPr>
              <a:t>https://palegalaid.net/find-legal-help</a:t>
            </a:r>
            <a:r>
              <a:rPr lang="en-US" sz="2800" dirty="0"/>
              <a:t> </a:t>
            </a:r>
          </a:p>
        </p:txBody>
      </p:sp>
    </p:spTree>
    <p:extLst>
      <p:ext uri="{BB962C8B-B14F-4D97-AF65-F5344CB8AC3E}">
        <p14:creationId xmlns:p14="http://schemas.microsoft.com/office/powerpoint/2010/main" val="2795647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Questions?</a:t>
            </a:r>
            <a:endParaRPr lang="en-US" b="1" dirty="0">
              <a:solidFill>
                <a:srgbClr val="002060"/>
              </a:solidFill>
              <a:latin typeface="+mn-lt"/>
              <a:ea typeface="Calibri Light"/>
              <a:cs typeface="Calibri Light"/>
            </a:endParaRPr>
          </a:p>
        </p:txBody>
      </p:sp>
      <p:sp>
        <p:nvSpPr>
          <p:cNvPr id="4" name="Content Placeholder 5">
            <a:extLst>
              <a:ext uri="{FF2B5EF4-FFF2-40B4-BE49-F238E27FC236}">
                <a16:creationId xmlns:a16="http://schemas.microsoft.com/office/drawing/2014/main" id="{E4B84579-70E8-383A-B287-CBF49C5E7203}"/>
              </a:ext>
            </a:extLst>
          </p:cNvPr>
          <p:cNvSpPr>
            <a:spLocks noGrp="1"/>
          </p:cNvSpPr>
          <p:nvPr>
            <p:ph idx="1"/>
          </p:nvPr>
        </p:nvSpPr>
        <p:spPr>
          <a:xfrm>
            <a:off x="4654296" y="1845734"/>
            <a:ext cx="6958583" cy="4023360"/>
          </a:xfrm>
        </p:spPr>
        <p:txBody>
          <a:bodyPr>
            <a:normAutofit/>
          </a:bodyPr>
          <a:lstStyle/>
          <a:p>
            <a:r>
              <a:rPr lang="en-US" sz="2800" b="1" cap="none" dirty="0">
                <a:solidFill>
                  <a:srgbClr val="002060"/>
                </a:solidFill>
                <a:effectLst/>
                <a:latin typeface="+mn-lt"/>
              </a:rPr>
              <a:t>Lauren Berman, Staff Attorney, Pennsylvania Utility Law Project</a:t>
            </a:r>
          </a:p>
          <a:p>
            <a:pPr lvl="1"/>
            <a:r>
              <a:rPr lang="en-US" b="1" u="sng" dirty="0">
                <a:solidFill>
                  <a:schemeClr val="tx1">
                    <a:lumMod val="75000"/>
                    <a:lumOff val="25000"/>
                  </a:schemeClr>
                </a:solidFill>
                <a:hlinkClick r:id="rId3"/>
              </a:rPr>
              <a:t>l</a:t>
            </a:r>
            <a:r>
              <a:rPr lang="en-US" b="1" u="sng" cap="none" dirty="0">
                <a:solidFill>
                  <a:schemeClr val="tx1">
                    <a:lumMod val="75000"/>
                    <a:lumOff val="25000"/>
                  </a:schemeClr>
                </a:solidFill>
                <a:effectLst/>
                <a:hlinkClick r:id="rId3"/>
              </a:rPr>
              <a:t>berman@pautilitylawproject.org</a:t>
            </a:r>
            <a:r>
              <a:rPr lang="en-US" b="1" u="sng" cap="none" dirty="0">
                <a:solidFill>
                  <a:schemeClr val="tx1">
                    <a:lumMod val="75000"/>
                    <a:lumOff val="25000"/>
                  </a:schemeClr>
                </a:solidFill>
                <a:effectLst/>
                <a:latin typeface="+mn-lt"/>
              </a:rPr>
              <a:t> </a:t>
            </a:r>
          </a:p>
          <a:p>
            <a:r>
              <a:rPr lang="en-US" sz="2800" b="1" cap="none" dirty="0">
                <a:solidFill>
                  <a:srgbClr val="002060"/>
                </a:solidFill>
                <a:latin typeface="+mn-lt"/>
              </a:rPr>
              <a:t>Lydia Gottesfeld, Supervising Attorney, Community Legal Services </a:t>
            </a:r>
          </a:p>
          <a:p>
            <a:pPr marL="741363" lvl="1" indent="-284163">
              <a:buFont typeface="Calibri" panose="020F0502020204030204" pitchFamily="34" charset="0"/>
              <a:buChar char="•"/>
            </a:pPr>
            <a:r>
              <a:rPr lang="en-US" b="1" dirty="0">
                <a:solidFill>
                  <a:schemeClr val="tx1">
                    <a:lumMod val="75000"/>
                    <a:lumOff val="25000"/>
                  </a:schemeClr>
                </a:solidFill>
                <a:hlinkClick r:id="rId4"/>
              </a:rPr>
              <a:t>l</a:t>
            </a:r>
            <a:r>
              <a:rPr lang="en-US" b="1" cap="none" dirty="0">
                <a:solidFill>
                  <a:schemeClr val="tx1">
                    <a:lumMod val="75000"/>
                    <a:lumOff val="25000"/>
                  </a:schemeClr>
                </a:solidFill>
                <a:hlinkClick r:id="rId4"/>
              </a:rPr>
              <a:t>gottesfeld@clsphila.org</a:t>
            </a:r>
            <a:r>
              <a:rPr lang="en-US" b="1" cap="none" dirty="0">
                <a:solidFill>
                  <a:schemeClr val="tx1">
                    <a:lumMod val="75000"/>
                    <a:lumOff val="25000"/>
                  </a:schemeClr>
                </a:solidFill>
                <a:latin typeface="+mn-lt"/>
              </a:rPr>
              <a:t> </a:t>
            </a:r>
          </a:p>
          <a:p>
            <a:r>
              <a:rPr lang="en-US" sz="2800" b="1" cap="none" dirty="0">
                <a:solidFill>
                  <a:srgbClr val="002060"/>
                </a:solidFill>
                <a:latin typeface="+mn-lt"/>
              </a:rPr>
              <a:t>Brian Whorl, Division Director, Pennsylvania Department Of Human Services</a:t>
            </a:r>
          </a:p>
          <a:p>
            <a:pPr lvl="1"/>
            <a:r>
              <a:rPr lang="en-US" b="1" dirty="0">
                <a:solidFill>
                  <a:srgbClr val="002060"/>
                </a:solidFill>
                <a:hlinkClick r:id="rId5"/>
              </a:rPr>
              <a:t>bwhorl@pa.gov</a:t>
            </a:r>
            <a:r>
              <a:rPr lang="en-US" b="1" dirty="0">
                <a:solidFill>
                  <a:srgbClr val="002060"/>
                </a:solidFill>
              </a:rPr>
              <a:t>  </a:t>
            </a:r>
            <a:endParaRPr lang="en-US" b="1" cap="none" dirty="0">
              <a:solidFill>
                <a:srgbClr val="002060"/>
              </a:solidFill>
              <a:latin typeface="+mn-lt"/>
            </a:endParaRPr>
          </a:p>
          <a:p>
            <a:pPr marL="0" indent="0">
              <a:lnSpc>
                <a:spcPct val="90000"/>
              </a:lnSpc>
              <a:buNone/>
              <a:defRPr sz="1800">
                <a:solidFill>
                  <a:srgbClr val="000000"/>
                </a:solidFill>
              </a:defRPr>
            </a:pPr>
            <a:endParaRPr lang="en-US" sz="2800" dirty="0"/>
          </a:p>
        </p:txBody>
      </p:sp>
      <p:pic>
        <p:nvPicPr>
          <p:cNvPr id="3" name="Picture 2">
            <a:extLst>
              <a:ext uri="{FF2B5EF4-FFF2-40B4-BE49-F238E27FC236}">
                <a16:creationId xmlns:a16="http://schemas.microsoft.com/office/drawing/2014/main" id="{B4459BB7-4E87-A51A-35A3-84D68FBE45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71" r="-2" b="-2"/>
          <a:stretch/>
        </p:blipFill>
        <p:spPr>
          <a:xfrm>
            <a:off x="457200" y="1284514"/>
            <a:ext cx="4654276" cy="4821420"/>
          </a:xfrm>
          <a:prstGeom prst="rect">
            <a:avLst/>
          </a:prstGeom>
        </p:spPr>
      </p:pic>
    </p:spTree>
    <p:extLst>
      <p:ext uri="{BB962C8B-B14F-4D97-AF65-F5344CB8AC3E}">
        <p14:creationId xmlns:p14="http://schemas.microsoft.com/office/powerpoint/2010/main" val="387868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ctrTitle"/>
          </p:nvPr>
        </p:nvSpPr>
        <p:spPr/>
        <p:txBody>
          <a:bodyPr/>
          <a:lstStyle/>
          <a:p>
            <a:r>
              <a:rPr lang="en-US" b="1" dirty="0">
                <a:solidFill>
                  <a:srgbClr val="002060"/>
                </a:solidFill>
                <a:latin typeface="+mn-lt"/>
                <a:cs typeface="Calibri Light"/>
              </a:rPr>
              <a:t>LIHEAP Basics</a:t>
            </a:r>
            <a:endParaRPr lang="en-US" b="1" dirty="0">
              <a:solidFill>
                <a:srgbClr val="002060"/>
              </a:solidFill>
              <a:latin typeface="+mn-lt"/>
              <a:ea typeface="Calibri Light"/>
              <a:cs typeface="Calibri Light"/>
            </a:endParaRPr>
          </a:p>
        </p:txBody>
      </p:sp>
    </p:spTree>
    <p:extLst>
      <p:ext uri="{BB962C8B-B14F-4D97-AF65-F5344CB8AC3E}">
        <p14:creationId xmlns:p14="http://schemas.microsoft.com/office/powerpoint/2010/main" val="58141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What is LIHEAP?</a:t>
            </a:r>
            <a:endParaRPr lang="en-US" b="1" dirty="0">
              <a:solidFill>
                <a:srgbClr val="002060"/>
              </a:solidFill>
              <a:latin typeface="+mn-lt"/>
              <a:ea typeface="Calibri Light"/>
              <a:cs typeface="Calibri Light"/>
            </a:endParaRPr>
          </a:p>
        </p:txBody>
      </p:sp>
      <p:graphicFrame>
        <p:nvGraphicFramePr>
          <p:cNvPr id="4" name="Content Placeholder 5">
            <a:extLst>
              <a:ext uri="{FF2B5EF4-FFF2-40B4-BE49-F238E27FC236}">
                <a16:creationId xmlns:a16="http://schemas.microsoft.com/office/drawing/2014/main" id="{925B3DE1-8642-C290-6545-3AEC91FDC124}"/>
              </a:ext>
            </a:extLst>
          </p:cNvPr>
          <p:cNvGraphicFramePr>
            <a:graphicFrameLocks noGrp="1"/>
          </p:cNvGraphicFramePr>
          <p:nvPr>
            <p:ph idx="1"/>
            <p:extLst>
              <p:ext uri="{D42A27DB-BD31-4B8C-83A1-F6EECF244321}">
                <p14:modId xmlns:p14="http://schemas.microsoft.com/office/powerpoint/2010/main" val="3497373933"/>
              </p:ext>
            </p:extLst>
          </p:nvPr>
        </p:nvGraphicFramePr>
        <p:xfrm>
          <a:off x="619125" y="1825625"/>
          <a:ext cx="1129664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6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LIHEAP: 2023-2024 Program</a:t>
            </a:r>
            <a:endParaRPr lang="en-US" b="1" dirty="0">
              <a:solidFill>
                <a:srgbClr val="002060"/>
              </a:solidFill>
              <a:latin typeface="+mn-lt"/>
              <a:ea typeface="Calibri Light"/>
              <a:cs typeface="Calibri Light"/>
            </a:endParaRPr>
          </a:p>
        </p:txBody>
      </p:sp>
      <p:graphicFrame>
        <p:nvGraphicFramePr>
          <p:cNvPr id="6" name="Content Placeholder 5">
            <a:extLst>
              <a:ext uri="{FF2B5EF4-FFF2-40B4-BE49-F238E27FC236}">
                <a16:creationId xmlns:a16="http://schemas.microsoft.com/office/drawing/2014/main" id="{07A997BF-37E6-022B-7A1B-0BA309919DBE}"/>
              </a:ext>
            </a:extLst>
          </p:cNvPr>
          <p:cNvGraphicFramePr>
            <a:graphicFrameLocks/>
          </p:cNvGraphicFramePr>
          <p:nvPr>
            <p:extLst>
              <p:ext uri="{D42A27DB-BD31-4B8C-83A1-F6EECF244321}">
                <p14:modId xmlns:p14="http://schemas.microsoft.com/office/powerpoint/2010/main" val="1071814168"/>
              </p:ext>
            </p:extLst>
          </p:nvPr>
        </p:nvGraphicFramePr>
        <p:xfrm>
          <a:off x="914400" y="1825624"/>
          <a:ext cx="10379075" cy="4164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15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C52-B240-A1AD-2C59-FB3BA39549BC}"/>
              </a:ext>
            </a:extLst>
          </p:cNvPr>
          <p:cNvSpPr>
            <a:spLocks noGrp="1"/>
          </p:cNvSpPr>
          <p:nvPr>
            <p:ph type="title"/>
          </p:nvPr>
        </p:nvSpPr>
        <p:spPr/>
        <p:txBody>
          <a:bodyPr/>
          <a:lstStyle/>
          <a:p>
            <a:r>
              <a:rPr lang="en-US" b="1" dirty="0">
                <a:solidFill>
                  <a:srgbClr val="002060"/>
                </a:solidFill>
                <a:latin typeface="+mn-lt"/>
                <a:cs typeface="Calibri Light"/>
              </a:rPr>
              <a:t>LIHEAP: 2023-2024 Program</a:t>
            </a:r>
            <a:endParaRPr lang="en-US" b="1" dirty="0">
              <a:solidFill>
                <a:srgbClr val="002060"/>
              </a:solidFill>
              <a:latin typeface="+mn-lt"/>
              <a:ea typeface="Calibri Light"/>
              <a:cs typeface="Calibri Light"/>
            </a:endParaRPr>
          </a:p>
        </p:txBody>
      </p:sp>
      <p:graphicFrame>
        <p:nvGraphicFramePr>
          <p:cNvPr id="3" name="Content Placeholder 2">
            <a:extLst>
              <a:ext uri="{FF2B5EF4-FFF2-40B4-BE49-F238E27FC236}">
                <a16:creationId xmlns:a16="http://schemas.microsoft.com/office/drawing/2014/main" id="{C61CD02B-9AA7-BE03-7F94-8942B9BA823C}"/>
              </a:ext>
            </a:extLst>
          </p:cNvPr>
          <p:cNvGraphicFramePr>
            <a:graphicFrameLocks noGrp="1"/>
          </p:cNvGraphicFramePr>
          <p:nvPr>
            <p:ph idx="1"/>
            <p:extLst>
              <p:ext uri="{D42A27DB-BD31-4B8C-83A1-F6EECF244321}">
                <p14:modId xmlns:p14="http://schemas.microsoft.com/office/powerpoint/2010/main" val="3077169071"/>
              </p:ext>
            </p:extLst>
          </p:nvPr>
        </p:nvGraphicFramePr>
        <p:xfrm>
          <a:off x="838200" y="1619250"/>
          <a:ext cx="10444163" cy="441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79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4CF81C5E78194DAADA7A46BFE140EA" ma:contentTypeVersion="9" ma:contentTypeDescription="Create a new document." ma:contentTypeScope="" ma:versionID="b215e1d30efb3c7030a96234fb020d74">
  <xsd:schema xmlns:xsd="http://www.w3.org/2001/XMLSchema" xmlns:xs="http://www.w3.org/2001/XMLSchema" xmlns:p="http://schemas.microsoft.com/office/2006/metadata/properties" xmlns:ns2="f66b2ad4-5fff-4dbc-8de8-6f68fcd7cbaf" xmlns:ns3="14ce1403-d6a9-421e-91a9-c43f38ddf313" targetNamespace="http://schemas.microsoft.com/office/2006/metadata/properties" ma:root="true" ma:fieldsID="33cdc0b70ac4ed9d8f67ea1e0944f924" ns2:_="" ns3:_="">
    <xsd:import namespace="f66b2ad4-5fff-4dbc-8de8-6f68fcd7cbaf"/>
    <xsd:import namespace="14ce1403-d6a9-421e-91a9-c43f38ddf3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b2ad4-5fff-4dbc-8de8-6f68fcd7c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e1403-d6a9-421e-91a9-c43f38ddf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E2A4B8-5190-41F0-8481-F411F3741AE4}">
  <ds:schemaRefs>
    <ds:schemaRef ds:uri="http://schemas.microsoft.com/sharepoint/v3/contenttype/forms"/>
  </ds:schemaRefs>
</ds:datastoreItem>
</file>

<file path=customXml/itemProps2.xml><?xml version="1.0" encoding="utf-8"?>
<ds:datastoreItem xmlns:ds="http://schemas.openxmlformats.org/officeDocument/2006/customXml" ds:itemID="{03CBCFBD-3E9B-4E8C-8BF2-A69CEDEA0AE5}">
  <ds:schemaRefs>
    <ds:schemaRef ds:uri="14ce1403-d6a9-421e-91a9-c43f38ddf313"/>
    <ds:schemaRef ds:uri="f66b2ad4-5fff-4dbc-8de8-6f68fcd7cb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A10653-92B2-4FC3-ABF7-A5BAE9FE32FD}">
  <ds:schemaRef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14ce1403-d6a9-421e-91a9-c43f38ddf313"/>
    <ds:schemaRef ds:uri="f66b2ad4-5fff-4dbc-8de8-6f68fcd7cba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1894</TotalTime>
  <Words>3820</Words>
  <Application>Microsoft Office PowerPoint</Application>
  <PresentationFormat>Widescreen</PresentationFormat>
  <Paragraphs>437</Paragraphs>
  <Slides>52</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Calibri</vt:lpstr>
      <vt:lpstr>Calibri </vt:lpstr>
      <vt:lpstr>Calibri  </vt:lpstr>
      <vt:lpstr>Calibri Light</vt:lpstr>
      <vt:lpstr>Helvetica</vt:lpstr>
      <vt:lpstr>Segoe UI</vt:lpstr>
      <vt:lpstr>Wingdings</vt:lpstr>
      <vt:lpstr>office theme</vt:lpstr>
      <vt:lpstr>Office Theme</vt:lpstr>
      <vt:lpstr>LIHEAP 2023-2024 Program Review   November 1, 2023 </vt:lpstr>
      <vt:lpstr>Pennsylvania Utility Law Project</vt:lpstr>
      <vt:lpstr>Community Legal Services</vt:lpstr>
      <vt:lpstr>Pa. Department of Human Services</vt:lpstr>
      <vt:lpstr>Agenda</vt:lpstr>
      <vt:lpstr>LIHEAP Basics</vt:lpstr>
      <vt:lpstr>What is LIHEAP?</vt:lpstr>
      <vt:lpstr>LIHEAP: 2023-2024 Program</vt:lpstr>
      <vt:lpstr>LIHEAP: 2023-2024 Program</vt:lpstr>
      <vt:lpstr>How to Apply</vt:lpstr>
      <vt:lpstr>Eligibility</vt:lpstr>
      <vt:lpstr>Eligibility: The LIHEAP Household</vt:lpstr>
      <vt:lpstr>Eligibility: Household Income</vt:lpstr>
      <vt:lpstr>Eligibility: Household Income</vt:lpstr>
      <vt:lpstr>Eligibility: Home Heating Responsibility</vt:lpstr>
      <vt:lpstr>Eligibility: Home Heating Responsibility</vt:lpstr>
      <vt:lpstr>Eligibility: Pennsylvania Residency</vt:lpstr>
      <vt:lpstr>Eligibility: Immigration Status</vt:lpstr>
      <vt:lpstr>Processing Times</vt:lpstr>
      <vt:lpstr>Cash Grants</vt:lpstr>
      <vt:lpstr>Cash Grant Eligibility</vt:lpstr>
      <vt:lpstr>Cash Grant Eligibility</vt:lpstr>
      <vt:lpstr>Crisis Grants</vt:lpstr>
      <vt:lpstr>Crisis Grant Eligibility</vt:lpstr>
      <vt:lpstr>Home Heating Emergency</vt:lpstr>
      <vt:lpstr>Use of Crisis Funds</vt:lpstr>
      <vt:lpstr>Cash or Crisis</vt:lpstr>
      <vt:lpstr>Assistance To Help Households Repair Or Replace An Inoperable Or Inadequate Heating System And Provide Weatherization Measures</vt:lpstr>
      <vt:lpstr>Eligibility: Crisis Interface</vt:lpstr>
      <vt:lpstr>Crisis Interface: Benefits</vt:lpstr>
      <vt:lpstr>Crisis Interface: Contractor Responsibilities</vt:lpstr>
      <vt:lpstr>Weatherization Assistance Program</vt:lpstr>
      <vt:lpstr>Pilot: Clean and Tune</vt:lpstr>
      <vt:lpstr>Pilot: Crisis Cooling Program</vt:lpstr>
      <vt:lpstr>Special LIHEAP Issues  Heat and Eat Winter Moratorium – Regulated Utilities Tenant Issues &amp; Direct Payments Moving Customers With An Existing Balance</vt:lpstr>
      <vt:lpstr>Heat and Eat</vt:lpstr>
      <vt:lpstr>Winter Moratorium</vt:lpstr>
      <vt:lpstr>Tenant Eligibility: Service in Landlord Name</vt:lpstr>
      <vt:lpstr>Benefits Paid Directly to Applicant</vt:lpstr>
      <vt:lpstr>New Residence, Old Balance</vt:lpstr>
      <vt:lpstr>LIHEAP Appeals</vt:lpstr>
      <vt:lpstr>DHS Determinations</vt:lpstr>
      <vt:lpstr>Appeals Process</vt:lpstr>
      <vt:lpstr>How to Appeal</vt:lpstr>
      <vt:lpstr>Work to Resolve Appeal</vt:lpstr>
      <vt:lpstr>Re-Application</vt:lpstr>
      <vt:lpstr>ADVOCACY</vt:lpstr>
      <vt:lpstr>Ongoing Advocacy Efforts</vt:lpstr>
      <vt:lpstr>Follow Us on Social Media</vt:lpstr>
      <vt:lpstr>Additional Resources</vt:lpstr>
      <vt:lpstr>Who to Call for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Berman</dc:creator>
  <cp:lastModifiedBy>Lauren Berman</cp:lastModifiedBy>
  <cp:revision>21</cp:revision>
  <dcterms:created xsi:type="dcterms:W3CDTF">2023-07-14T01:12:51Z</dcterms:created>
  <dcterms:modified xsi:type="dcterms:W3CDTF">2023-11-01T18:43:43Z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0x010100434CF81C5E78194DAADA7A46BFE140EA</vt:lpwstr>
  </property>
</Properties>
</file>