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 id="2147483696" r:id="rId5"/>
    <p:sldMasterId id="2147483708" r:id="rId6"/>
  </p:sldMasterIdLst>
  <p:notesMasterIdLst>
    <p:notesMasterId r:id="rId54"/>
  </p:notesMasterIdLst>
  <p:handoutMasterIdLst>
    <p:handoutMasterId r:id="rId55"/>
  </p:handoutMasterIdLst>
  <p:sldIdLst>
    <p:sldId id="256" r:id="rId7"/>
    <p:sldId id="447" r:id="rId8"/>
    <p:sldId id="354" r:id="rId9"/>
    <p:sldId id="259" r:id="rId10"/>
    <p:sldId id="413" r:id="rId11"/>
    <p:sldId id="260" r:id="rId12"/>
    <p:sldId id="439" r:id="rId13"/>
    <p:sldId id="264" r:id="rId14"/>
    <p:sldId id="267" r:id="rId15"/>
    <p:sldId id="310" r:id="rId16"/>
    <p:sldId id="328" r:id="rId17"/>
    <p:sldId id="444" r:id="rId18"/>
    <p:sldId id="431" r:id="rId19"/>
    <p:sldId id="302" r:id="rId20"/>
    <p:sldId id="438" r:id="rId21"/>
    <p:sldId id="348" r:id="rId22"/>
    <p:sldId id="349" r:id="rId23"/>
    <p:sldId id="407" r:id="rId24"/>
    <p:sldId id="350" r:id="rId25"/>
    <p:sldId id="334" r:id="rId26"/>
    <p:sldId id="375" r:id="rId27"/>
    <p:sldId id="361" r:id="rId28"/>
    <p:sldId id="352" r:id="rId29"/>
    <p:sldId id="353" r:id="rId30"/>
    <p:sldId id="379" r:id="rId31"/>
    <p:sldId id="441" r:id="rId32"/>
    <p:sldId id="355" r:id="rId33"/>
    <p:sldId id="356" r:id="rId34"/>
    <p:sldId id="440" r:id="rId35"/>
    <p:sldId id="436" r:id="rId36"/>
    <p:sldId id="428" r:id="rId37"/>
    <p:sldId id="357" r:id="rId38"/>
    <p:sldId id="358" r:id="rId39"/>
    <p:sldId id="315" r:id="rId40"/>
    <p:sldId id="322" r:id="rId41"/>
    <p:sldId id="325" r:id="rId42"/>
    <p:sldId id="384" r:id="rId43"/>
    <p:sldId id="326" r:id="rId44"/>
    <p:sldId id="319" r:id="rId45"/>
    <p:sldId id="316" r:id="rId46"/>
    <p:sldId id="418" r:id="rId47"/>
    <p:sldId id="419" r:id="rId48"/>
    <p:sldId id="327" r:id="rId49"/>
    <p:sldId id="445" r:id="rId50"/>
    <p:sldId id="291" r:id="rId51"/>
    <p:sldId id="269" r:id="rId52"/>
    <p:sldId id="446" r:id="rId53"/>
  </p:sldIdLst>
  <p:sldSz cx="12192000" cy="6858000"/>
  <p:notesSz cx="7010400" cy="9296400"/>
  <p:defaultTextStyle>
    <a:lvl1pPr defTabSz="457200">
      <a:defRPr>
        <a:latin typeface="Corbel"/>
        <a:ea typeface="Corbel"/>
        <a:cs typeface="Corbel"/>
        <a:sym typeface="Corbel"/>
      </a:defRPr>
    </a:lvl1pPr>
    <a:lvl2pPr indent="457200" defTabSz="457200">
      <a:defRPr>
        <a:latin typeface="Corbel"/>
        <a:ea typeface="Corbel"/>
        <a:cs typeface="Corbel"/>
        <a:sym typeface="Corbel"/>
      </a:defRPr>
    </a:lvl2pPr>
    <a:lvl3pPr indent="914400" defTabSz="457200">
      <a:defRPr>
        <a:latin typeface="Corbel"/>
        <a:ea typeface="Corbel"/>
        <a:cs typeface="Corbel"/>
        <a:sym typeface="Corbel"/>
      </a:defRPr>
    </a:lvl3pPr>
    <a:lvl4pPr indent="1371600" defTabSz="457200">
      <a:defRPr>
        <a:latin typeface="Corbel"/>
        <a:ea typeface="Corbel"/>
        <a:cs typeface="Corbel"/>
        <a:sym typeface="Corbel"/>
      </a:defRPr>
    </a:lvl4pPr>
    <a:lvl5pPr indent="1828800" defTabSz="457200">
      <a:defRPr>
        <a:latin typeface="Corbel"/>
        <a:ea typeface="Corbel"/>
        <a:cs typeface="Corbel"/>
        <a:sym typeface="Corbel"/>
      </a:defRPr>
    </a:lvl5pPr>
    <a:lvl6pPr indent="2286000" defTabSz="457200">
      <a:defRPr>
        <a:latin typeface="Corbel"/>
        <a:ea typeface="Corbel"/>
        <a:cs typeface="Corbel"/>
        <a:sym typeface="Corbel"/>
      </a:defRPr>
    </a:lvl6pPr>
    <a:lvl7pPr indent="2743200" defTabSz="457200">
      <a:defRPr>
        <a:latin typeface="Corbel"/>
        <a:ea typeface="Corbel"/>
        <a:cs typeface="Corbel"/>
        <a:sym typeface="Corbel"/>
      </a:defRPr>
    </a:lvl7pPr>
    <a:lvl8pPr indent="3200400" defTabSz="457200">
      <a:defRPr>
        <a:latin typeface="Corbel"/>
        <a:ea typeface="Corbel"/>
        <a:cs typeface="Corbel"/>
        <a:sym typeface="Corbel"/>
      </a:defRPr>
    </a:lvl8pPr>
    <a:lvl9pPr indent="3657600" defTabSz="457200">
      <a:defRPr>
        <a:latin typeface="Corbel"/>
        <a:ea typeface="Corbel"/>
        <a:cs typeface="Corbel"/>
        <a:sym typeface="Corbe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5F797B-7436-4DD6-3534-5C8164E723A1}" name="Gio Brackbill" initials="GB" userId="S::gbrackbill@pautilitylawproject.org::8f4c6b9e-7309-49c1-ad9e-b9db66bbc57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atrick Cicero" initials="PC" lastIdx="11" clrIdx="0"/>
  <p:cmAuthor id="2" name="Joline Price" initials="JP" lastIdx="3" clrIdx="1"/>
  <p:cmAuthor id="3" name="Dan Vitek" initials="DV" lastIdx="1" clrIdx="2">
    <p:extLst>
      <p:ext uri="{19B8F6BF-5375-455C-9EA6-DF929625EA0E}">
        <p15:presenceInfo xmlns:p15="http://schemas.microsoft.com/office/powerpoint/2012/main" userId="4e8d1e4132fccba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orbel"/>
          <a:ea typeface="Corbel"/>
          <a:cs typeface="Corbe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ED2E2"/>
          </a:solidFill>
        </a:fill>
      </a:tcStyle>
    </a:wholeTbl>
    <a:band2H>
      <a:tcTxStyle/>
      <a:tcStyle>
        <a:tcBdr/>
        <a:fill>
          <a:solidFill>
            <a:srgbClr val="E8EAF1"/>
          </a:solidFill>
        </a:fill>
      </a:tcStyle>
    </a:band2H>
    <a:firstCol>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A66AC"/>
          </a:solidFill>
        </a:fill>
      </a:tcStyle>
    </a:firstCol>
    <a:lastRow>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A66AC"/>
          </a:solidFill>
        </a:fill>
      </a:tcStyle>
    </a:lastRow>
    <a:firstRow>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A66AC"/>
          </a:solidFill>
        </a:fill>
      </a:tcStyle>
    </a:firstRow>
  </a:tblStyle>
  <a:tblStyle styleId="{C7B018BB-80A7-4F77-B60F-C8B233D01FF8}" styleName="">
    <a:tblBg/>
    <a:wholeTbl>
      <a:tcTxStyle b="on" i="on">
        <a:font>
          <a:latin typeface="Corbel"/>
          <a:ea typeface="Corbel"/>
          <a:cs typeface="Corbe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BD7EF"/>
          </a:solidFill>
        </a:fill>
      </a:tcStyle>
    </a:wholeTbl>
    <a:band2H>
      <a:tcTxStyle/>
      <a:tcStyle>
        <a:tcBdr/>
        <a:fill>
          <a:solidFill>
            <a:srgbClr val="E7ECF7"/>
          </a:solidFill>
        </a:fill>
      </a:tcStyle>
    </a:band2H>
    <a:firstCol>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97FD5"/>
          </a:solidFill>
        </a:fill>
      </a:tcStyle>
    </a:firstCol>
    <a:lastRow>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97FD5"/>
          </a:solidFill>
        </a:fill>
      </a:tcStyle>
    </a:lastRow>
    <a:firstRow>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97FD5"/>
          </a:solidFill>
        </a:fill>
      </a:tcStyle>
    </a:firstRow>
  </a:tblStyle>
  <a:tblStyle styleId="{EEE7283C-3CF3-47DC-8721-378D4A62B228}" styleName="">
    <a:tblBg/>
    <a:wholeTbl>
      <a:tcTxStyle b="on" i="on">
        <a:font>
          <a:latin typeface="Corbel"/>
          <a:ea typeface="Corbel"/>
          <a:cs typeface="Corbe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DBDF"/>
          </a:solidFill>
        </a:fill>
      </a:tcStyle>
    </a:wholeTbl>
    <a:band2H>
      <a:tcTxStyle/>
      <a:tcStyle>
        <a:tcBdr/>
        <a:fill>
          <a:solidFill>
            <a:srgbClr val="EFEEF0"/>
          </a:solidFill>
        </a:fill>
      </a:tcStyle>
    </a:band2H>
    <a:firstCol>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D90A0"/>
          </a:solidFill>
        </a:fill>
      </a:tcStyle>
    </a:firstCol>
    <a:lastRow>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D90A0"/>
          </a:solidFill>
        </a:fill>
      </a:tcStyle>
    </a:lastRow>
    <a:firstRow>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D90A0"/>
          </a:solidFill>
        </a:fill>
      </a:tcStyle>
    </a:firstRow>
  </a:tblStyle>
  <a:tblStyle styleId="{CF821DB8-F4EB-4A41-A1BA-3FCAFE7338EE}" styleName="">
    <a:tblBg/>
    <a:wholeTbl>
      <a:tcTxStyle b="on" i="on">
        <a:font>
          <a:latin typeface="Corbel"/>
          <a:ea typeface="Corbel"/>
          <a:cs typeface="Corbe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orbel"/>
          <a:ea typeface="Corbel"/>
          <a:cs typeface="Corbe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A66AC"/>
          </a:solidFill>
        </a:fill>
      </a:tcStyle>
    </a:firstCol>
    <a:lastRow>
      <a:tcTxStyle b="on" i="on">
        <a:font>
          <a:latin typeface="Corbel"/>
          <a:ea typeface="Corbel"/>
          <a:cs typeface="Corbe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orbel"/>
          <a:ea typeface="Corbel"/>
          <a:cs typeface="Corbe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A66AC"/>
          </a:solidFill>
        </a:fill>
      </a:tcStyle>
    </a:firstRow>
  </a:tblStyle>
  <a:tblStyle styleId="{33BA23B1-9221-436E-865A-0063620EA4FD}" styleName="">
    <a:tblBg/>
    <a:wholeTbl>
      <a:tcTxStyle b="on" i="on">
        <a:font>
          <a:latin typeface="Corbel"/>
          <a:ea typeface="Corbel"/>
          <a:cs typeface="Corbe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orbel"/>
          <a:ea typeface="Corbel"/>
          <a:cs typeface="Corbe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orbel"/>
          <a:ea typeface="Corbel"/>
          <a:cs typeface="Corbe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orbel"/>
          <a:ea typeface="Corbel"/>
          <a:cs typeface="Corbe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orbel"/>
          <a:ea typeface="Corbel"/>
          <a:cs typeface="Corbe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orbel"/>
          <a:ea typeface="Corbel"/>
          <a:cs typeface="Corbe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491" autoAdjust="0"/>
  </p:normalViewPr>
  <p:slideViewPr>
    <p:cSldViewPr snapToGrid="0">
      <p:cViewPr varScale="1">
        <p:scale>
          <a:sx n="66" d="100"/>
          <a:sy n="66" d="100"/>
        </p:scale>
        <p:origin x="2274"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handoutMaster" Target="handoutMasters/handoutMaster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viewProps" Target="viewProps.xml"/><Relationship Id="rId5" Type="http://schemas.openxmlformats.org/officeDocument/2006/relationships/slideMaster" Target="slideMasters/slideMaster2.xml"/><Relationship Id="rId61" Type="http://schemas.microsoft.com/office/2018/10/relationships/authors" Target="authors.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commentAuthors" Target="commentAuthor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theme" Target="theme/theme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presProps" Target="presProps.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38145" cy="465743"/>
          </a:xfrm>
          <a:prstGeom prst="rect">
            <a:avLst/>
          </a:prstGeom>
        </p:spPr>
        <p:txBody>
          <a:bodyPr vert="horz" lIns="87316" tIns="43658" rIns="87316" bIns="43658" rtlCol="0"/>
          <a:lstStyle>
            <a:lvl1pPr algn="l">
              <a:defRPr sz="1100"/>
            </a:lvl1pPr>
          </a:lstStyle>
          <a:p>
            <a:endParaRPr lang="en-US"/>
          </a:p>
        </p:txBody>
      </p:sp>
      <p:sp>
        <p:nvSpPr>
          <p:cNvPr id="3" name="Date Placeholder 2"/>
          <p:cNvSpPr>
            <a:spLocks noGrp="1"/>
          </p:cNvSpPr>
          <p:nvPr>
            <p:ph type="dt" sz="quarter" idx="1"/>
          </p:nvPr>
        </p:nvSpPr>
        <p:spPr>
          <a:xfrm>
            <a:off x="3970734" y="3"/>
            <a:ext cx="3038145" cy="465743"/>
          </a:xfrm>
          <a:prstGeom prst="rect">
            <a:avLst/>
          </a:prstGeom>
        </p:spPr>
        <p:txBody>
          <a:bodyPr vert="horz" lIns="87316" tIns="43658" rIns="87316" bIns="43658" rtlCol="0"/>
          <a:lstStyle>
            <a:lvl1pPr algn="r">
              <a:defRPr sz="1100"/>
            </a:lvl1pPr>
          </a:lstStyle>
          <a:p>
            <a:fld id="{14E5CB8A-13E9-401E-92D2-494481ED9BC5}" type="datetimeFigureOut">
              <a:rPr lang="en-US" smtClean="0"/>
              <a:t>4/5/2023</a:t>
            </a:fld>
            <a:endParaRPr lang="en-US"/>
          </a:p>
        </p:txBody>
      </p:sp>
      <p:sp>
        <p:nvSpPr>
          <p:cNvPr id="4" name="Footer Placeholder 3"/>
          <p:cNvSpPr>
            <a:spLocks noGrp="1"/>
          </p:cNvSpPr>
          <p:nvPr>
            <p:ph type="ftr" sz="quarter" idx="2"/>
          </p:nvPr>
        </p:nvSpPr>
        <p:spPr>
          <a:xfrm>
            <a:off x="1" y="8830658"/>
            <a:ext cx="3038145" cy="465742"/>
          </a:xfrm>
          <a:prstGeom prst="rect">
            <a:avLst/>
          </a:prstGeom>
        </p:spPr>
        <p:txBody>
          <a:bodyPr vert="horz" lIns="87316" tIns="43658" rIns="87316" bIns="43658" rtlCol="0" anchor="b"/>
          <a:lstStyle>
            <a:lvl1pPr algn="l">
              <a:defRPr sz="1100"/>
            </a:lvl1pPr>
          </a:lstStyle>
          <a:p>
            <a:endParaRPr lang="en-US"/>
          </a:p>
        </p:txBody>
      </p:sp>
      <p:sp>
        <p:nvSpPr>
          <p:cNvPr id="5" name="Slide Number Placeholder 4"/>
          <p:cNvSpPr>
            <a:spLocks noGrp="1"/>
          </p:cNvSpPr>
          <p:nvPr>
            <p:ph type="sldNum" sz="quarter" idx="3"/>
          </p:nvPr>
        </p:nvSpPr>
        <p:spPr>
          <a:xfrm>
            <a:off x="3970734" y="8830658"/>
            <a:ext cx="3038145" cy="465742"/>
          </a:xfrm>
          <a:prstGeom prst="rect">
            <a:avLst/>
          </a:prstGeom>
        </p:spPr>
        <p:txBody>
          <a:bodyPr vert="horz" lIns="87316" tIns="43658" rIns="87316" bIns="43658" rtlCol="0" anchor="b"/>
          <a:lstStyle>
            <a:lvl1pPr algn="r">
              <a:defRPr sz="1100"/>
            </a:lvl1pPr>
          </a:lstStyle>
          <a:p>
            <a:fld id="{5C733039-DDC2-4D67-BF52-88E379FC8320}" type="slidenum">
              <a:rPr lang="en-US" smtClean="0"/>
              <a:t>‹#›</a:t>
            </a:fld>
            <a:endParaRPr lang="en-US"/>
          </a:p>
        </p:txBody>
      </p:sp>
    </p:spTree>
    <p:extLst>
      <p:ext uri="{BB962C8B-B14F-4D97-AF65-F5344CB8AC3E}">
        <p14:creationId xmlns:p14="http://schemas.microsoft.com/office/powerpoint/2010/main" val="4154812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3" name="Shape 123"/>
          <p:cNvSpPr>
            <a:spLocks noGrp="1" noRot="1" noChangeAspect="1"/>
          </p:cNvSpPr>
          <p:nvPr>
            <p:ph type="sldImg"/>
          </p:nvPr>
        </p:nvSpPr>
        <p:spPr>
          <a:xfrm>
            <a:off x="406400" y="698500"/>
            <a:ext cx="6197600" cy="3486150"/>
          </a:xfrm>
          <a:prstGeom prst="rect">
            <a:avLst/>
          </a:prstGeom>
        </p:spPr>
        <p:txBody>
          <a:bodyPr lIns="92302" tIns="46151" rIns="92302" bIns="46151"/>
          <a:lstStyle/>
          <a:p>
            <a:pPr lvl="0"/>
            <a:endParaRPr/>
          </a:p>
        </p:txBody>
      </p:sp>
      <p:sp>
        <p:nvSpPr>
          <p:cNvPr id="124" name="Shape 124"/>
          <p:cNvSpPr>
            <a:spLocks noGrp="1"/>
          </p:cNvSpPr>
          <p:nvPr>
            <p:ph type="body" sz="quarter" idx="1"/>
          </p:nvPr>
        </p:nvSpPr>
        <p:spPr>
          <a:xfrm>
            <a:off x="934720" y="4415790"/>
            <a:ext cx="5140960" cy="4183380"/>
          </a:xfrm>
          <a:prstGeom prst="rect">
            <a:avLst/>
          </a:prstGeom>
        </p:spPr>
        <p:txBody>
          <a:bodyPr lIns="92302" tIns="46151" rIns="92302" bIns="46151"/>
          <a:lstStyle/>
          <a:p>
            <a:pPr lvl="0"/>
            <a:endParaRPr/>
          </a:p>
        </p:txBody>
      </p:sp>
    </p:spTree>
    <p:extLst>
      <p:ext uri="{BB962C8B-B14F-4D97-AF65-F5344CB8AC3E}">
        <p14:creationId xmlns:p14="http://schemas.microsoft.com/office/powerpoint/2010/main" val="1156943683"/>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000000"/>
              </a:solidFill>
              <a:latin typeface="Helvetica Neue"/>
            </a:endParaRPr>
          </a:p>
        </p:txBody>
      </p:sp>
    </p:spTree>
    <p:extLst>
      <p:ext uri="{BB962C8B-B14F-4D97-AF65-F5344CB8AC3E}">
        <p14:creationId xmlns:p14="http://schemas.microsoft.com/office/powerpoint/2010/main" val="16903438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49369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24142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37585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86150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62462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244371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46281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48492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546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30741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defTabSz="457200" eaLnBrk="1" fontAlgn="auto" latinLnBrk="0" hangingPunct="1">
              <a:lnSpc>
                <a:spcPct val="100000"/>
              </a:lnSpc>
              <a:spcBef>
                <a:spcPts val="0"/>
              </a:spcBef>
              <a:spcAft>
                <a:spcPts val="0"/>
              </a:spcAft>
              <a:buClrTx/>
              <a:buSzTx/>
              <a:buFontTx/>
              <a:buNone/>
              <a:tabLst/>
              <a:defRPr/>
            </a:pPr>
            <a:fld id="{86E1B2D9-3980-4839-9442-F85987DF8C8E}" type="slidenum">
              <a:rPr kumimoji="0" lang="en-US" sz="1800" b="0" i="0" u="none" strike="noStrike" kern="0" cap="none" spc="0" normalizeH="0" baseline="0" noProof="0" smtClean="0">
                <a:ln>
                  <a:noFill/>
                </a:ln>
                <a:solidFill>
                  <a:sysClr val="windowText" lastClr="000000"/>
                </a:solidFill>
                <a:effectLst/>
                <a:uLnTx/>
                <a:uFillTx/>
                <a:latin typeface="Corbel"/>
                <a:sym typeface="Corbel"/>
              </a:rPr>
              <a:pPr marL="0" marR="0" lvl="0" indent="0" defTabSz="457200" eaLnBrk="1" fontAlgn="auto" latinLnBrk="0" hangingPunct="1">
                <a:lnSpc>
                  <a:spcPct val="100000"/>
                </a:lnSpc>
                <a:spcBef>
                  <a:spcPts val="0"/>
                </a:spcBef>
                <a:spcAft>
                  <a:spcPts val="0"/>
                </a:spcAft>
                <a:buClrTx/>
                <a:buSzTx/>
                <a:buFontTx/>
                <a:buNone/>
                <a:tabLst/>
                <a:defRPr/>
              </a:pPr>
              <a:t>2</a:t>
            </a:fld>
            <a:endParaRPr kumimoji="0" lang="en-US" sz="1800" b="0" i="0" u="none" strike="noStrike" kern="0" cap="none" spc="0" normalizeH="0" baseline="0" noProof="0">
              <a:ln>
                <a:noFill/>
              </a:ln>
              <a:solidFill>
                <a:sysClr val="windowText" lastClr="000000"/>
              </a:solidFill>
              <a:effectLst/>
              <a:uLnTx/>
              <a:uFillTx/>
              <a:latin typeface="Corbel"/>
              <a:sym typeface="Corbel"/>
            </a:endParaRPr>
          </a:p>
        </p:txBody>
      </p:sp>
    </p:spTree>
    <p:extLst>
      <p:ext uri="{BB962C8B-B14F-4D97-AF65-F5344CB8AC3E}">
        <p14:creationId xmlns:p14="http://schemas.microsoft.com/office/powerpoint/2010/main" val="39613608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805783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9140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749150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837589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962888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856072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032537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723318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322598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76666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defTabSz="457200" eaLnBrk="1" fontAlgn="auto" latinLnBrk="0" hangingPunct="1">
              <a:lnSpc>
                <a:spcPct val="100000"/>
              </a:lnSpc>
              <a:spcBef>
                <a:spcPts val="0"/>
              </a:spcBef>
              <a:spcAft>
                <a:spcPts val="0"/>
              </a:spcAft>
              <a:buClrTx/>
              <a:buSzTx/>
              <a:buFontTx/>
              <a:buNone/>
              <a:tabLst/>
              <a:defRPr/>
            </a:pPr>
            <a:fld id="{86E1B2D9-3980-4839-9442-F85987DF8C8E}" type="slidenum">
              <a:rPr kumimoji="0" lang="en-US" sz="1800" b="0" i="0" u="none" strike="noStrike" kern="0" cap="none" spc="0" normalizeH="0" baseline="0" noProof="0" smtClean="0">
                <a:ln>
                  <a:noFill/>
                </a:ln>
                <a:solidFill>
                  <a:sysClr val="windowText" lastClr="000000"/>
                </a:solidFill>
                <a:effectLst/>
                <a:uLnTx/>
                <a:uFillTx/>
                <a:latin typeface="Corbel"/>
                <a:sym typeface="Corbel"/>
              </a:rPr>
              <a:pPr marL="0" marR="0" lvl="0" indent="0" defTabSz="457200" eaLnBrk="1" fontAlgn="auto" latinLnBrk="0" hangingPunct="1">
                <a:lnSpc>
                  <a:spcPct val="100000"/>
                </a:lnSpc>
                <a:spcBef>
                  <a:spcPts val="0"/>
                </a:spcBef>
                <a:spcAft>
                  <a:spcPts val="0"/>
                </a:spcAft>
                <a:buClrTx/>
                <a:buSzTx/>
                <a:buFontTx/>
                <a:buNone/>
                <a:tabLst/>
                <a:defRPr/>
              </a:pPr>
              <a:t>3</a:t>
            </a:fld>
            <a:endParaRPr kumimoji="0" lang="en-US" sz="1800" b="0" i="0" u="none" strike="noStrike" kern="0" cap="none" spc="0" normalizeH="0" baseline="0" noProof="0">
              <a:ln>
                <a:noFill/>
              </a:ln>
              <a:solidFill>
                <a:sysClr val="windowText" lastClr="000000"/>
              </a:solidFill>
              <a:effectLst/>
              <a:uLnTx/>
              <a:uFillTx/>
              <a:latin typeface="Corbel"/>
              <a:sym typeface="Corbel"/>
            </a:endParaRPr>
          </a:p>
        </p:txBody>
      </p:sp>
    </p:spTree>
    <p:extLst>
      <p:ext uri="{BB962C8B-B14F-4D97-AF65-F5344CB8AC3E}">
        <p14:creationId xmlns:p14="http://schemas.microsoft.com/office/powerpoint/2010/main" val="30910410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68882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098778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82565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896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288431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687028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682646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C1FC6-A691-43AE-B72F-B8C2B2E95134}" type="slidenum">
              <a:rPr lang="en-US" smtClean="0"/>
              <a:t>44</a:t>
            </a:fld>
            <a:endParaRPr lang="en-US"/>
          </a:p>
        </p:txBody>
      </p:sp>
    </p:spTree>
    <p:extLst>
      <p:ext uri="{BB962C8B-B14F-4D97-AF65-F5344CB8AC3E}">
        <p14:creationId xmlns:p14="http://schemas.microsoft.com/office/powerpoint/2010/main" val="1872882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150851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050" dirty="0">
              <a:solidFill>
                <a:srgbClr val="002060"/>
              </a:solidFill>
              <a:latin typeface="Helvetica" panose="020B0604020202020204" pitchFamily="34" charset="0"/>
              <a:cs typeface="Helvetica" panose="020B0604020202020204" pitchFamily="34" charset="0"/>
            </a:endParaRPr>
          </a:p>
        </p:txBody>
      </p:sp>
      <p:sp>
        <p:nvSpPr>
          <p:cNvPr id="4" name="Slide Number Placeholder 3"/>
          <p:cNvSpPr>
            <a:spLocks noGrp="1"/>
          </p:cNvSpPr>
          <p:nvPr>
            <p:ph type="sldNum" sz="quarter" idx="5"/>
          </p:nvPr>
        </p:nvSpPr>
        <p:spPr/>
        <p:txBody>
          <a:bodyPr/>
          <a:lstStyle/>
          <a:p>
            <a:fld id="{86E1B2D9-3980-4839-9442-F85987DF8C8E}" type="slidenum">
              <a:rPr lang="en-US" smtClean="0"/>
              <a:t>46</a:t>
            </a:fld>
            <a:endParaRPr lang="en-US"/>
          </a:p>
        </p:txBody>
      </p:sp>
    </p:spTree>
    <p:extLst>
      <p:ext uri="{BB962C8B-B14F-4D97-AF65-F5344CB8AC3E}">
        <p14:creationId xmlns:p14="http://schemas.microsoft.com/office/powerpoint/2010/main" val="2644813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4744182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C1FC6-A691-43AE-B72F-B8C2B2E95134}" type="slidenum">
              <a:rPr lang="en-US" smtClean="0"/>
              <a:t>47</a:t>
            </a:fld>
            <a:endParaRPr lang="en-US"/>
          </a:p>
        </p:txBody>
      </p:sp>
    </p:spTree>
    <p:extLst>
      <p:ext uri="{BB962C8B-B14F-4D97-AF65-F5344CB8AC3E}">
        <p14:creationId xmlns:p14="http://schemas.microsoft.com/office/powerpoint/2010/main" val="3289847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170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76234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17636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3263"/>
            <a:ext cx="6242050" cy="3511550"/>
          </a:xfrm>
        </p:spPr>
      </p:sp>
      <p:sp>
        <p:nvSpPr>
          <p:cNvPr id="3" name="Notes Placeholder 2"/>
          <p:cNvSpPr>
            <a:spLocks noGrp="1"/>
          </p:cNvSpPr>
          <p:nvPr>
            <p:ph type="body" idx="1"/>
          </p:nvPr>
        </p:nvSpPr>
        <p:spPr/>
        <p:txBody>
          <a:bodyPr/>
          <a:lstStyle/>
          <a:p>
            <a:endParaRPr lang="en-US" dirty="0">
              <a:cs typeface="Calibri"/>
            </a:endParaRPr>
          </a:p>
        </p:txBody>
      </p:sp>
    </p:spTree>
    <p:extLst>
      <p:ext uri="{BB962C8B-B14F-4D97-AF65-F5344CB8AC3E}">
        <p14:creationId xmlns:p14="http://schemas.microsoft.com/office/powerpoint/2010/main" val="1885534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63098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1_Title Slide">
    <p:spTree>
      <p:nvGrpSpPr>
        <p:cNvPr id="1" name=""/>
        <p:cNvGrpSpPr/>
        <p:nvPr/>
      </p:nvGrpSpPr>
      <p:grpSpPr>
        <a:xfrm>
          <a:off x="0" y="0"/>
          <a:ext cx="0" cy="0"/>
          <a:chOff x="0" y="0"/>
          <a:chExt cx="0" cy="0"/>
        </a:xfrm>
      </p:grpSpPr>
      <p:sp>
        <p:nvSpPr>
          <p:cNvPr id="9" name="Shape 9"/>
          <p:cNvSpPr/>
          <p:nvPr/>
        </p:nvSpPr>
        <p:spPr>
          <a:xfrm>
            <a:off x="0" y="761998"/>
            <a:ext cx="9141619" cy="5334003"/>
          </a:xfrm>
          <a:prstGeom prst="rect">
            <a:avLst/>
          </a:prstGeom>
          <a:solidFill>
            <a:srgbClr val="4A66AC"/>
          </a:solidFill>
          <a:ln w="12700">
            <a:miter lim="400000"/>
          </a:ln>
        </p:spPr>
        <p:txBody>
          <a:bodyPr lIns="0" tIns="0" rIns="0" bIns="0"/>
          <a:lstStyle/>
          <a:p>
            <a:pPr lvl="0"/>
            <a:endParaRPr/>
          </a:p>
        </p:txBody>
      </p:sp>
      <p:sp>
        <p:nvSpPr>
          <p:cNvPr id="10" name="Shape 10"/>
          <p:cNvSpPr/>
          <p:nvPr/>
        </p:nvSpPr>
        <p:spPr>
          <a:xfrm>
            <a:off x="9270262" y="761998"/>
            <a:ext cx="2925319" cy="5334003"/>
          </a:xfrm>
          <a:prstGeom prst="rect">
            <a:avLst/>
          </a:prstGeom>
          <a:solidFill>
            <a:srgbClr val="C8C8C8">
              <a:alpha val="49804"/>
            </a:srgbClr>
          </a:solidFill>
          <a:ln w="12700">
            <a:miter lim="400000"/>
          </a:ln>
        </p:spPr>
        <p:txBody>
          <a:bodyPr lIns="0" tIns="0" rIns="0" bIns="0"/>
          <a:lstStyle/>
          <a:p>
            <a:pPr lvl="0"/>
            <a:endParaRPr/>
          </a:p>
        </p:txBody>
      </p:sp>
      <p:sp>
        <p:nvSpPr>
          <p:cNvPr id="11" name="Shape 11"/>
          <p:cNvSpPr>
            <a:spLocks noGrp="1"/>
          </p:cNvSpPr>
          <p:nvPr>
            <p:ph type="title"/>
          </p:nvPr>
        </p:nvSpPr>
        <p:spPr>
          <a:xfrm>
            <a:off x="1069847" y="0"/>
            <a:ext cx="7315201" cy="4553713"/>
          </a:xfrm>
          <a:prstGeom prst="rect">
            <a:avLst/>
          </a:prstGeom>
        </p:spPr>
        <p:txBody>
          <a:bodyPr anchor="b"/>
          <a:lstStyle>
            <a:lvl1pPr>
              <a:lnSpc>
                <a:spcPct val="90000"/>
              </a:lnSpc>
              <a:defRPr sz="5900" spc="-100">
                <a:solidFill>
                  <a:srgbClr val="FFFFFF"/>
                </a:solidFill>
                <a:latin typeface="Corbel"/>
                <a:ea typeface="Corbel"/>
                <a:cs typeface="Corbel"/>
                <a:sym typeface="Corbel"/>
              </a:defRPr>
            </a:lvl1pPr>
          </a:lstStyle>
          <a:p>
            <a:pPr lvl="0">
              <a:defRPr sz="1800" spc="0">
                <a:solidFill>
                  <a:srgbClr val="000000"/>
                </a:solidFill>
              </a:defRPr>
            </a:pPr>
            <a:r>
              <a:rPr sz="5900" spc="-100">
                <a:solidFill>
                  <a:srgbClr val="FFFFFF"/>
                </a:solidFill>
              </a:rPr>
              <a:t>Click to edit Master title style</a:t>
            </a:r>
          </a:p>
        </p:txBody>
      </p:sp>
      <p:sp>
        <p:nvSpPr>
          <p:cNvPr id="12" name="Shape 12"/>
          <p:cNvSpPr>
            <a:spLocks noGrp="1"/>
          </p:cNvSpPr>
          <p:nvPr>
            <p:ph type="body" idx="1"/>
          </p:nvPr>
        </p:nvSpPr>
        <p:spPr>
          <a:xfrm>
            <a:off x="1100015" y="4670245"/>
            <a:ext cx="7315201" cy="2187755"/>
          </a:xfrm>
          <a:prstGeom prst="rect">
            <a:avLst/>
          </a:prstGeom>
        </p:spPr>
        <p:txBody>
          <a:bodyPr/>
          <a:lstStyle>
            <a:lvl1pPr marL="0" indent="0">
              <a:lnSpc>
                <a:spcPct val="90000"/>
              </a:lnSpc>
              <a:spcBef>
                <a:spcPts val="1200"/>
              </a:spcBef>
              <a:buClrTx/>
              <a:buSzTx/>
              <a:buFontTx/>
              <a:buNone/>
              <a:defRPr sz="2200">
                <a:solidFill>
                  <a:srgbClr val="DAE0EF"/>
                </a:solidFill>
                <a:latin typeface="Corbel"/>
                <a:ea typeface="Corbel"/>
                <a:cs typeface="Corbel"/>
                <a:sym typeface="Corbel"/>
              </a:defRPr>
            </a:lvl1pPr>
          </a:lstStyle>
          <a:p>
            <a:pPr lvl="0">
              <a:defRPr sz="1800">
                <a:solidFill>
                  <a:srgbClr val="000000"/>
                </a:solidFill>
              </a:defRPr>
            </a:pPr>
            <a:r>
              <a:rPr sz="2200">
                <a:solidFill>
                  <a:srgbClr val="DAE0EF"/>
                </a:solidFill>
              </a:rPr>
              <a:t>Click to edit Master subtitle style</a:t>
            </a:r>
          </a:p>
        </p:txBody>
      </p:sp>
      <p:sp>
        <p:nvSpPr>
          <p:cNvPr id="13" name="Shape 13"/>
          <p:cNvSpPr>
            <a:spLocks noGrp="1"/>
          </p:cNvSpPr>
          <p:nvPr>
            <p:ph type="sldNum" sz="quarter" idx="2"/>
          </p:nvPr>
        </p:nvSpPr>
        <p:spPr>
          <a:xfrm>
            <a:off x="10634134" y="6404292"/>
            <a:ext cx="1530928" cy="269241"/>
          </a:xfrm>
          <a:prstGeom prst="rect">
            <a:avLst/>
          </a:prstGeom>
        </p:spPr>
        <p:txBody>
          <a:bodyPr>
            <a:spAutoFit/>
          </a:bodyPr>
          <a:lstStyle>
            <a:lvl1pPr algn="r">
              <a:defRPr sz="1200" b="0">
                <a:solidFill>
                  <a:srgbClr val="4A66AC"/>
                </a:solidFill>
                <a:latin typeface="Corbel"/>
                <a:ea typeface="Corbel"/>
                <a:cs typeface="Corbel"/>
                <a:sym typeface="Corbel"/>
              </a:defRPr>
            </a:lvl1p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81" name="Shape 81"/>
          <p:cNvSpPr>
            <a:spLocks noGrp="1"/>
          </p:cNvSpPr>
          <p:nvPr>
            <p:ph type="body" idx="1"/>
          </p:nvPr>
        </p:nvSpPr>
        <p:spPr>
          <a:xfrm>
            <a:off x="1828800" y="2743200"/>
            <a:ext cx="9497485" cy="3387725"/>
          </a:xfrm>
          <a:prstGeom prst="rect">
            <a:avLst/>
          </a:prstGeom>
        </p:spPr>
        <p:txBody>
          <a:bodyPr/>
          <a:lstStyle>
            <a:lvl1pPr marL="0" indent="0">
              <a:buClrTx/>
              <a:buSzTx/>
              <a:buFontTx/>
              <a:buNone/>
              <a:defRPr sz="2800">
                <a:solidFill>
                  <a:srgbClr val="17406D"/>
                </a:solidFill>
              </a:defRPr>
            </a:lvl1pPr>
          </a:lstStyle>
          <a:p>
            <a:pPr lvl="0">
              <a:defRPr sz="1800">
                <a:solidFill>
                  <a:srgbClr val="000000"/>
                </a:solidFill>
              </a:defRPr>
            </a:pPr>
            <a:r>
              <a:rPr sz="2800">
                <a:solidFill>
                  <a:srgbClr val="17406D"/>
                </a:solidFill>
              </a:rPr>
              <a:t>Click to edit Master text styles</a:t>
            </a:r>
          </a:p>
        </p:txBody>
      </p:sp>
      <p:sp>
        <p:nvSpPr>
          <p:cNvPr id="82" name="Shape 82"/>
          <p:cNvSpPr/>
          <p:nvPr/>
        </p:nvSpPr>
        <p:spPr>
          <a:xfrm>
            <a:off x="0" y="1524000"/>
            <a:ext cx="12192000" cy="1143000"/>
          </a:xfrm>
          <a:prstGeom prst="rect">
            <a:avLst/>
          </a:prstGeom>
          <a:solidFill>
            <a:srgbClr val="FFFFFF"/>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83" name="Shape 83"/>
          <p:cNvSpPr/>
          <p:nvPr/>
        </p:nvSpPr>
        <p:spPr>
          <a:xfrm>
            <a:off x="0" y="1600200"/>
            <a:ext cx="1727200" cy="990600"/>
          </a:xfrm>
          <a:prstGeom prst="rect">
            <a:avLst/>
          </a:prstGeom>
          <a:solidFill>
            <a:srgbClr val="009DD9"/>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84" name="Shape 84"/>
          <p:cNvSpPr/>
          <p:nvPr/>
        </p:nvSpPr>
        <p:spPr>
          <a:xfrm>
            <a:off x="1828800" y="1600200"/>
            <a:ext cx="10363200" cy="990600"/>
          </a:xfrm>
          <a:prstGeom prst="rect">
            <a:avLst/>
          </a:prstGeom>
          <a:solidFill>
            <a:srgbClr val="0F6FC6"/>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85" name="Shape 85"/>
          <p:cNvSpPr>
            <a:spLocks noGrp="1"/>
          </p:cNvSpPr>
          <p:nvPr>
            <p:ph type="title"/>
          </p:nvPr>
        </p:nvSpPr>
        <p:spPr>
          <a:xfrm>
            <a:off x="1828800" y="1447800"/>
            <a:ext cx="10160000" cy="1295400"/>
          </a:xfrm>
          <a:prstGeom prst="rect">
            <a:avLst/>
          </a:prstGeom>
        </p:spPr>
        <p:txBody>
          <a:bodyPr/>
          <a:lstStyle>
            <a:lvl1pPr>
              <a:defRPr>
                <a:solidFill>
                  <a:srgbClr val="FFFFFF"/>
                </a:solidFill>
              </a:defRPr>
            </a:lvl1pPr>
          </a:lstStyle>
          <a:p>
            <a:pPr lvl="0">
              <a:defRPr sz="1800">
                <a:solidFill>
                  <a:srgbClr val="000000"/>
                </a:solidFill>
              </a:defRPr>
            </a:pPr>
            <a:r>
              <a:rPr sz="4400">
                <a:solidFill>
                  <a:srgbClr val="FFFFFF"/>
                </a:solidFill>
              </a:rPr>
              <a:t>Click to edit Master title style</a:t>
            </a:r>
          </a:p>
        </p:txBody>
      </p:sp>
      <p:sp>
        <p:nvSpPr>
          <p:cNvPr id="86" name="Shape 86"/>
          <p:cNvSpPr>
            <a:spLocks noGrp="1"/>
          </p:cNvSpPr>
          <p:nvPr>
            <p:ph type="sldNum" sz="quarter" idx="2"/>
          </p:nvPr>
        </p:nvSpPr>
        <p:spPr>
          <a:xfrm>
            <a:off x="0" y="1886267"/>
            <a:ext cx="1727200" cy="434341"/>
          </a:xfrm>
          <a:prstGeom prst="rect">
            <a:avLst/>
          </a:prstGeom>
        </p:spPr>
        <p:txBody>
          <a:bodyPr>
            <a:spAutoFit/>
          </a:bodyPr>
          <a:lstStyle>
            <a:lvl1pPr>
              <a:defRPr sz="2400"/>
            </a:lvl1p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88" name="Shape 88"/>
          <p:cNvSpPr>
            <a:spLocks noGrp="1"/>
          </p:cNvSpPr>
          <p:nvPr>
            <p:ph type="title"/>
          </p:nvPr>
        </p:nvSpPr>
        <p:spPr>
          <a:xfrm>
            <a:off x="812800" y="0"/>
            <a:ext cx="10871200" cy="1447800"/>
          </a:xfrm>
          <a:prstGeom prst="rect">
            <a:avLst/>
          </a:prstGeom>
        </p:spPr>
        <p:txBody>
          <a:bodyPr/>
          <a:lstStyle/>
          <a:p>
            <a:pPr lvl="0">
              <a:defRPr sz="1800">
                <a:solidFill>
                  <a:srgbClr val="000000"/>
                </a:solidFill>
              </a:defRPr>
            </a:pPr>
            <a:r>
              <a:rPr sz="4400">
                <a:solidFill>
                  <a:srgbClr val="17406D"/>
                </a:solidFill>
              </a:rPr>
              <a:t>Click to edit Master title style</a:t>
            </a:r>
          </a:p>
        </p:txBody>
      </p:sp>
      <p:sp>
        <p:nvSpPr>
          <p:cNvPr id="89" name="Shape 89"/>
          <p:cNvSpPr>
            <a:spLocks noGrp="1"/>
          </p:cNvSpPr>
          <p:nvPr>
            <p:ph type="body" idx="1"/>
          </p:nvPr>
        </p:nvSpPr>
        <p:spPr>
          <a:xfrm>
            <a:off x="812800" y="1589567"/>
            <a:ext cx="5181600" cy="5268434"/>
          </a:xfrm>
          <a:prstGeom prst="rect">
            <a:avLst/>
          </a:prstGeom>
        </p:spPr>
        <p:txBody>
          <a:bodyPr/>
          <a:lstStyle/>
          <a:p>
            <a:pPr lvl="0">
              <a:defRPr sz="1800"/>
            </a:pPr>
            <a:r>
              <a:rPr sz="2900"/>
              <a:t>Click to edit Master text styles</a:t>
            </a:r>
          </a:p>
          <a:p>
            <a:pPr lvl="1">
              <a:defRPr sz="1800"/>
            </a:pPr>
            <a:r>
              <a:rPr sz="2900"/>
              <a:t>Second level</a:t>
            </a:r>
          </a:p>
          <a:p>
            <a:pPr lvl="2">
              <a:defRPr sz="1800"/>
            </a:pPr>
            <a:r>
              <a:rPr sz="2900"/>
              <a:t>Third level</a:t>
            </a:r>
          </a:p>
          <a:p>
            <a:pPr lvl="3">
              <a:defRPr sz="1800"/>
            </a:pPr>
            <a:r>
              <a:rPr sz="2900"/>
              <a:t>Fourth level</a:t>
            </a:r>
          </a:p>
          <a:p>
            <a:pPr lvl="4">
              <a:defRPr sz="1800"/>
            </a:pPr>
            <a:r>
              <a:rPr sz="2900"/>
              <a:t>Fifth level</a:t>
            </a:r>
          </a:p>
        </p:txBody>
      </p:sp>
      <p:sp>
        <p:nvSpPr>
          <p:cNvPr id="90" name="Shape 9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92" name="Shape 92"/>
          <p:cNvSpPr>
            <a:spLocks noGrp="1"/>
          </p:cNvSpPr>
          <p:nvPr>
            <p:ph type="title"/>
          </p:nvPr>
        </p:nvSpPr>
        <p:spPr>
          <a:xfrm>
            <a:off x="711200" y="0"/>
            <a:ext cx="10871200" cy="1416050"/>
          </a:xfrm>
          <a:prstGeom prst="rect">
            <a:avLst/>
          </a:prstGeom>
        </p:spPr>
        <p:txBody>
          <a:bodyPr/>
          <a:lstStyle/>
          <a:p>
            <a:pPr lvl="0">
              <a:defRPr sz="1800">
                <a:solidFill>
                  <a:srgbClr val="000000"/>
                </a:solidFill>
              </a:defRPr>
            </a:pPr>
            <a:r>
              <a:rPr sz="4400">
                <a:solidFill>
                  <a:srgbClr val="17406D"/>
                </a:solidFill>
              </a:rPr>
              <a:t>Click to edit Master title style</a:t>
            </a:r>
          </a:p>
        </p:txBody>
      </p:sp>
      <p:sp>
        <p:nvSpPr>
          <p:cNvPr id="93" name="Shape 93"/>
          <p:cNvSpPr>
            <a:spLocks noGrp="1"/>
          </p:cNvSpPr>
          <p:nvPr>
            <p:ph type="body" idx="1"/>
          </p:nvPr>
        </p:nvSpPr>
        <p:spPr>
          <a:xfrm>
            <a:off x="812800" y="2438400"/>
            <a:ext cx="5181600" cy="4419600"/>
          </a:xfrm>
          <a:prstGeom prst="rect">
            <a:avLst/>
          </a:prstGeom>
        </p:spPr>
        <p:txBody>
          <a:bodyPr/>
          <a:lstStyle/>
          <a:p>
            <a:pPr lvl="0">
              <a:defRPr sz="1800"/>
            </a:pPr>
            <a:r>
              <a:rPr sz="2900"/>
              <a:t>Click to edit Master text styles</a:t>
            </a:r>
          </a:p>
          <a:p>
            <a:pPr lvl="1">
              <a:defRPr sz="1800"/>
            </a:pPr>
            <a:r>
              <a:rPr sz="2900"/>
              <a:t>Second level</a:t>
            </a:r>
          </a:p>
          <a:p>
            <a:pPr lvl="2">
              <a:defRPr sz="1800"/>
            </a:pPr>
            <a:r>
              <a:rPr sz="2900"/>
              <a:t>Third level</a:t>
            </a:r>
          </a:p>
          <a:p>
            <a:pPr lvl="3">
              <a:defRPr sz="1800"/>
            </a:pPr>
            <a:r>
              <a:rPr sz="2900"/>
              <a:t>Fourth level</a:t>
            </a:r>
          </a:p>
          <a:p>
            <a:pPr lvl="4">
              <a:defRPr sz="1800"/>
            </a:pPr>
            <a:r>
              <a:rPr sz="2900"/>
              <a:t>Fifth level</a:t>
            </a:r>
          </a:p>
        </p:txBody>
      </p:sp>
      <p:sp>
        <p:nvSpPr>
          <p:cNvPr id="94" name="Shape 9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6" name="Shape 96"/>
          <p:cNvSpPr>
            <a:spLocks noGrp="1"/>
          </p:cNvSpPr>
          <p:nvPr>
            <p:ph type="title"/>
          </p:nvPr>
        </p:nvSpPr>
        <p:spPr>
          <a:xfrm>
            <a:off x="812800" y="137915"/>
            <a:ext cx="10871200" cy="1171970"/>
          </a:xfrm>
          <a:prstGeom prst="rect">
            <a:avLst/>
          </a:prstGeom>
        </p:spPr>
        <p:txBody>
          <a:bodyPr/>
          <a:lstStyle/>
          <a:p>
            <a:pPr lvl="0">
              <a:defRPr sz="1800">
                <a:solidFill>
                  <a:srgbClr val="000000"/>
                </a:solidFill>
              </a:defRPr>
            </a:pPr>
            <a:r>
              <a:rPr sz="4400">
                <a:solidFill>
                  <a:srgbClr val="17406D"/>
                </a:solidFill>
              </a:rPr>
              <a:t>Click to edit Master title style</a:t>
            </a:r>
          </a:p>
        </p:txBody>
      </p:sp>
      <p:sp>
        <p:nvSpPr>
          <p:cNvPr id="97" name="Shape 9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101" name="Shape 101"/>
          <p:cNvSpPr>
            <a:spLocks noGrp="1"/>
          </p:cNvSpPr>
          <p:nvPr>
            <p:ph type="title"/>
          </p:nvPr>
        </p:nvSpPr>
        <p:spPr>
          <a:xfrm>
            <a:off x="812800" y="0"/>
            <a:ext cx="10769600" cy="1416050"/>
          </a:xfrm>
          <a:prstGeom prst="rect">
            <a:avLst/>
          </a:prstGeom>
        </p:spPr>
        <p:txBody>
          <a:bodyPr/>
          <a:lstStyle/>
          <a:p>
            <a:pPr lvl="0">
              <a:defRPr sz="1800">
                <a:solidFill>
                  <a:srgbClr val="000000"/>
                </a:solidFill>
              </a:defRPr>
            </a:pPr>
            <a:r>
              <a:rPr sz="4400">
                <a:solidFill>
                  <a:srgbClr val="17406D"/>
                </a:solidFill>
              </a:rPr>
              <a:t>Click to edit Master title style</a:t>
            </a:r>
          </a:p>
        </p:txBody>
      </p:sp>
      <p:sp>
        <p:nvSpPr>
          <p:cNvPr id="102" name="Shape 102"/>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103" name="Shape 103"/>
          <p:cNvSpPr>
            <a:spLocks noGrp="1"/>
          </p:cNvSpPr>
          <p:nvPr>
            <p:ph type="body" idx="1"/>
          </p:nvPr>
        </p:nvSpPr>
        <p:spPr>
          <a:xfrm>
            <a:off x="812800" y="1752600"/>
            <a:ext cx="2133600" cy="5105400"/>
          </a:xfrm>
          <a:prstGeom prst="rect">
            <a:avLst/>
          </a:prstGeom>
          <a:solidFill>
            <a:srgbClr val="009DD9"/>
          </a:solidFill>
          <a:ln w="50800" cap="sq">
            <a:solidFill>
              <a:srgbClr val="009DD9"/>
            </a:solidFill>
            <a:miter lim="800000"/>
          </a:ln>
        </p:spPr>
        <p:txBody>
          <a:bodyPr lIns="91439" tIns="91439" rIns="91439" bIns="91439"/>
          <a:lstStyle>
            <a:lvl1pPr marL="0" indent="0">
              <a:spcBef>
                <a:spcPts val="1000"/>
              </a:spcBef>
              <a:buClrTx/>
              <a:buSzTx/>
              <a:buFontTx/>
              <a:buNone/>
              <a:defRPr sz="1800">
                <a:solidFill>
                  <a:srgbClr val="FFFFFF"/>
                </a:solidFill>
              </a:defRPr>
            </a:lvl1pPr>
          </a:lstStyle>
          <a:p>
            <a:pPr lvl="0">
              <a:defRPr>
                <a:solidFill>
                  <a:srgbClr val="000000"/>
                </a:solidFill>
              </a:defRPr>
            </a:pPr>
            <a:r>
              <a:rPr>
                <a:solidFill>
                  <a:srgbClr val="FFFFFF"/>
                </a:solidFill>
              </a:rPr>
              <a:t>Click to edit Master text styles</a:t>
            </a: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105" name="Shape 105"/>
          <p:cNvSpPr>
            <a:spLocks noGrp="1"/>
          </p:cNvSpPr>
          <p:nvPr>
            <p:ph type="body" idx="1"/>
          </p:nvPr>
        </p:nvSpPr>
        <p:spPr>
          <a:xfrm>
            <a:off x="2133600" y="5486400"/>
            <a:ext cx="9753600" cy="1371600"/>
          </a:xfrm>
          <a:prstGeom prst="rect">
            <a:avLst/>
          </a:prstGeom>
        </p:spPr>
        <p:txBody>
          <a:bodyPr/>
          <a:lstStyle>
            <a:lvl1pPr marL="0" indent="0">
              <a:buClrTx/>
              <a:buSzTx/>
              <a:buFontTx/>
              <a:buNone/>
              <a:defRPr sz="1700"/>
            </a:lvl1pPr>
          </a:lstStyle>
          <a:p>
            <a:pPr lvl="0">
              <a:defRPr sz="1800"/>
            </a:pPr>
            <a:r>
              <a:rPr sz="1700"/>
              <a:t>Click to edit Master text styles</a:t>
            </a:r>
          </a:p>
        </p:txBody>
      </p:sp>
      <p:sp>
        <p:nvSpPr>
          <p:cNvPr id="106" name="Shape 106"/>
          <p:cNvSpPr/>
          <p:nvPr/>
        </p:nvSpPr>
        <p:spPr>
          <a:xfrm>
            <a:off x="-12192" y="4572000"/>
            <a:ext cx="12192001" cy="886967"/>
          </a:xfrm>
          <a:prstGeom prst="rect">
            <a:avLst/>
          </a:prstGeom>
          <a:solidFill>
            <a:srgbClr val="FFFFFF"/>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107" name="Shape 107"/>
          <p:cNvSpPr/>
          <p:nvPr/>
        </p:nvSpPr>
        <p:spPr>
          <a:xfrm>
            <a:off x="-12193" y="4663440"/>
            <a:ext cx="1950722" cy="713233"/>
          </a:xfrm>
          <a:prstGeom prst="rect">
            <a:avLst/>
          </a:prstGeom>
          <a:solidFill>
            <a:srgbClr val="009DD9"/>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108" name="Shape 108"/>
          <p:cNvSpPr/>
          <p:nvPr/>
        </p:nvSpPr>
        <p:spPr>
          <a:xfrm>
            <a:off x="2060448" y="4654296"/>
            <a:ext cx="10131553" cy="713233"/>
          </a:xfrm>
          <a:prstGeom prst="rect">
            <a:avLst/>
          </a:prstGeom>
          <a:solidFill>
            <a:srgbClr val="0F6FC6"/>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109" name="Shape 109"/>
          <p:cNvSpPr>
            <a:spLocks noGrp="1"/>
          </p:cNvSpPr>
          <p:nvPr>
            <p:ph type="title"/>
          </p:nvPr>
        </p:nvSpPr>
        <p:spPr>
          <a:xfrm>
            <a:off x="2133600" y="4495800"/>
            <a:ext cx="9753600" cy="990600"/>
          </a:xfrm>
          <a:prstGeom prst="rect">
            <a:avLst/>
          </a:prstGeom>
        </p:spPr>
        <p:txBody>
          <a:bodyPr/>
          <a:lstStyle>
            <a:lvl1pPr>
              <a:defRPr sz="2800">
                <a:solidFill>
                  <a:srgbClr val="FFFFFF"/>
                </a:solidFill>
              </a:defRPr>
            </a:lvl1pPr>
          </a:lstStyle>
          <a:p>
            <a:pPr lvl="0">
              <a:defRPr sz="1800">
                <a:solidFill>
                  <a:srgbClr val="000000"/>
                </a:solidFill>
              </a:defRPr>
            </a:pPr>
            <a:r>
              <a:rPr sz="2800">
                <a:solidFill>
                  <a:srgbClr val="FFFFFF"/>
                </a:solidFill>
              </a:rPr>
              <a:t>Click to edit Master title style</a:t>
            </a:r>
          </a:p>
        </p:txBody>
      </p:sp>
      <p:sp>
        <p:nvSpPr>
          <p:cNvPr id="110" name="Shape 110"/>
          <p:cNvSpPr/>
          <p:nvPr/>
        </p:nvSpPr>
        <p:spPr>
          <a:xfrm>
            <a:off x="1930399" y="0"/>
            <a:ext cx="134114" cy="6867143"/>
          </a:xfrm>
          <a:prstGeom prst="rect">
            <a:avLst/>
          </a:prstGeom>
          <a:solidFill>
            <a:srgbClr val="FFFFFF"/>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111" name="Shape 111"/>
          <p:cNvSpPr>
            <a:spLocks noGrp="1"/>
          </p:cNvSpPr>
          <p:nvPr>
            <p:ph type="sldNum" sz="quarter" idx="2"/>
          </p:nvPr>
        </p:nvSpPr>
        <p:spPr>
          <a:xfrm>
            <a:off x="0" y="4667248"/>
            <a:ext cx="1930400" cy="663579"/>
          </a:xfrm>
          <a:prstGeom prst="rect">
            <a:avLst/>
          </a:prstGeom>
        </p:spPr>
        <p:txBody>
          <a:bodyPr/>
          <a:lstStyle>
            <a:lvl1pPr>
              <a:defRPr sz="2800"/>
            </a:lvl1pPr>
          </a:lstStyle>
          <a:p>
            <a:pPr lvl="0"/>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113" name="Shape 113"/>
          <p:cNvSpPr>
            <a:spLocks noGrp="1"/>
          </p:cNvSpPr>
          <p:nvPr>
            <p:ph type="title"/>
          </p:nvPr>
        </p:nvSpPr>
        <p:spPr>
          <a:xfrm>
            <a:off x="812800" y="0"/>
            <a:ext cx="10871200" cy="1447800"/>
          </a:xfrm>
          <a:prstGeom prst="rect">
            <a:avLst/>
          </a:prstGeom>
        </p:spPr>
        <p:txBody>
          <a:bodyPr/>
          <a:lstStyle/>
          <a:p>
            <a:pPr lvl="0">
              <a:defRPr sz="1800">
                <a:solidFill>
                  <a:srgbClr val="000000"/>
                </a:solidFill>
              </a:defRPr>
            </a:pPr>
            <a:r>
              <a:rPr sz="4400">
                <a:solidFill>
                  <a:srgbClr val="17406D"/>
                </a:solidFill>
              </a:rPr>
              <a:t>Click to edit Master title style</a:t>
            </a:r>
          </a:p>
        </p:txBody>
      </p:sp>
      <p:sp>
        <p:nvSpPr>
          <p:cNvPr id="114" name="Shape 114"/>
          <p:cNvSpPr>
            <a:spLocks noGrp="1"/>
          </p:cNvSpPr>
          <p:nvPr>
            <p:ph type="body" idx="1"/>
          </p:nvPr>
        </p:nvSpPr>
        <p:spPr>
          <a:prstGeom prst="rect">
            <a:avLst/>
          </a:prstGeom>
        </p:spPr>
        <p:txBody>
          <a:bodyPr/>
          <a:lstStyle/>
          <a:p>
            <a:pPr lvl="0">
              <a:defRPr sz="1800"/>
            </a:pPr>
            <a:r>
              <a:rPr sz="2900"/>
              <a:t>Click to edit Master text styles</a:t>
            </a:r>
          </a:p>
          <a:p>
            <a:pPr lvl="1">
              <a:defRPr sz="1800"/>
            </a:pPr>
            <a:r>
              <a:rPr sz="2900"/>
              <a:t>Second level</a:t>
            </a:r>
          </a:p>
          <a:p>
            <a:pPr lvl="2">
              <a:defRPr sz="1800"/>
            </a:pPr>
            <a:r>
              <a:rPr sz="2900"/>
              <a:t>Third level</a:t>
            </a:r>
          </a:p>
          <a:p>
            <a:pPr lvl="3">
              <a:defRPr sz="1800"/>
            </a:pPr>
            <a:r>
              <a:rPr sz="2900"/>
              <a:t>Fourth level</a:t>
            </a:r>
          </a:p>
          <a:p>
            <a:pPr lvl="4">
              <a:defRPr sz="1800"/>
            </a:pPr>
            <a:r>
              <a:rPr sz="2900"/>
              <a:t>Fifth level</a:t>
            </a:r>
          </a:p>
        </p:txBody>
      </p:sp>
      <p:sp>
        <p:nvSpPr>
          <p:cNvPr id="115" name="Shape 11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117" name="Shape 117"/>
          <p:cNvSpPr>
            <a:spLocks noGrp="1"/>
          </p:cNvSpPr>
          <p:nvPr>
            <p:ph type="title"/>
          </p:nvPr>
        </p:nvSpPr>
        <p:spPr>
          <a:xfrm>
            <a:off x="8737600" y="0"/>
            <a:ext cx="2743200" cy="6735765"/>
          </a:xfrm>
          <a:prstGeom prst="rect">
            <a:avLst/>
          </a:prstGeom>
        </p:spPr>
        <p:txBody>
          <a:bodyPr/>
          <a:lstStyle/>
          <a:p>
            <a:pPr lvl="0">
              <a:defRPr sz="1800">
                <a:solidFill>
                  <a:srgbClr val="000000"/>
                </a:solidFill>
              </a:defRPr>
            </a:pPr>
            <a:r>
              <a:rPr sz="4400">
                <a:solidFill>
                  <a:srgbClr val="17406D"/>
                </a:solidFill>
              </a:rPr>
              <a:t>Click to edit Master title style</a:t>
            </a:r>
          </a:p>
        </p:txBody>
      </p:sp>
      <p:sp>
        <p:nvSpPr>
          <p:cNvPr id="118" name="Shape 118"/>
          <p:cNvSpPr>
            <a:spLocks noGrp="1"/>
          </p:cNvSpPr>
          <p:nvPr>
            <p:ph type="body" idx="1"/>
          </p:nvPr>
        </p:nvSpPr>
        <p:spPr>
          <a:xfrm>
            <a:off x="609600" y="609600"/>
            <a:ext cx="7416800" cy="6248400"/>
          </a:xfrm>
          <a:prstGeom prst="rect">
            <a:avLst/>
          </a:prstGeom>
        </p:spPr>
        <p:txBody>
          <a:bodyPr/>
          <a:lstStyle/>
          <a:p>
            <a:pPr lvl="0">
              <a:defRPr sz="1800"/>
            </a:pPr>
            <a:r>
              <a:rPr sz="2900"/>
              <a:t>Click to edit Master text styles</a:t>
            </a:r>
          </a:p>
          <a:p>
            <a:pPr lvl="1">
              <a:defRPr sz="1800"/>
            </a:pPr>
            <a:r>
              <a:rPr sz="2900"/>
              <a:t>Second level</a:t>
            </a:r>
          </a:p>
          <a:p>
            <a:pPr lvl="2">
              <a:defRPr sz="1800"/>
            </a:pPr>
            <a:r>
              <a:rPr sz="2900"/>
              <a:t>Third level</a:t>
            </a:r>
          </a:p>
          <a:p>
            <a:pPr lvl="3">
              <a:defRPr sz="1800"/>
            </a:pPr>
            <a:r>
              <a:rPr sz="2900"/>
              <a:t>Fourth level</a:t>
            </a:r>
          </a:p>
          <a:p>
            <a:pPr lvl="4">
              <a:defRPr sz="1800"/>
            </a:pPr>
            <a:r>
              <a:rPr sz="2900"/>
              <a:t>Fifth level</a:t>
            </a:r>
          </a:p>
        </p:txBody>
      </p:sp>
      <p:sp>
        <p:nvSpPr>
          <p:cNvPr id="119" name="Shape 119"/>
          <p:cNvSpPr/>
          <p:nvPr/>
        </p:nvSpPr>
        <p:spPr>
          <a:xfrm>
            <a:off x="8128423" y="0"/>
            <a:ext cx="426721" cy="6858000"/>
          </a:xfrm>
          <a:prstGeom prst="rect">
            <a:avLst/>
          </a:prstGeom>
          <a:solidFill>
            <a:srgbClr val="FFFFFF"/>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120" name="Shape 120"/>
          <p:cNvSpPr/>
          <p:nvPr/>
        </p:nvSpPr>
        <p:spPr>
          <a:xfrm>
            <a:off x="8189383" y="609600"/>
            <a:ext cx="304801" cy="6248400"/>
          </a:xfrm>
          <a:prstGeom prst="rect">
            <a:avLst/>
          </a:prstGeom>
          <a:solidFill>
            <a:srgbClr val="0F6FC6"/>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121" name="Shape 121"/>
          <p:cNvSpPr/>
          <p:nvPr/>
        </p:nvSpPr>
        <p:spPr>
          <a:xfrm>
            <a:off x="8189383" y="0"/>
            <a:ext cx="304801" cy="533400"/>
          </a:xfrm>
          <a:prstGeom prst="rect">
            <a:avLst/>
          </a:prstGeom>
          <a:solidFill>
            <a:srgbClr val="009DD9"/>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122" name="Shape 122"/>
          <p:cNvSpPr>
            <a:spLocks noGrp="1"/>
          </p:cNvSpPr>
          <p:nvPr>
            <p:ph type="sldNum" sz="quarter" idx="2"/>
          </p:nvPr>
        </p:nvSpPr>
        <p:spPr>
          <a:xfrm rot="5400000">
            <a:off x="8075083" y="103716"/>
            <a:ext cx="533401" cy="325968"/>
          </a:xfrm>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6" name="Slide Number Placeholder 5"/>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4684474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6" name="Slide Number Placeholder 5"/>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87890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5" name="Shape 15"/>
          <p:cNvSpPr/>
          <p:nvPr/>
        </p:nvSpPr>
        <p:spPr>
          <a:xfrm>
            <a:off x="0" y="758951"/>
            <a:ext cx="3443591" cy="5330954"/>
          </a:xfrm>
          <a:prstGeom prst="rect">
            <a:avLst/>
          </a:prstGeom>
          <a:solidFill>
            <a:srgbClr val="4A66AC"/>
          </a:solidFill>
          <a:ln w="12700">
            <a:miter lim="400000"/>
          </a:ln>
        </p:spPr>
        <p:txBody>
          <a:bodyPr lIns="0" tIns="0" rIns="0" bIns="0"/>
          <a:lstStyle/>
          <a:p>
            <a:pPr lvl="0"/>
            <a:endParaRPr/>
          </a:p>
        </p:txBody>
      </p:sp>
      <p:sp>
        <p:nvSpPr>
          <p:cNvPr id="16" name="Shape 16"/>
          <p:cNvSpPr/>
          <p:nvPr/>
        </p:nvSpPr>
        <p:spPr>
          <a:xfrm>
            <a:off x="11815864" y="758951"/>
            <a:ext cx="384049" cy="5330954"/>
          </a:xfrm>
          <a:prstGeom prst="rect">
            <a:avLst/>
          </a:prstGeom>
          <a:solidFill>
            <a:srgbClr val="C8C8C8">
              <a:alpha val="49804"/>
            </a:srgbClr>
          </a:solidFill>
          <a:ln w="12700">
            <a:miter lim="400000"/>
          </a:ln>
        </p:spPr>
        <p:txBody>
          <a:bodyPr lIns="0" tIns="0" rIns="0" bIns="0"/>
          <a:lstStyle/>
          <a:p>
            <a:pPr lvl="0"/>
            <a:endParaRPr/>
          </a:p>
        </p:txBody>
      </p:sp>
      <p:sp>
        <p:nvSpPr>
          <p:cNvPr id="17" name="Shape 17"/>
          <p:cNvSpPr>
            <a:spLocks noGrp="1"/>
          </p:cNvSpPr>
          <p:nvPr>
            <p:ph type="title"/>
          </p:nvPr>
        </p:nvSpPr>
        <p:spPr>
          <a:xfrm>
            <a:off x="252919" y="266587"/>
            <a:ext cx="2947482" cy="6315684"/>
          </a:xfrm>
          <a:prstGeom prst="rect">
            <a:avLst/>
          </a:prstGeom>
        </p:spPr>
        <p:txBody>
          <a:bodyPr/>
          <a:lstStyle>
            <a:lvl1pPr>
              <a:lnSpc>
                <a:spcPct val="90000"/>
              </a:lnSpc>
              <a:defRPr sz="3600" spc="-60">
                <a:solidFill>
                  <a:srgbClr val="FFFFFF"/>
                </a:solidFill>
                <a:latin typeface="Corbel"/>
                <a:ea typeface="Corbel"/>
                <a:cs typeface="Corbel"/>
                <a:sym typeface="Corbel"/>
              </a:defRPr>
            </a:lvl1pPr>
          </a:lstStyle>
          <a:p>
            <a:pPr lvl="0">
              <a:defRPr sz="1800" spc="0">
                <a:solidFill>
                  <a:srgbClr val="000000"/>
                </a:solidFill>
              </a:defRPr>
            </a:pPr>
            <a:r>
              <a:rPr sz="3600" spc="-60">
                <a:solidFill>
                  <a:srgbClr val="FFFFFF"/>
                </a:solidFill>
              </a:rPr>
              <a:t>Click to edit Master title style</a:t>
            </a:r>
          </a:p>
        </p:txBody>
      </p:sp>
      <p:sp>
        <p:nvSpPr>
          <p:cNvPr id="18" name="Shape 18"/>
          <p:cNvSpPr>
            <a:spLocks noGrp="1"/>
          </p:cNvSpPr>
          <p:nvPr>
            <p:ph type="body" idx="1"/>
          </p:nvPr>
        </p:nvSpPr>
        <p:spPr>
          <a:xfrm>
            <a:off x="3869268" y="6858"/>
            <a:ext cx="7315201" cy="6835141"/>
          </a:xfrm>
          <a:prstGeom prst="rect">
            <a:avLst/>
          </a:prstGeom>
        </p:spPr>
        <p:txBody>
          <a:bodyPr anchor="ctr"/>
          <a:lstStyle>
            <a:lvl1pPr marL="182879" indent="-182879">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1pPr>
            <a:lvl2pPr marL="706119" indent="-203200">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2pPr>
            <a:lvl3pPr marL="1188719" indent="-228600">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3pPr>
            <a:lvl4pPr marL="1678577" indent="-261257">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4pPr>
            <a:lvl5pPr marL="2135777" indent="-261257">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5pPr>
          </a:lstStyle>
          <a:p>
            <a:pPr lvl="0">
              <a:defRPr sz="1800">
                <a:solidFill>
                  <a:srgbClr val="000000"/>
                </a:solidFill>
              </a:defRPr>
            </a:pPr>
            <a:r>
              <a:rPr sz="2000">
                <a:solidFill>
                  <a:srgbClr val="595959"/>
                </a:solidFill>
              </a:rPr>
              <a:t>Click to edit Master text styles</a:t>
            </a:r>
          </a:p>
          <a:p>
            <a:pPr lvl="1">
              <a:defRPr sz="1800">
                <a:solidFill>
                  <a:srgbClr val="000000"/>
                </a:solidFill>
              </a:defRPr>
            </a:pPr>
            <a:r>
              <a:rPr sz="2000">
                <a:solidFill>
                  <a:srgbClr val="595959"/>
                </a:solidFill>
              </a:rPr>
              <a:t>Second level</a:t>
            </a:r>
          </a:p>
          <a:p>
            <a:pPr lvl="2">
              <a:defRPr sz="1800">
                <a:solidFill>
                  <a:srgbClr val="000000"/>
                </a:solidFill>
              </a:defRPr>
            </a:pPr>
            <a:r>
              <a:rPr sz="2000">
                <a:solidFill>
                  <a:srgbClr val="595959"/>
                </a:solidFill>
              </a:rPr>
              <a:t>Third level</a:t>
            </a:r>
          </a:p>
          <a:p>
            <a:pPr lvl="3">
              <a:defRPr sz="1800">
                <a:solidFill>
                  <a:srgbClr val="000000"/>
                </a:solidFill>
              </a:defRPr>
            </a:pPr>
            <a:r>
              <a:rPr sz="2000">
                <a:solidFill>
                  <a:srgbClr val="595959"/>
                </a:solidFill>
              </a:rPr>
              <a:t>Fourth level</a:t>
            </a:r>
          </a:p>
          <a:p>
            <a:pPr lvl="4">
              <a:defRPr sz="1800">
                <a:solidFill>
                  <a:srgbClr val="000000"/>
                </a:solidFill>
              </a:defRPr>
            </a:pPr>
            <a:r>
              <a:rPr sz="2000">
                <a:solidFill>
                  <a:srgbClr val="595959"/>
                </a:solidFill>
              </a:rPr>
              <a:t>Fifth level</a:t>
            </a:r>
          </a:p>
        </p:txBody>
      </p:sp>
      <p:sp>
        <p:nvSpPr>
          <p:cNvPr id="19" name="Shape 19"/>
          <p:cNvSpPr>
            <a:spLocks noGrp="1"/>
          </p:cNvSpPr>
          <p:nvPr>
            <p:ph type="sldNum" sz="quarter" idx="2"/>
          </p:nvPr>
        </p:nvSpPr>
        <p:spPr>
          <a:xfrm>
            <a:off x="10634134" y="6404292"/>
            <a:ext cx="1530928" cy="269241"/>
          </a:xfrm>
          <a:prstGeom prst="rect">
            <a:avLst/>
          </a:prstGeom>
        </p:spPr>
        <p:txBody>
          <a:bodyPr>
            <a:spAutoFit/>
          </a:bodyPr>
          <a:lstStyle>
            <a:lvl1pPr algn="r">
              <a:defRPr sz="1200" b="0">
                <a:solidFill>
                  <a:srgbClr val="4A66AC"/>
                </a:solidFill>
                <a:latin typeface="Corbel"/>
                <a:ea typeface="Corbel"/>
                <a:cs typeface="Corbel"/>
                <a:sym typeface="Corbel"/>
              </a:defRPr>
            </a:lvl1pPr>
          </a:lstStyle>
          <a:p>
            <a:pPr lvl="0"/>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6" name="Slide Number Placeholder 5"/>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6658598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10" name="Slide Number Placeholder 9"/>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581595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11" name="Footer Placeholder 10"/>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12" name="Slide Number Placeholder 11"/>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4293051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7" name="Footer Placeholder 6"/>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8" name="Slide Number Placeholder 7"/>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3279504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7" name="Slide Number Placeholder 6"/>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804861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10" name="Slide Number Placeholder 9"/>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8823083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a:xfrm>
            <a:off x="3499101" y="6356350"/>
            <a:ext cx="591151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10" name="Slide Number Placeholder 9"/>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2215112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9" name="Slide Number Placeholder 8"/>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7249336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
        <p:nvSpPr>
          <p:cNvPr id="9" name="Slide Number Placeholder 8"/>
          <p:cNvSpPr>
            <a:spLocks noGrp="1"/>
          </p:cNvSpPr>
          <p:nvPr>
            <p:ph type="sldNum" sz="quarter" idx="12"/>
          </p:nvPr>
        </p:nvSpPr>
        <p:spPr>
          <a:xfrm>
            <a:off x="10634135" y="6356350"/>
            <a:ext cx="1530927"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6893626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r>
              <a:rPr lang="en-US">
                <a:solidFill>
                  <a:prstClr val="black">
                    <a:lumMod val="50000"/>
                    <a:lumOff val="50000"/>
                  </a:prstClr>
                </a:solidFill>
              </a:rPr>
              <a:t>Basic Utility Practice Presentation</a:t>
            </a: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435869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1_Title Only">
    <p:spTree>
      <p:nvGrpSpPr>
        <p:cNvPr id="1" name=""/>
        <p:cNvGrpSpPr/>
        <p:nvPr/>
      </p:nvGrpSpPr>
      <p:grpSpPr>
        <a:xfrm>
          <a:off x="0" y="0"/>
          <a:ext cx="0" cy="0"/>
          <a:chOff x="0" y="0"/>
          <a:chExt cx="0" cy="0"/>
        </a:xfrm>
      </p:grpSpPr>
      <p:sp>
        <p:nvSpPr>
          <p:cNvPr id="39" name="Shape 39"/>
          <p:cNvSpPr/>
          <p:nvPr/>
        </p:nvSpPr>
        <p:spPr>
          <a:xfrm>
            <a:off x="0" y="758951"/>
            <a:ext cx="3443591" cy="5330954"/>
          </a:xfrm>
          <a:prstGeom prst="rect">
            <a:avLst/>
          </a:prstGeom>
          <a:solidFill>
            <a:srgbClr val="4A66AC"/>
          </a:solidFill>
          <a:ln w="12700">
            <a:miter lim="400000"/>
          </a:ln>
        </p:spPr>
        <p:txBody>
          <a:bodyPr lIns="0" tIns="0" rIns="0" bIns="0"/>
          <a:lstStyle/>
          <a:p>
            <a:pPr lvl="0"/>
            <a:endParaRPr/>
          </a:p>
        </p:txBody>
      </p:sp>
      <p:sp>
        <p:nvSpPr>
          <p:cNvPr id="40" name="Shape 40"/>
          <p:cNvSpPr/>
          <p:nvPr/>
        </p:nvSpPr>
        <p:spPr>
          <a:xfrm>
            <a:off x="11815864" y="758951"/>
            <a:ext cx="384049" cy="5330954"/>
          </a:xfrm>
          <a:prstGeom prst="rect">
            <a:avLst/>
          </a:prstGeom>
          <a:solidFill>
            <a:srgbClr val="C8C8C8">
              <a:alpha val="49804"/>
            </a:srgbClr>
          </a:solidFill>
          <a:ln w="12700">
            <a:miter lim="400000"/>
          </a:ln>
        </p:spPr>
        <p:txBody>
          <a:bodyPr lIns="0" tIns="0" rIns="0" bIns="0"/>
          <a:lstStyle/>
          <a:p>
            <a:pPr lvl="0"/>
            <a:endParaRPr/>
          </a:p>
        </p:txBody>
      </p:sp>
      <p:sp>
        <p:nvSpPr>
          <p:cNvPr id="41" name="Shape 41"/>
          <p:cNvSpPr>
            <a:spLocks noGrp="1"/>
          </p:cNvSpPr>
          <p:nvPr>
            <p:ph type="title"/>
          </p:nvPr>
        </p:nvSpPr>
        <p:spPr>
          <a:xfrm>
            <a:off x="252919" y="1123837"/>
            <a:ext cx="2947482" cy="4601184"/>
          </a:xfrm>
          <a:prstGeom prst="rect">
            <a:avLst/>
          </a:prstGeom>
        </p:spPr>
        <p:txBody>
          <a:bodyPr/>
          <a:lstStyle>
            <a:lvl1pPr>
              <a:lnSpc>
                <a:spcPct val="90000"/>
              </a:lnSpc>
              <a:defRPr sz="3600" spc="-60">
                <a:solidFill>
                  <a:srgbClr val="FFFFFF"/>
                </a:solidFill>
                <a:latin typeface="Corbel"/>
                <a:ea typeface="Corbel"/>
                <a:cs typeface="Corbel"/>
                <a:sym typeface="Corbel"/>
              </a:defRPr>
            </a:lvl1pPr>
          </a:lstStyle>
          <a:p>
            <a:pPr lvl="0">
              <a:defRPr sz="1800" spc="0">
                <a:solidFill>
                  <a:srgbClr val="000000"/>
                </a:solidFill>
              </a:defRPr>
            </a:pPr>
            <a:r>
              <a:rPr sz="3600" spc="-60">
                <a:solidFill>
                  <a:srgbClr val="FFFFFF"/>
                </a:solidFill>
              </a:rPr>
              <a:t>Click to edit Master title style</a:t>
            </a:r>
          </a:p>
        </p:txBody>
      </p:sp>
      <p:sp>
        <p:nvSpPr>
          <p:cNvPr id="42" name="Shape 42"/>
          <p:cNvSpPr>
            <a:spLocks noGrp="1"/>
          </p:cNvSpPr>
          <p:nvPr>
            <p:ph type="sldNum" sz="quarter" idx="2"/>
          </p:nvPr>
        </p:nvSpPr>
        <p:spPr>
          <a:xfrm>
            <a:off x="10634134" y="6404292"/>
            <a:ext cx="1530928" cy="269241"/>
          </a:xfrm>
          <a:prstGeom prst="rect">
            <a:avLst/>
          </a:prstGeom>
        </p:spPr>
        <p:txBody>
          <a:bodyPr>
            <a:spAutoFit/>
          </a:bodyPr>
          <a:lstStyle>
            <a:lvl1pPr algn="r">
              <a:defRPr sz="1200" b="0">
                <a:solidFill>
                  <a:srgbClr val="4A66AC"/>
                </a:solidFill>
                <a:latin typeface="Corbel"/>
                <a:ea typeface="Corbel"/>
                <a:cs typeface="Corbel"/>
                <a:sym typeface="Corbel"/>
              </a:defRPr>
            </a:lvl1pPr>
          </a:lstStyle>
          <a:p>
            <a:pPr lvl="0"/>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r>
              <a:rPr lang="en-US">
                <a:solidFill>
                  <a:prstClr val="black">
                    <a:lumMod val="50000"/>
                    <a:lumOff val="50000"/>
                  </a:prstClr>
                </a:solidFill>
              </a:rPr>
              <a:t>Basic Utility Practice Presentation</a:t>
            </a: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3651045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r>
              <a:rPr lang="en-US">
                <a:solidFill>
                  <a:prstClr val="black">
                    <a:lumMod val="50000"/>
                    <a:lumOff val="50000"/>
                  </a:prstClr>
                </a:solidFill>
              </a:rPr>
              <a:t>Basic Utility Practice Presentation</a:t>
            </a: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2047913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endParaRPr lang="en-US">
              <a:solidFill>
                <a:prstClr val="black">
                  <a:lumMod val="50000"/>
                  <a:lumOff val="50000"/>
                </a:prstClr>
              </a:solidFill>
            </a:endParaRPr>
          </a:p>
        </p:txBody>
      </p:sp>
      <p:sp>
        <p:nvSpPr>
          <p:cNvPr id="9" name="Footer Placeholder 8"/>
          <p:cNvSpPr>
            <a:spLocks noGrp="1"/>
          </p:cNvSpPr>
          <p:nvPr>
            <p:ph type="ftr" sz="quarter" idx="11"/>
          </p:nvPr>
        </p:nvSpPr>
        <p:spPr/>
        <p:txBody>
          <a:bodyPr/>
          <a:lstStyle/>
          <a:p>
            <a:r>
              <a:rPr lang="en-US">
                <a:solidFill>
                  <a:prstClr val="black">
                    <a:lumMod val="50000"/>
                    <a:lumOff val="50000"/>
                  </a:prstClr>
                </a:solidFill>
              </a:rPr>
              <a:t>Basic Utility Practice Presentation</a:t>
            </a: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28057752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endParaRPr lang="en-US">
              <a:solidFill>
                <a:prstClr val="black">
                  <a:lumMod val="50000"/>
                  <a:lumOff val="50000"/>
                </a:prstClr>
              </a:solidFill>
            </a:endParaRPr>
          </a:p>
        </p:txBody>
      </p:sp>
      <p:sp>
        <p:nvSpPr>
          <p:cNvPr id="11" name="Footer Placeholder 10"/>
          <p:cNvSpPr>
            <a:spLocks noGrp="1"/>
          </p:cNvSpPr>
          <p:nvPr>
            <p:ph type="ftr" sz="quarter" idx="11"/>
          </p:nvPr>
        </p:nvSpPr>
        <p:spPr/>
        <p:txBody>
          <a:bodyPr/>
          <a:lstStyle/>
          <a:p>
            <a:r>
              <a:rPr lang="en-US">
                <a:solidFill>
                  <a:prstClr val="black">
                    <a:lumMod val="50000"/>
                    <a:lumOff val="50000"/>
                  </a:prstClr>
                </a:solidFill>
              </a:rPr>
              <a:t>Basic Utility Practice Presentation</a:t>
            </a:r>
          </a:p>
        </p:txBody>
      </p:sp>
      <p:sp>
        <p:nvSpPr>
          <p:cNvPr id="12" name="Slide Number Placeholder 11"/>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24495339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endParaRPr lang="en-US">
              <a:solidFill>
                <a:prstClr val="black">
                  <a:lumMod val="50000"/>
                  <a:lumOff val="50000"/>
                </a:prstClr>
              </a:solidFill>
            </a:endParaRPr>
          </a:p>
        </p:txBody>
      </p:sp>
      <p:sp>
        <p:nvSpPr>
          <p:cNvPr id="7" name="Footer Placeholder 6"/>
          <p:cNvSpPr>
            <a:spLocks noGrp="1"/>
          </p:cNvSpPr>
          <p:nvPr>
            <p:ph type="ftr" sz="quarter" idx="11"/>
          </p:nvPr>
        </p:nvSpPr>
        <p:spPr/>
        <p:txBody>
          <a:bodyPr/>
          <a:lstStyle/>
          <a:p>
            <a:r>
              <a:rPr lang="en-US">
                <a:solidFill>
                  <a:prstClr val="black">
                    <a:lumMod val="50000"/>
                    <a:lumOff val="50000"/>
                  </a:prstClr>
                </a:solidFill>
              </a:rPr>
              <a:t>Basic Utility Practice Presentation</a:t>
            </a:r>
          </a:p>
        </p:txBody>
      </p:sp>
      <p:sp>
        <p:nvSpPr>
          <p:cNvPr id="8" name="Slide Number Placeholder 7"/>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28710714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solidFill>
                <a:prstClr val="black">
                  <a:lumMod val="50000"/>
                  <a:lumOff val="50000"/>
                </a:prstClr>
              </a:solidFill>
            </a:endParaRPr>
          </a:p>
        </p:txBody>
      </p:sp>
      <p:sp>
        <p:nvSpPr>
          <p:cNvPr id="6" name="Footer Placeholder 5"/>
          <p:cNvSpPr>
            <a:spLocks noGrp="1"/>
          </p:cNvSpPr>
          <p:nvPr>
            <p:ph type="ftr" sz="quarter" idx="11"/>
          </p:nvPr>
        </p:nvSpPr>
        <p:spPr/>
        <p:txBody>
          <a:bodyPr/>
          <a:lstStyle/>
          <a:p>
            <a:r>
              <a:rPr lang="en-US">
                <a:solidFill>
                  <a:prstClr val="black">
                    <a:lumMod val="50000"/>
                    <a:lumOff val="50000"/>
                  </a:prstClr>
                </a:solidFill>
              </a:rPr>
              <a:t>Basic Utility Practice Presentation</a:t>
            </a: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13165134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endParaRPr lang="en-US">
              <a:solidFill>
                <a:prstClr val="black">
                  <a:lumMod val="50000"/>
                  <a:lumOff val="50000"/>
                </a:prstClr>
              </a:solidFill>
            </a:endParaRPr>
          </a:p>
        </p:txBody>
      </p:sp>
      <p:sp>
        <p:nvSpPr>
          <p:cNvPr id="9" name="Footer Placeholder 8"/>
          <p:cNvSpPr>
            <a:spLocks noGrp="1"/>
          </p:cNvSpPr>
          <p:nvPr>
            <p:ph type="ftr" sz="quarter" idx="11"/>
          </p:nvPr>
        </p:nvSpPr>
        <p:spPr/>
        <p:txBody>
          <a:bodyPr/>
          <a:lstStyle/>
          <a:p>
            <a:r>
              <a:rPr lang="en-US">
                <a:solidFill>
                  <a:prstClr val="black">
                    <a:lumMod val="50000"/>
                    <a:lumOff val="50000"/>
                  </a:prstClr>
                </a:solidFill>
              </a:rPr>
              <a:t>Basic Utility Practice Presentation</a:t>
            </a: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3309069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endParaRPr lang="en-US">
              <a:solidFill>
                <a:prstClr val="black">
                  <a:lumMod val="50000"/>
                  <a:lumOff val="50000"/>
                </a:prstClr>
              </a:solidFill>
            </a:endParaRPr>
          </a:p>
        </p:txBody>
      </p:sp>
      <p:sp>
        <p:nvSpPr>
          <p:cNvPr id="9" name="Footer Placeholder 8"/>
          <p:cNvSpPr>
            <a:spLocks noGrp="1"/>
          </p:cNvSpPr>
          <p:nvPr>
            <p:ph type="ftr" sz="quarter" idx="11"/>
          </p:nvPr>
        </p:nvSpPr>
        <p:spPr>
          <a:xfrm>
            <a:off x="3499101" y="6356350"/>
            <a:ext cx="5911517" cy="365125"/>
          </a:xfrm>
        </p:spPr>
        <p:txBody>
          <a:bodyPr/>
          <a:lstStyle/>
          <a:p>
            <a:r>
              <a:rPr lang="en-US">
                <a:solidFill>
                  <a:prstClr val="black">
                    <a:lumMod val="50000"/>
                    <a:lumOff val="50000"/>
                  </a:prstClr>
                </a:solidFill>
              </a:rPr>
              <a:t>Basic Utility Practice Presentation</a:t>
            </a: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34143008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solidFill>
                <a:prstClr val="black">
                  <a:lumMod val="50000"/>
                  <a:lumOff val="50000"/>
                </a:prstClr>
              </a:solidFill>
            </a:endParaRPr>
          </a:p>
        </p:txBody>
      </p:sp>
      <p:sp>
        <p:nvSpPr>
          <p:cNvPr id="8" name="Footer Placeholder 7"/>
          <p:cNvSpPr>
            <a:spLocks noGrp="1"/>
          </p:cNvSpPr>
          <p:nvPr>
            <p:ph type="ftr" sz="quarter" idx="11"/>
          </p:nvPr>
        </p:nvSpPr>
        <p:spPr/>
        <p:txBody>
          <a:bodyPr/>
          <a:lstStyle/>
          <a:p>
            <a:r>
              <a:rPr lang="en-US">
                <a:solidFill>
                  <a:prstClr val="black">
                    <a:lumMod val="50000"/>
                    <a:lumOff val="50000"/>
                  </a:prstClr>
                </a:solidFill>
              </a:rPr>
              <a:t>Basic Utility Practice Presentation</a:t>
            </a: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272796382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solidFill>
                <a:prstClr val="black">
                  <a:lumMod val="50000"/>
                  <a:lumOff val="50000"/>
                </a:prstClr>
              </a:solidFill>
            </a:endParaRPr>
          </a:p>
        </p:txBody>
      </p:sp>
      <p:sp>
        <p:nvSpPr>
          <p:cNvPr id="8" name="Footer Placeholder 7"/>
          <p:cNvSpPr>
            <a:spLocks noGrp="1"/>
          </p:cNvSpPr>
          <p:nvPr>
            <p:ph type="ftr" sz="quarter" idx="11"/>
          </p:nvPr>
        </p:nvSpPr>
        <p:spPr/>
        <p:txBody>
          <a:bodyPr/>
          <a:lstStyle/>
          <a:p>
            <a:r>
              <a:rPr lang="en-US">
                <a:solidFill>
                  <a:prstClr val="black">
                    <a:lumMod val="50000"/>
                    <a:lumOff val="50000"/>
                  </a:prstClr>
                </a:solidFill>
              </a:rPr>
              <a:t>Basic Utility Practice Presentation</a:t>
            </a: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4A66AC"/>
                </a:solidFill>
              </a:rPr>
              <a:pPr/>
              <a:t>‹#›</a:t>
            </a:fld>
            <a:endParaRPr lang="en-US">
              <a:solidFill>
                <a:srgbClr val="4A66AC"/>
              </a:solidFill>
            </a:endParaRPr>
          </a:p>
        </p:txBody>
      </p:sp>
    </p:spTree>
    <p:extLst>
      <p:ext uri="{BB962C8B-B14F-4D97-AF65-F5344CB8AC3E}">
        <p14:creationId xmlns:p14="http://schemas.microsoft.com/office/powerpoint/2010/main" val="1334997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1_Content with Caption">
    <p:spTree>
      <p:nvGrpSpPr>
        <p:cNvPr id="1" name=""/>
        <p:cNvGrpSpPr/>
        <p:nvPr/>
      </p:nvGrpSpPr>
      <p:grpSpPr>
        <a:xfrm>
          <a:off x="0" y="0"/>
          <a:ext cx="0" cy="0"/>
          <a:chOff x="0" y="0"/>
          <a:chExt cx="0" cy="0"/>
        </a:xfrm>
      </p:grpSpPr>
      <p:sp>
        <p:nvSpPr>
          <p:cNvPr id="46" name="Shape 46"/>
          <p:cNvSpPr/>
          <p:nvPr/>
        </p:nvSpPr>
        <p:spPr>
          <a:xfrm>
            <a:off x="0" y="758951"/>
            <a:ext cx="3443591" cy="5330954"/>
          </a:xfrm>
          <a:prstGeom prst="rect">
            <a:avLst/>
          </a:prstGeom>
          <a:solidFill>
            <a:srgbClr val="4A66AC"/>
          </a:solidFill>
          <a:ln w="12700">
            <a:miter lim="400000"/>
          </a:ln>
        </p:spPr>
        <p:txBody>
          <a:bodyPr lIns="0" tIns="0" rIns="0" bIns="0"/>
          <a:lstStyle/>
          <a:p>
            <a:pPr lvl="0"/>
            <a:endParaRPr/>
          </a:p>
        </p:txBody>
      </p:sp>
      <p:sp>
        <p:nvSpPr>
          <p:cNvPr id="47" name="Shape 47"/>
          <p:cNvSpPr/>
          <p:nvPr/>
        </p:nvSpPr>
        <p:spPr>
          <a:xfrm>
            <a:off x="11815864" y="758951"/>
            <a:ext cx="384049" cy="5330954"/>
          </a:xfrm>
          <a:prstGeom prst="rect">
            <a:avLst/>
          </a:prstGeom>
          <a:solidFill>
            <a:srgbClr val="C8C8C8">
              <a:alpha val="49804"/>
            </a:srgbClr>
          </a:solidFill>
          <a:ln w="12700">
            <a:miter lim="400000"/>
          </a:ln>
        </p:spPr>
        <p:txBody>
          <a:bodyPr lIns="0" tIns="0" rIns="0" bIns="0"/>
          <a:lstStyle/>
          <a:p>
            <a:pPr lvl="0"/>
            <a:endParaRPr/>
          </a:p>
        </p:txBody>
      </p:sp>
      <p:sp>
        <p:nvSpPr>
          <p:cNvPr id="48" name="Shape 48"/>
          <p:cNvSpPr>
            <a:spLocks noGrp="1"/>
          </p:cNvSpPr>
          <p:nvPr>
            <p:ph type="title"/>
          </p:nvPr>
        </p:nvSpPr>
        <p:spPr>
          <a:xfrm>
            <a:off x="256031" y="0"/>
            <a:ext cx="2834641" cy="3520440"/>
          </a:xfrm>
          <a:prstGeom prst="rect">
            <a:avLst/>
          </a:prstGeom>
        </p:spPr>
        <p:txBody>
          <a:bodyPr anchor="b"/>
          <a:lstStyle>
            <a:lvl1pPr>
              <a:lnSpc>
                <a:spcPct val="90000"/>
              </a:lnSpc>
              <a:defRPr sz="3200" spc="-60">
                <a:solidFill>
                  <a:srgbClr val="FFFFFF"/>
                </a:solidFill>
                <a:latin typeface="Corbel"/>
                <a:ea typeface="Corbel"/>
                <a:cs typeface="Corbel"/>
                <a:sym typeface="Corbel"/>
              </a:defRPr>
            </a:lvl1pPr>
          </a:lstStyle>
          <a:p>
            <a:pPr lvl="0">
              <a:defRPr sz="1800" spc="0">
                <a:solidFill>
                  <a:srgbClr val="000000"/>
                </a:solidFill>
              </a:defRPr>
            </a:pPr>
            <a:r>
              <a:rPr sz="3200" spc="-60">
                <a:solidFill>
                  <a:srgbClr val="FFFFFF"/>
                </a:solidFill>
              </a:rPr>
              <a:t>Click to edit Master title style</a:t>
            </a:r>
          </a:p>
        </p:txBody>
      </p:sp>
      <p:sp>
        <p:nvSpPr>
          <p:cNvPr id="49" name="Shape 49"/>
          <p:cNvSpPr>
            <a:spLocks noGrp="1"/>
          </p:cNvSpPr>
          <p:nvPr>
            <p:ph type="body" idx="1"/>
          </p:nvPr>
        </p:nvSpPr>
        <p:spPr>
          <a:xfrm>
            <a:off x="3867911" y="11430"/>
            <a:ext cx="7315201" cy="6835141"/>
          </a:xfrm>
          <a:prstGeom prst="rect">
            <a:avLst/>
          </a:prstGeom>
        </p:spPr>
        <p:txBody>
          <a:bodyPr anchor="ctr"/>
          <a:lstStyle>
            <a:lvl1pPr marL="182879" indent="-182879">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1pPr>
            <a:lvl2pPr marL="706119" indent="-203200">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2pPr>
            <a:lvl3pPr marL="1188719" indent="-228600">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3pPr>
            <a:lvl4pPr marL="1678577" indent="-261257">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4pPr>
            <a:lvl5pPr marL="2135777" indent="-261257">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5pPr>
          </a:lstStyle>
          <a:p>
            <a:pPr lvl="0">
              <a:defRPr sz="1800">
                <a:solidFill>
                  <a:srgbClr val="000000"/>
                </a:solidFill>
              </a:defRPr>
            </a:pPr>
            <a:r>
              <a:rPr sz="2000">
                <a:solidFill>
                  <a:srgbClr val="595959"/>
                </a:solidFill>
              </a:rPr>
              <a:t>Click to edit Master text styles</a:t>
            </a:r>
          </a:p>
          <a:p>
            <a:pPr lvl="1">
              <a:defRPr sz="1800">
                <a:solidFill>
                  <a:srgbClr val="000000"/>
                </a:solidFill>
              </a:defRPr>
            </a:pPr>
            <a:r>
              <a:rPr sz="2000">
                <a:solidFill>
                  <a:srgbClr val="595959"/>
                </a:solidFill>
              </a:rPr>
              <a:t>Second level</a:t>
            </a:r>
          </a:p>
          <a:p>
            <a:pPr lvl="2">
              <a:defRPr sz="1800">
                <a:solidFill>
                  <a:srgbClr val="000000"/>
                </a:solidFill>
              </a:defRPr>
            </a:pPr>
            <a:r>
              <a:rPr sz="2000">
                <a:solidFill>
                  <a:srgbClr val="595959"/>
                </a:solidFill>
              </a:rPr>
              <a:t>Third level</a:t>
            </a:r>
          </a:p>
          <a:p>
            <a:pPr lvl="3">
              <a:defRPr sz="1800">
                <a:solidFill>
                  <a:srgbClr val="000000"/>
                </a:solidFill>
              </a:defRPr>
            </a:pPr>
            <a:r>
              <a:rPr sz="2000">
                <a:solidFill>
                  <a:srgbClr val="595959"/>
                </a:solidFill>
              </a:rPr>
              <a:t>Fourth level</a:t>
            </a:r>
          </a:p>
          <a:p>
            <a:pPr lvl="4">
              <a:defRPr sz="1800">
                <a:solidFill>
                  <a:srgbClr val="000000"/>
                </a:solidFill>
              </a:defRPr>
            </a:pPr>
            <a:r>
              <a:rPr sz="2000">
                <a:solidFill>
                  <a:srgbClr val="595959"/>
                </a:solidFill>
              </a:rPr>
              <a:t>Fifth level</a:t>
            </a:r>
          </a:p>
        </p:txBody>
      </p:sp>
      <p:sp>
        <p:nvSpPr>
          <p:cNvPr id="50" name="Shape 50"/>
          <p:cNvSpPr>
            <a:spLocks noGrp="1"/>
          </p:cNvSpPr>
          <p:nvPr>
            <p:ph type="sldNum" sz="quarter" idx="2"/>
          </p:nvPr>
        </p:nvSpPr>
        <p:spPr>
          <a:xfrm>
            <a:off x="10634134" y="6404292"/>
            <a:ext cx="1530928" cy="269241"/>
          </a:xfrm>
          <a:prstGeom prst="rect">
            <a:avLst/>
          </a:prstGeom>
        </p:spPr>
        <p:txBody>
          <a:bodyPr>
            <a:spAutoFit/>
          </a:bodyPr>
          <a:lstStyle>
            <a:lvl1pPr algn="r">
              <a:defRPr sz="1200" b="0">
                <a:solidFill>
                  <a:srgbClr val="4A66AC"/>
                </a:solidFill>
                <a:latin typeface="Corbel"/>
                <a:ea typeface="Corbel"/>
                <a:cs typeface="Corbel"/>
                <a:sym typeface="Corbel"/>
              </a:defRPr>
            </a:lvl1p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1_Picture with Caption">
    <p:spTree>
      <p:nvGrpSpPr>
        <p:cNvPr id="1" name=""/>
        <p:cNvGrpSpPr/>
        <p:nvPr/>
      </p:nvGrpSpPr>
      <p:grpSpPr>
        <a:xfrm>
          <a:off x="0" y="0"/>
          <a:ext cx="0" cy="0"/>
          <a:chOff x="0" y="0"/>
          <a:chExt cx="0" cy="0"/>
        </a:xfrm>
      </p:grpSpPr>
      <p:sp>
        <p:nvSpPr>
          <p:cNvPr id="52" name="Shape 52"/>
          <p:cNvSpPr/>
          <p:nvPr/>
        </p:nvSpPr>
        <p:spPr>
          <a:xfrm>
            <a:off x="0" y="758951"/>
            <a:ext cx="3443591" cy="5330954"/>
          </a:xfrm>
          <a:prstGeom prst="rect">
            <a:avLst/>
          </a:prstGeom>
          <a:solidFill>
            <a:srgbClr val="4A66AC"/>
          </a:solidFill>
          <a:ln w="12700">
            <a:miter lim="400000"/>
          </a:ln>
        </p:spPr>
        <p:txBody>
          <a:bodyPr lIns="0" tIns="0" rIns="0" bIns="0"/>
          <a:lstStyle/>
          <a:p>
            <a:pPr lvl="0"/>
            <a:endParaRPr/>
          </a:p>
        </p:txBody>
      </p:sp>
      <p:sp>
        <p:nvSpPr>
          <p:cNvPr id="53" name="Shape 53"/>
          <p:cNvSpPr/>
          <p:nvPr/>
        </p:nvSpPr>
        <p:spPr>
          <a:xfrm>
            <a:off x="11815864" y="758951"/>
            <a:ext cx="384049" cy="5330954"/>
          </a:xfrm>
          <a:prstGeom prst="rect">
            <a:avLst/>
          </a:prstGeom>
          <a:solidFill>
            <a:srgbClr val="C8C8C8">
              <a:alpha val="49804"/>
            </a:srgbClr>
          </a:solidFill>
          <a:ln w="12700">
            <a:miter lim="400000"/>
          </a:ln>
        </p:spPr>
        <p:txBody>
          <a:bodyPr lIns="0" tIns="0" rIns="0" bIns="0"/>
          <a:lstStyle/>
          <a:p>
            <a:pPr lvl="0"/>
            <a:endParaRPr/>
          </a:p>
        </p:txBody>
      </p:sp>
      <p:sp>
        <p:nvSpPr>
          <p:cNvPr id="54" name="Shape 54"/>
          <p:cNvSpPr>
            <a:spLocks noGrp="1"/>
          </p:cNvSpPr>
          <p:nvPr>
            <p:ph type="title"/>
          </p:nvPr>
        </p:nvSpPr>
        <p:spPr>
          <a:xfrm>
            <a:off x="256031" y="1143000"/>
            <a:ext cx="2834641" cy="2377440"/>
          </a:xfrm>
          <a:prstGeom prst="rect">
            <a:avLst/>
          </a:prstGeom>
        </p:spPr>
        <p:txBody>
          <a:bodyPr anchor="b"/>
          <a:lstStyle>
            <a:lvl1pPr>
              <a:lnSpc>
                <a:spcPct val="90000"/>
              </a:lnSpc>
              <a:defRPr sz="3200" spc="-60">
                <a:solidFill>
                  <a:srgbClr val="FFFFFF"/>
                </a:solidFill>
                <a:latin typeface="Corbel"/>
                <a:ea typeface="Corbel"/>
                <a:cs typeface="Corbel"/>
                <a:sym typeface="Corbel"/>
              </a:defRPr>
            </a:lvl1pPr>
          </a:lstStyle>
          <a:p>
            <a:pPr lvl="0">
              <a:defRPr sz="1800" spc="0">
                <a:solidFill>
                  <a:srgbClr val="000000"/>
                </a:solidFill>
              </a:defRPr>
            </a:pPr>
            <a:r>
              <a:rPr sz="3200" spc="-60">
                <a:solidFill>
                  <a:srgbClr val="FFFFFF"/>
                </a:solidFill>
              </a:rPr>
              <a:t>Click to edit Master title style</a:t>
            </a:r>
          </a:p>
        </p:txBody>
      </p:sp>
      <p:sp>
        <p:nvSpPr>
          <p:cNvPr id="55" name="Shape 55"/>
          <p:cNvSpPr>
            <a:spLocks noGrp="1"/>
          </p:cNvSpPr>
          <p:nvPr>
            <p:ph type="body" idx="1"/>
          </p:nvPr>
        </p:nvSpPr>
        <p:spPr>
          <a:xfrm>
            <a:off x="256031" y="3493008"/>
            <a:ext cx="2834641" cy="2322577"/>
          </a:xfrm>
          <a:prstGeom prst="rect">
            <a:avLst/>
          </a:prstGeom>
        </p:spPr>
        <p:txBody>
          <a:bodyPr/>
          <a:lstStyle>
            <a:lvl1pPr marL="0" indent="0">
              <a:spcBef>
                <a:spcPts val="1200"/>
              </a:spcBef>
              <a:buClrTx/>
              <a:buSzTx/>
              <a:buFontTx/>
              <a:buNone/>
              <a:defRPr sz="1400">
                <a:solidFill>
                  <a:srgbClr val="FFFFFF"/>
                </a:solidFill>
                <a:latin typeface="Corbel"/>
                <a:ea typeface="Corbel"/>
                <a:cs typeface="Corbel"/>
                <a:sym typeface="Corbel"/>
              </a:defRPr>
            </a:lvl1pPr>
          </a:lstStyle>
          <a:p>
            <a:pPr lvl="0">
              <a:defRPr sz="1800">
                <a:solidFill>
                  <a:srgbClr val="000000"/>
                </a:solidFill>
              </a:defRPr>
            </a:pPr>
            <a:r>
              <a:rPr sz="1400">
                <a:solidFill>
                  <a:srgbClr val="FFFFFF"/>
                </a:solidFill>
              </a:rPr>
              <a:t>Click to edit Master text styles</a:t>
            </a:r>
          </a:p>
        </p:txBody>
      </p:sp>
      <p:sp>
        <p:nvSpPr>
          <p:cNvPr id="56" name="Shape 56"/>
          <p:cNvSpPr>
            <a:spLocks noGrp="1"/>
          </p:cNvSpPr>
          <p:nvPr>
            <p:ph type="sldNum" sz="quarter" idx="2"/>
          </p:nvPr>
        </p:nvSpPr>
        <p:spPr>
          <a:xfrm>
            <a:off x="10634134" y="6404292"/>
            <a:ext cx="1530928" cy="269241"/>
          </a:xfrm>
          <a:prstGeom prst="rect">
            <a:avLst/>
          </a:prstGeom>
        </p:spPr>
        <p:txBody>
          <a:bodyPr>
            <a:spAutoFit/>
          </a:bodyPr>
          <a:lstStyle>
            <a:lvl1pPr algn="r">
              <a:defRPr sz="1200" b="0">
                <a:solidFill>
                  <a:srgbClr val="4A66AC"/>
                </a:solidFill>
                <a:latin typeface="Corbel"/>
                <a:ea typeface="Corbel"/>
                <a:cs typeface="Corbel"/>
                <a:sym typeface="Corbel"/>
              </a:defRPr>
            </a:lvl1p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1_Title and Vertical Text">
    <p:spTree>
      <p:nvGrpSpPr>
        <p:cNvPr id="1" name=""/>
        <p:cNvGrpSpPr/>
        <p:nvPr/>
      </p:nvGrpSpPr>
      <p:grpSpPr>
        <a:xfrm>
          <a:off x="0" y="0"/>
          <a:ext cx="0" cy="0"/>
          <a:chOff x="0" y="0"/>
          <a:chExt cx="0" cy="0"/>
        </a:xfrm>
      </p:grpSpPr>
      <p:sp>
        <p:nvSpPr>
          <p:cNvPr id="58" name="Shape 58"/>
          <p:cNvSpPr/>
          <p:nvPr/>
        </p:nvSpPr>
        <p:spPr>
          <a:xfrm>
            <a:off x="0" y="758951"/>
            <a:ext cx="3443591" cy="5330954"/>
          </a:xfrm>
          <a:prstGeom prst="rect">
            <a:avLst/>
          </a:prstGeom>
          <a:solidFill>
            <a:srgbClr val="4A66AC"/>
          </a:solidFill>
          <a:ln w="12700">
            <a:miter lim="400000"/>
          </a:ln>
        </p:spPr>
        <p:txBody>
          <a:bodyPr lIns="0" tIns="0" rIns="0" bIns="0"/>
          <a:lstStyle/>
          <a:p>
            <a:pPr lvl="0"/>
            <a:endParaRPr/>
          </a:p>
        </p:txBody>
      </p:sp>
      <p:sp>
        <p:nvSpPr>
          <p:cNvPr id="59" name="Shape 59"/>
          <p:cNvSpPr/>
          <p:nvPr/>
        </p:nvSpPr>
        <p:spPr>
          <a:xfrm>
            <a:off x="11815864" y="758951"/>
            <a:ext cx="384049" cy="5330954"/>
          </a:xfrm>
          <a:prstGeom prst="rect">
            <a:avLst/>
          </a:prstGeom>
          <a:solidFill>
            <a:srgbClr val="C8C8C8">
              <a:alpha val="49804"/>
            </a:srgbClr>
          </a:solidFill>
          <a:ln w="12700">
            <a:miter lim="400000"/>
          </a:ln>
        </p:spPr>
        <p:txBody>
          <a:bodyPr lIns="0" tIns="0" rIns="0" bIns="0"/>
          <a:lstStyle/>
          <a:p>
            <a:pPr lvl="0"/>
            <a:endParaRPr/>
          </a:p>
        </p:txBody>
      </p:sp>
      <p:sp>
        <p:nvSpPr>
          <p:cNvPr id="60" name="Shape 60"/>
          <p:cNvSpPr>
            <a:spLocks noGrp="1"/>
          </p:cNvSpPr>
          <p:nvPr>
            <p:ph type="title"/>
          </p:nvPr>
        </p:nvSpPr>
        <p:spPr>
          <a:xfrm>
            <a:off x="252919" y="266587"/>
            <a:ext cx="2947482" cy="6315684"/>
          </a:xfrm>
          <a:prstGeom prst="rect">
            <a:avLst/>
          </a:prstGeom>
        </p:spPr>
        <p:txBody>
          <a:bodyPr/>
          <a:lstStyle>
            <a:lvl1pPr>
              <a:lnSpc>
                <a:spcPct val="90000"/>
              </a:lnSpc>
              <a:defRPr sz="3600" spc="-60">
                <a:solidFill>
                  <a:srgbClr val="FFFFFF"/>
                </a:solidFill>
                <a:latin typeface="Corbel"/>
                <a:ea typeface="Corbel"/>
                <a:cs typeface="Corbel"/>
                <a:sym typeface="Corbel"/>
              </a:defRPr>
            </a:lvl1pPr>
          </a:lstStyle>
          <a:p>
            <a:pPr lvl="0">
              <a:defRPr sz="1800" spc="0">
                <a:solidFill>
                  <a:srgbClr val="000000"/>
                </a:solidFill>
              </a:defRPr>
            </a:pPr>
            <a:r>
              <a:rPr sz="3600" spc="-60">
                <a:solidFill>
                  <a:srgbClr val="FFFFFF"/>
                </a:solidFill>
              </a:rPr>
              <a:t>Click to edit Master title style</a:t>
            </a:r>
          </a:p>
        </p:txBody>
      </p:sp>
      <p:sp>
        <p:nvSpPr>
          <p:cNvPr id="61" name="Shape 61"/>
          <p:cNvSpPr>
            <a:spLocks noGrp="1"/>
          </p:cNvSpPr>
          <p:nvPr>
            <p:ph type="body" idx="1"/>
          </p:nvPr>
        </p:nvSpPr>
        <p:spPr>
          <a:xfrm>
            <a:off x="3869268" y="864108"/>
            <a:ext cx="7315201" cy="5993892"/>
          </a:xfrm>
          <a:prstGeom prst="rect">
            <a:avLst/>
          </a:prstGeom>
        </p:spPr>
        <p:txBody>
          <a:bodyPr/>
          <a:lstStyle>
            <a:lvl1pPr marL="182879" indent="-182879">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1pPr>
            <a:lvl2pPr marL="706119" indent="-203200">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2pPr>
            <a:lvl3pPr marL="1188719" indent="-228600">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3pPr>
            <a:lvl4pPr marL="1678577" indent="-261257">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4pPr>
            <a:lvl5pPr marL="2135777" indent="-261257">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5pPr>
          </a:lstStyle>
          <a:p>
            <a:pPr lvl="0">
              <a:defRPr sz="1800">
                <a:solidFill>
                  <a:srgbClr val="000000"/>
                </a:solidFill>
              </a:defRPr>
            </a:pPr>
            <a:r>
              <a:rPr sz="2000">
                <a:solidFill>
                  <a:srgbClr val="595959"/>
                </a:solidFill>
              </a:rPr>
              <a:t>Click to edit Master text styles</a:t>
            </a:r>
          </a:p>
          <a:p>
            <a:pPr lvl="1">
              <a:defRPr sz="1800">
                <a:solidFill>
                  <a:srgbClr val="000000"/>
                </a:solidFill>
              </a:defRPr>
            </a:pPr>
            <a:r>
              <a:rPr sz="2000">
                <a:solidFill>
                  <a:srgbClr val="595959"/>
                </a:solidFill>
              </a:rPr>
              <a:t>Second level</a:t>
            </a:r>
          </a:p>
          <a:p>
            <a:pPr lvl="2">
              <a:defRPr sz="1800">
                <a:solidFill>
                  <a:srgbClr val="000000"/>
                </a:solidFill>
              </a:defRPr>
            </a:pPr>
            <a:r>
              <a:rPr sz="2000">
                <a:solidFill>
                  <a:srgbClr val="595959"/>
                </a:solidFill>
              </a:rPr>
              <a:t>Third level</a:t>
            </a:r>
          </a:p>
          <a:p>
            <a:pPr lvl="3">
              <a:defRPr sz="1800">
                <a:solidFill>
                  <a:srgbClr val="000000"/>
                </a:solidFill>
              </a:defRPr>
            </a:pPr>
            <a:r>
              <a:rPr sz="2000">
                <a:solidFill>
                  <a:srgbClr val="595959"/>
                </a:solidFill>
              </a:rPr>
              <a:t>Fourth level</a:t>
            </a:r>
          </a:p>
          <a:p>
            <a:pPr lvl="4">
              <a:defRPr sz="1800">
                <a:solidFill>
                  <a:srgbClr val="000000"/>
                </a:solidFill>
              </a:defRPr>
            </a:pPr>
            <a:r>
              <a:rPr sz="2000">
                <a:solidFill>
                  <a:srgbClr val="595959"/>
                </a:solidFill>
              </a:rPr>
              <a:t>Fifth level</a:t>
            </a:r>
          </a:p>
        </p:txBody>
      </p:sp>
      <p:sp>
        <p:nvSpPr>
          <p:cNvPr id="62" name="Shape 62"/>
          <p:cNvSpPr>
            <a:spLocks noGrp="1"/>
          </p:cNvSpPr>
          <p:nvPr>
            <p:ph type="sldNum" sz="quarter" idx="2"/>
          </p:nvPr>
        </p:nvSpPr>
        <p:spPr>
          <a:xfrm>
            <a:off x="10634134" y="6404292"/>
            <a:ext cx="1530928" cy="269241"/>
          </a:xfrm>
          <a:prstGeom prst="rect">
            <a:avLst/>
          </a:prstGeom>
        </p:spPr>
        <p:txBody>
          <a:bodyPr>
            <a:spAutoFit/>
          </a:bodyPr>
          <a:lstStyle>
            <a:lvl1pPr algn="r">
              <a:defRPr sz="1200" b="0">
                <a:solidFill>
                  <a:srgbClr val="4A66AC"/>
                </a:solidFill>
                <a:latin typeface="Corbel"/>
                <a:ea typeface="Corbel"/>
                <a:cs typeface="Corbel"/>
                <a:sym typeface="Corbel"/>
              </a:defRPr>
            </a:lvl1p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1_Vertical Title and Text">
    <p:spTree>
      <p:nvGrpSpPr>
        <p:cNvPr id="1" name=""/>
        <p:cNvGrpSpPr/>
        <p:nvPr/>
      </p:nvGrpSpPr>
      <p:grpSpPr>
        <a:xfrm>
          <a:off x="0" y="0"/>
          <a:ext cx="0" cy="0"/>
          <a:chOff x="0" y="0"/>
          <a:chExt cx="0" cy="0"/>
        </a:xfrm>
      </p:grpSpPr>
      <p:sp>
        <p:nvSpPr>
          <p:cNvPr id="64" name="Shape 64"/>
          <p:cNvSpPr/>
          <p:nvPr/>
        </p:nvSpPr>
        <p:spPr>
          <a:xfrm>
            <a:off x="0" y="758951"/>
            <a:ext cx="3443591" cy="5330954"/>
          </a:xfrm>
          <a:prstGeom prst="rect">
            <a:avLst/>
          </a:prstGeom>
          <a:solidFill>
            <a:srgbClr val="4A66AC"/>
          </a:solidFill>
          <a:ln w="12700">
            <a:miter lim="400000"/>
          </a:ln>
        </p:spPr>
        <p:txBody>
          <a:bodyPr lIns="0" tIns="0" rIns="0" bIns="0"/>
          <a:lstStyle/>
          <a:p>
            <a:pPr lvl="0"/>
            <a:endParaRPr/>
          </a:p>
        </p:txBody>
      </p:sp>
      <p:sp>
        <p:nvSpPr>
          <p:cNvPr id="65" name="Shape 65"/>
          <p:cNvSpPr/>
          <p:nvPr/>
        </p:nvSpPr>
        <p:spPr>
          <a:xfrm>
            <a:off x="11815864" y="758951"/>
            <a:ext cx="384049" cy="5330954"/>
          </a:xfrm>
          <a:prstGeom prst="rect">
            <a:avLst/>
          </a:prstGeom>
          <a:solidFill>
            <a:srgbClr val="C8C8C8">
              <a:alpha val="49804"/>
            </a:srgbClr>
          </a:solidFill>
          <a:ln w="12700">
            <a:miter lim="400000"/>
          </a:ln>
        </p:spPr>
        <p:txBody>
          <a:bodyPr lIns="0" tIns="0" rIns="0" bIns="0"/>
          <a:lstStyle/>
          <a:p>
            <a:pPr lvl="0"/>
            <a:endParaRPr/>
          </a:p>
        </p:txBody>
      </p:sp>
      <p:sp>
        <p:nvSpPr>
          <p:cNvPr id="66" name="Shape 66"/>
          <p:cNvSpPr>
            <a:spLocks noGrp="1"/>
          </p:cNvSpPr>
          <p:nvPr>
            <p:ph type="title"/>
          </p:nvPr>
        </p:nvSpPr>
        <p:spPr>
          <a:xfrm>
            <a:off x="381000" y="133350"/>
            <a:ext cx="2819400" cy="6667500"/>
          </a:xfrm>
          <a:prstGeom prst="rect">
            <a:avLst/>
          </a:prstGeom>
        </p:spPr>
        <p:txBody>
          <a:bodyPr/>
          <a:lstStyle>
            <a:lvl1pPr>
              <a:lnSpc>
                <a:spcPct val="90000"/>
              </a:lnSpc>
              <a:defRPr sz="3600" spc="-60">
                <a:solidFill>
                  <a:srgbClr val="FFFFFF"/>
                </a:solidFill>
                <a:latin typeface="Corbel"/>
                <a:ea typeface="Corbel"/>
                <a:cs typeface="Corbel"/>
                <a:sym typeface="Corbel"/>
              </a:defRPr>
            </a:lvl1pPr>
          </a:lstStyle>
          <a:p>
            <a:pPr lvl="0">
              <a:defRPr sz="1800" spc="0">
                <a:solidFill>
                  <a:srgbClr val="000000"/>
                </a:solidFill>
              </a:defRPr>
            </a:pPr>
            <a:r>
              <a:rPr sz="3600" spc="-60">
                <a:solidFill>
                  <a:srgbClr val="FFFFFF"/>
                </a:solidFill>
              </a:rPr>
              <a:t>Click to edit Master title style</a:t>
            </a:r>
          </a:p>
        </p:txBody>
      </p:sp>
      <p:sp>
        <p:nvSpPr>
          <p:cNvPr id="67" name="Shape 67"/>
          <p:cNvSpPr>
            <a:spLocks noGrp="1"/>
          </p:cNvSpPr>
          <p:nvPr>
            <p:ph type="body" idx="1"/>
          </p:nvPr>
        </p:nvSpPr>
        <p:spPr>
          <a:xfrm>
            <a:off x="3867911" y="868680"/>
            <a:ext cx="7315201" cy="5989321"/>
          </a:xfrm>
          <a:prstGeom prst="rect">
            <a:avLst/>
          </a:prstGeom>
        </p:spPr>
        <p:txBody>
          <a:bodyPr/>
          <a:lstStyle>
            <a:lvl1pPr marL="182879" indent="-182879">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1pPr>
            <a:lvl2pPr marL="706119" indent="-203200">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2pPr>
            <a:lvl3pPr marL="1188719" indent="-228600">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3pPr>
            <a:lvl4pPr marL="1678577" indent="-261257">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4pPr>
            <a:lvl5pPr marL="2135777" indent="-261257">
              <a:lnSpc>
                <a:spcPct val="90000"/>
              </a:lnSpc>
              <a:spcBef>
                <a:spcPts val="1200"/>
              </a:spcBef>
              <a:buClr>
                <a:srgbClr val="4A66AC"/>
              </a:buClr>
              <a:buSzPct val="100000"/>
              <a:buFont typeface="Wingdings 2"/>
              <a:buChar char="●"/>
              <a:defRPr sz="2000">
                <a:solidFill>
                  <a:srgbClr val="595959"/>
                </a:solidFill>
                <a:latin typeface="Corbel"/>
                <a:ea typeface="Corbel"/>
                <a:cs typeface="Corbel"/>
                <a:sym typeface="Corbel"/>
              </a:defRPr>
            </a:lvl5pPr>
          </a:lstStyle>
          <a:p>
            <a:pPr lvl="0">
              <a:defRPr sz="1800">
                <a:solidFill>
                  <a:srgbClr val="000000"/>
                </a:solidFill>
              </a:defRPr>
            </a:pPr>
            <a:r>
              <a:rPr sz="2000">
                <a:solidFill>
                  <a:srgbClr val="595959"/>
                </a:solidFill>
              </a:rPr>
              <a:t>Click to edit Master text styles</a:t>
            </a:r>
          </a:p>
          <a:p>
            <a:pPr lvl="1">
              <a:defRPr sz="1800">
                <a:solidFill>
                  <a:srgbClr val="000000"/>
                </a:solidFill>
              </a:defRPr>
            </a:pPr>
            <a:r>
              <a:rPr sz="2000">
                <a:solidFill>
                  <a:srgbClr val="595959"/>
                </a:solidFill>
              </a:rPr>
              <a:t>Second level</a:t>
            </a:r>
          </a:p>
          <a:p>
            <a:pPr lvl="2">
              <a:defRPr sz="1800">
                <a:solidFill>
                  <a:srgbClr val="000000"/>
                </a:solidFill>
              </a:defRPr>
            </a:pPr>
            <a:r>
              <a:rPr sz="2000">
                <a:solidFill>
                  <a:srgbClr val="595959"/>
                </a:solidFill>
              </a:rPr>
              <a:t>Third level</a:t>
            </a:r>
          </a:p>
          <a:p>
            <a:pPr lvl="3">
              <a:defRPr sz="1800">
                <a:solidFill>
                  <a:srgbClr val="000000"/>
                </a:solidFill>
              </a:defRPr>
            </a:pPr>
            <a:r>
              <a:rPr sz="2000">
                <a:solidFill>
                  <a:srgbClr val="595959"/>
                </a:solidFill>
              </a:rPr>
              <a:t>Fourth level</a:t>
            </a:r>
          </a:p>
          <a:p>
            <a:pPr lvl="4">
              <a:defRPr sz="1800">
                <a:solidFill>
                  <a:srgbClr val="000000"/>
                </a:solidFill>
              </a:defRPr>
            </a:pPr>
            <a:r>
              <a:rPr sz="2000">
                <a:solidFill>
                  <a:srgbClr val="595959"/>
                </a:solidFill>
              </a:rPr>
              <a:t>Fifth level</a:t>
            </a:r>
          </a:p>
        </p:txBody>
      </p:sp>
      <p:sp>
        <p:nvSpPr>
          <p:cNvPr id="68" name="Shape 68"/>
          <p:cNvSpPr>
            <a:spLocks noGrp="1"/>
          </p:cNvSpPr>
          <p:nvPr>
            <p:ph type="sldNum" sz="quarter" idx="2"/>
          </p:nvPr>
        </p:nvSpPr>
        <p:spPr>
          <a:xfrm>
            <a:off x="10634134" y="6404292"/>
            <a:ext cx="1530928" cy="269241"/>
          </a:xfrm>
          <a:prstGeom prst="rect">
            <a:avLst/>
          </a:prstGeom>
        </p:spPr>
        <p:txBody>
          <a:bodyPr>
            <a:spAutoFit/>
          </a:bodyPr>
          <a:lstStyle>
            <a:lvl1pPr algn="r">
              <a:defRPr sz="1200" b="0">
                <a:solidFill>
                  <a:srgbClr val="4A66AC"/>
                </a:solidFill>
                <a:latin typeface="Corbel"/>
                <a:ea typeface="Corbel"/>
                <a:cs typeface="Corbel"/>
                <a:sym typeface="Corbel"/>
              </a:defRPr>
            </a:lvl1p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70" name="Shape 70"/>
          <p:cNvSpPr/>
          <p:nvPr/>
        </p:nvSpPr>
        <p:spPr>
          <a:xfrm>
            <a:off x="0" y="5971032"/>
            <a:ext cx="12192000" cy="886968"/>
          </a:xfrm>
          <a:prstGeom prst="rect">
            <a:avLst/>
          </a:prstGeom>
          <a:solidFill>
            <a:srgbClr val="FFFFFF"/>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71" name="Shape 71"/>
          <p:cNvSpPr/>
          <p:nvPr/>
        </p:nvSpPr>
        <p:spPr>
          <a:xfrm>
            <a:off x="-12193" y="6053328"/>
            <a:ext cx="2999234" cy="713233"/>
          </a:xfrm>
          <a:prstGeom prst="rect">
            <a:avLst/>
          </a:prstGeom>
          <a:solidFill>
            <a:srgbClr val="009DD9"/>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72" name="Shape 72"/>
          <p:cNvSpPr/>
          <p:nvPr/>
        </p:nvSpPr>
        <p:spPr>
          <a:xfrm>
            <a:off x="3145535" y="6044184"/>
            <a:ext cx="9046465" cy="713233"/>
          </a:xfrm>
          <a:prstGeom prst="rect">
            <a:avLst/>
          </a:prstGeom>
          <a:solidFill>
            <a:srgbClr val="0F6FC6"/>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73" name="Shape 73"/>
          <p:cNvSpPr>
            <a:spLocks noGrp="1"/>
          </p:cNvSpPr>
          <p:nvPr>
            <p:ph type="title"/>
          </p:nvPr>
        </p:nvSpPr>
        <p:spPr>
          <a:xfrm>
            <a:off x="3149600" y="2324100"/>
            <a:ext cx="8636000" cy="3543300"/>
          </a:xfrm>
          <a:prstGeom prst="rect">
            <a:avLst/>
          </a:prstGeom>
        </p:spPr>
        <p:txBody>
          <a:bodyPr anchor="b"/>
          <a:lstStyle>
            <a:lvl1pPr>
              <a:defRPr cap="all"/>
            </a:lvl1pPr>
          </a:lstStyle>
          <a:p>
            <a:pPr lvl="0">
              <a:defRPr sz="1800" cap="none">
                <a:solidFill>
                  <a:srgbClr val="000000"/>
                </a:solidFill>
              </a:defRPr>
            </a:pPr>
            <a:r>
              <a:rPr sz="4400" cap="all">
                <a:solidFill>
                  <a:srgbClr val="17406D"/>
                </a:solidFill>
              </a:rPr>
              <a:t>Click to edit Master title style</a:t>
            </a:r>
          </a:p>
        </p:txBody>
      </p:sp>
      <p:sp>
        <p:nvSpPr>
          <p:cNvPr id="74" name="Shape 74"/>
          <p:cNvSpPr>
            <a:spLocks noGrp="1"/>
          </p:cNvSpPr>
          <p:nvPr>
            <p:ph type="body" idx="1"/>
          </p:nvPr>
        </p:nvSpPr>
        <p:spPr>
          <a:xfrm>
            <a:off x="3149600" y="5927873"/>
            <a:ext cx="8940800" cy="930127"/>
          </a:xfrm>
          <a:prstGeom prst="rect">
            <a:avLst/>
          </a:prstGeom>
        </p:spPr>
        <p:txBody>
          <a:bodyPr anchor="ctr"/>
          <a:lstStyle>
            <a:lvl1pPr marL="0" indent="0">
              <a:buClrTx/>
              <a:buSzTx/>
              <a:buFontTx/>
              <a:buNone/>
              <a:defRPr sz="2600">
                <a:solidFill>
                  <a:srgbClr val="FFFFFF"/>
                </a:solidFill>
              </a:defRPr>
            </a:lvl1pPr>
          </a:lstStyle>
          <a:p>
            <a:pPr lvl="0">
              <a:defRPr sz="1800">
                <a:solidFill>
                  <a:srgbClr val="000000"/>
                </a:solidFill>
              </a:defRPr>
            </a:pPr>
            <a:r>
              <a:rPr sz="2600">
                <a:solidFill>
                  <a:srgbClr val="FFFFFF"/>
                </a:solidFill>
              </a:rPr>
              <a:t>Click to edit Master subtitle style</a:t>
            </a:r>
          </a:p>
        </p:txBody>
      </p:sp>
      <p:sp>
        <p:nvSpPr>
          <p:cNvPr id="75" name="Shape 75"/>
          <p:cNvSpPr>
            <a:spLocks noGrp="1"/>
          </p:cNvSpPr>
          <p:nvPr>
            <p:ph type="sldNum" sz="quarter" idx="2"/>
          </p:nvPr>
        </p:nvSpPr>
        <p:spPr>
          <a:xfrm>
            <a:off x="10668000" y="228600"/>
            <a:ext cx="1117600" cy="381000"/>
          </a:xfrm>
          <a:prstGeom prst="rect">
            <a:avLst/>
          </a:prstGeom>
        </p:spPr>
        <p:txBody>
          <a:bodyPr/>
          <a:lstStyle>
            <a:lvl1pPr>
              <a:defRPr>
                <a:solidFill>
                  <a:srgbClr val="17406D"/>
                </a:solidFill>
              </a:defRPr>
            </a:lvl1p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77" name="Shape 77"/>
          <p:cNvSpPr>
            <a:spLocks noGrp="1"/>
          </p:cNvSpPr>
          <p:nvPr>
            <p:ph type="title"/>
          </p:nvPr>
        </p:nvSpPr>
        <p:spPr>
          <a:prstGeom prst="rect">
            <a:avLst/>
          </a:prstGeom>
        </p:spPr>
        <p:txBody>
          <a:bodyPr/>
          <a:lstStyle/>
          <a:p>
            <a:pPr lvl="0">
              <a:defRPr sz="1800">
                <a:solidFill>
                  <a:srgbClr val="000000"/>
                </a:solidFill>
              </a:defRPr>
            </a:pPr>
            <a:r>
              <a:rPr sz="4400">
                <a:solidFill>
                  <a:srgbClr val="17406D"/>
                </a:solidFill>
              </a:rPr>
              <a:t>Click to edit Master title style</a:t>
            </a:r>
          </a:p>
        </p:txBody>
      </p:sp>
      <p:sp>
        <p:nvSpPr>
          <p:cNvPr id="78" name="Shape 78"/>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79" name="Shape 79"/>
          <p:cNvSpPr>
            <a:spLocks noGrp="1"/>
          </p:cNvSpPr>
          <p:nvPr>
            <p:ph type="body" idx="1"/>
          </p:nvPr>
        </p:nvSpPr>
        <p:spPr>
          <a:prstGeom prst="rect">
            <a:avLst/>
          </a:prstGeom>
        </p:spPr>
        <p:txBody>
          <a:bodyPr/>
          <a:lstStyle/>
          <a:p>
            <a:pPr lvl="0">
              <a:defRPr sz="1800"/>
            </a:pPr>
            <a:r>
              <a:rPr sz="2900"/>
              <a:t>Click to edit Master text styles</a:t>
            </a:r>
          </a:p>
          <a:p>
            <a:pPr lvl="1">
              <a:defRPr sz="1800"/>
            </a:pPr>
            <a:r>
              <a:rPr sz="2900"/>
              <a:t>Second level</a:t>
            </a:r>
          </a:p>
          <a:p>
            <a:pPr lvl="2">
              <a:defRPr sz="1800"/>
            </a:pPr>
            <a:r>
              <a:rPr sz="2900"/>
              <a:t>Third level</a:t>
            </a:r>
          </a:p>
          <a:p>
            <a:pPr lvl="3">
              <a:defRPr sz="1800"/>
            </a:pPr>
            <a:r>
              <a:rPr sz="2900"/>
              <a:t>Fourth level</a:t>
            </a:r>
          </a:p>
          <a:p>
            <a:pPr lvl="4">
              <a:defRPr sz="1800"/>
            </a:pPr>
            <a:r>
              <a:rPr sz="2900"/>
              <a:t>Fifth level</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1234439"/>
            <a:ext cx="12192000" cy="320041"/>
          </a:xfrm>
          <a:prstGeom prst="rect">
            <a:avLst/>
          </a:prstGeom>
          <a:solidFill>
            <a:srgbClr val="FFFFFF"/>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3" name="Shape 3"/>
          <p:cNvSpPr/>
          <p:nvPr/>
        </p:nvSpPr>
        <p:spPr>
          <a:xfrm>
            <a:off x="0" y="1280160"/>
            <a:ext cx="711200" cy="228601"/>
          </a:xfrm>
          <a:prstGeom prst="rect">
            <a:avLst/>
          </a:prstGeom>
          <a:solidFill>
            <a:srgbClr val="009DD9"/>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4" name="Shape 4"/>
          <p:cNvSpPr/>
          <p:nvPr/>
        </p:nvSpPr>
        <p:spPr>
          <a:xfrm>
            <a:off x="787400" y="1280160"/>
            <a:ext cx="11404600" cy="228601"/>
          </a:xfrm>
          <a:prstGeom prst="rect">
            <a:avLst/>
          </a:prstGeom>
          <a:solidFill>
            <a:srgbClr val="0F6FC6"/>
          </a:solidFill>
          <a:ln w="12700">
            <a:miter lim="400000"/>
          </a:ln>
        </p:spPr>
        <p:txBody>
          <a:bodyPr lIns="0" tIns="0" rIns="0" bIns="0" anchor="ctr"/>
          <a:lstStyle/>
          <a:p>
            <a:pPr lvl="0" algn="ctr" defTabSz="914400">
              <a:defRPr>
                <a:solidFill>
                  <a:srgbClr val="FFFFFF"/>
                </a:solidFill>
                <a:latin typeface="Tw Cen MT"/>
                <a:ea typeface="Tw Cen MT"/>
                <a:cs typeface="Tw Cen MT"/>
                <a:sym typeface="Tw Cen MT"/>
              </a:defRPr>
            </a:pPr>
            <a:endParaRPr/>
          </a:p>
        </p:txBody>
      </p:sp>
      <p:sp>
        <p:nvSpPr>
          <p:cNvPr id="5" name="Shape 5"/>
          <p:cNvSpPr>
            <a:spLocks noGrp="1"/>
          </p:cNvSpPr>
          <p:nvPr>
            <p:ph type="title"/>
          </p:nvPr>
        </p:nvSpPr>
        <p:spPr>
          <a:xfrm>
            <a:off x="816863" y="0"/>
            <a:ext cx="10871201" cy="1447800"/>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pPr lvl="0">
              <a:defRPr sz="1800">
                <a:solidFill>
                  <a:srgbClr val="000000"/>
                </a:solidFill>
              </a:defRPr>
            </a:pPr>
            <a:r>
              <a:rPr sz="4400">
                <a:solidFill>
                  <a:srgbClr val="17406D"/>
                </a:solidFill>
              </a:rPr>
              <a:t>Click to edit Master title style</a:t>
            </a:r>
          </a:p>
        </p:txBody>
      </p:sp>
      <p:sp>
        <p:nvSpPr>
          <p:cNvPr id="6" name="Shape 6"/>
          <p:cNvSpPr>
            <a:spLocks noGrp="1"/>
          </p:cNvSpPr>
          <p:nvPr>
            <p:ph type="sldNum" sz="quarter" idx="2"/>
          </p:nvPr>
        </p:nvSpPr>
        <p:spPr>
          <a:xfrm>
            <a:off x="0" y="1272221"/>
            <a:ext cx="711200" cy="244477"/>
          </a:xfrm>
          <a:prstGeom prst="rect">
            <a:avLst/>
          </a:prstGeom>
          <a:ln w="12700">
            <a:miter lim="400000"/>
          </a:ln>
        </p:spPr>
        <p:txBody>
          <a:bodyPr lIns="45719" rIns="45719" anchor="ctr">
            <a:normAutofit/>
          </a:bodyPr>
          <a:lstStyle>
            <a:lvl1pPr algn="ctr">
              <a:defRPr sz="1400" b="1">
                <a:solidFill>
                  <a:srgbClr val="FFFFFF"/>
                </a:solidFill>
                <a:latin typeface="Tw Cen MT"/>
                <a:ea typeface="Tw Cen MT"/>
                <a:cs typeface="Tw Cen MT"/>
                <a:sym typeface="Tw Cen MT"/>
              </a:defRPr>
            </a:lvl1pPr>
          </a:lstStyle>
          <a:p>
            <a:pPr lvl="0"/>
            <a:fld id="{86CB4B4D-7CA3-9044-876B-883B54F8677D}" type="slidenum">
              <a:t>‹#›</a:t>
            </a:fld>
            <a:endParaRPr/>
          </a:p>
        </p:txBody>
      </p:sp>
      <p:sp>
        <p:nvSpPr>
          <p:cNvPr id="7" name="Shape 7"/>
          <p:cNvSpPr>
            <a:spLocks noGrp="1"/>
          </p:cNvSpPr>
          <p:nvPr>
            <p:ph type="body" idx="1"/>
          </p:nvPr>
        </p:nvSpPr>
        <p:spPr>
          <a:xfrm>
            <a:off x="816863" y="1600200"/>
            <a:ext cx="10871201"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defRPr sz="1800"/>
            </a:pPr>
            <a:r>
              <a:rPr sz="2900"/>
              <a:t>Click to edit Master text styles</a:t>
            </a:r>
          </a:p>
          <a:p>
            <a:pPr lvl="1">
              <a:defRPr sz="1800"/>
            </a:pPr>
            <a:r>
              <a:rPr sz="2900"/>
              <a:t>Second level</a:t>
            </a:r>
          </a:p>
          <a:p>
            <a:pPr lvl="2">
              <a:defRPr sz="1800"/>
            </a:pPr>
            <a:r>
              <a:rPr sz="2900"/>
              <a:t>Third level</a:t>
            </a:r>
          </a:p>
          <a:p>
            <a:pPr lvl="3">
              <a:defRPr sz="1800"/>
            </a:pPr>
            <a:r>
              <a:rPr sz="2900"/>
              <a:t>Fourth level</a:t>
            </a:r>
          </a:p>
          <a:p>
            <a:pPr lvl="4">
              <a:defRPr sz="1800"/>
            </a:pPr>
            <a:r>
              <a:rPr sz="290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7" r:id="rId14"/>
    <p:sldLayoutId id="2147483668" r:id="rId15"/>
    <p:sldLayoutId id="2147483669" r:id="rId16"/>
    <p:sldLayoutId id="2147483670" r:id="rId17"/>
  </p:sldLayoutIdLst>
  <p:transition spd="med"/>
  <p:hf hdr="0" ftr="0" dt="0"/>
  <p:txStyles>
    <p:titleStyle>
      <a:lvl1pPr>
        <a:defRPr sz="4400">
          <a:solidFill>
            <a:srgbClr val="17406D"/>
          </a:solidFill>
          <a:latin typeface="Tw Cen MT"/>
          <a:ea typeface="Tw Cen MT"/>
          <a:cs typeface="Tw Cen MT"/>
          <a:sym typeface="Tw Cen MT"/>
        </a:defRPr>
      </a:lvl1pPr>
      <a:lvl2pPr>
        <a:defRPr sz="4400">
          <a:solidFill>
            <a:srgbClr val="17406D"/>
          </a:solidFill>
          <a:latin typeface="Tw Cen MT"/>
          <a:ea typeface="Tw Cen MT"/>
          <a:cs typeface="Tw Cen MT"/>
          <a:sym typeface="Tw Cen MT"/>
        </a:defRPr>
      </a:lvl2pPr>
      <a:lvl3pPr>
        <a:defRPr sz="4400">
          <a:solidFill>
            <a:srgbClr val="17406D"/>
          </a:solidFill>
          <a:latin typeface="Tw Cen MT"/>
          <a:ea typeface="Tw Cen MT"/>
          <a:cs typeface="Tw Cen MT"/>
          <a:sym typeface="Tw Cen MT"/>
        </a:defRPr>
      </a:lvl3pPr>
      <a:lvl4pPr>
        <a:defRPr sz="4400">
          <a:solidFill>
            <a:srgbClr val="17406D"/>
          </a:solidFill>
          <a:latin typeface="Tw Cen MT"/>
          <a:ea typeface="Tw Cen MT"/>
          <a:cs typeface="Tw Cen MT"/>
          <a:sym typeface="Tw Cen MT"/>
        </a:defRPr>
      </a:lvl4pPr>
      <a:lvl5pPr>
        <a:defRPr sz="4400">
          <a:solidFill>
            <a:srgbClr val="17406D"/>
          </a:solidFill>
          <a:latin typeface="Tw Cen MT"/>
          <a:ea typeface="Tw Cen MT"/>
          <a:cs typeface="Tw Cen MT"/>
          <a:sym typeface="Tw Cen MT"/>
        </a:defRPr>
      </a:lvl5pPr>
      <a:lvl6pPr>
        <a:defRPr sz="4400">
          <a:solidFill>
            <a:srgbClr val="17406D"/>
          </a:solidFill>
          <a:latin typeface="Tw Cen MT"/>
          <a:ea typeface="Tw Cen MT"/>
          <a:cs typeface="Tw Cen MT"/>
          <a:sym typeface="Tw Cen MT"/>
        </a:defRPr>
      </a:lvl6pPr>
      <a:lvl7pPr>
        <a:defRPr sz="4400">
          <a:solidFill>
            <a:srgbClr val="17406D"/>
          </a:solidFill>
          <a:latin typeface="Tw Cen MT"/>
          <a:ea typeface="Tw Cen MT"/>
          <a:cs typeface="Tw Cen MT"/>
          <a:sym typeface="Tw Cen MT"/>
        </a:defRPr>
      </a:lvl7pPr>
      <a:lvl8pPr>
        <a:defRPr sz="4400">
          <a:solidFill>
            <a:srgbClr val="17406D"/>
          </a:solidFill>
          <a:latin typeface="Tw Cen MT"/>
          <a:ea typeface="Tw Cen MT"/>
          <a:cs typeface="Tw Cen MT"/>
          <a:sym typeface="Tw Cen MT"/>
        </a:defRPr>
      </a:lvl8pPr>
      <a:lvl9pPr>
        <a:defRPr sz="4400">
          <a:solidFill>
            <a:srgbClr val="17406D"/>
          </a:solidFill>
          <a:latin typeface="Tw Cen MT"/>
          <a:ea typeface="Tw Cen MT"/>
          <a:cs typeface="Tw Cen MT"/>
          <a:sym typeface="Tw Cen MT"/>
        </a:defRPr>
      </a:lvl9pPr>
    </p:titleStyle>
    <p:bodyStyle>
      <a:lvl1pPr marL="320040" indent="-320040">
        <a:spcBef>
          <a:spcPts val="700"/>
        </a:spcBef>
        <a:buClr>
          <a:srgbClr val="009DD9"/>
        </a:buClr>
        <a:buSzPct val="60000"/>
        <a:buFont typeface="Wingdings"/>
        <a:buChar char="◻"/>
        <a:defRPr sz="2900">
          <a:latin typeface="Tw Cen MT"/>
          <a:ea typeface="Tw Cen MT"/>
          <a:cs typeface="Tw Cen MT"/>
          <a:sym typeface="Tw Cen MT"/>
        </a:defRPr>
      </a:lvl1pPr>
      <a:lvl2pPr marL="671732" indent="-305972">
        <a:spcBef>
          <a:spcPts val="700"/>
        </a:spcBef>
        <a:buClr>
          <a:srgbClr val="009DD9"/>
        </a:buClr>
        <a:buSzPct val="70000"/>
        <a:buFont typeface="Wingdings"/>
        <a:buChar char=""/>
        <a:defRPr sz="2900">
          <a:latin typeface="Tw Cen MT"/>
          <a:ea typeface="Tw Cen MT"/>
          <a:cs typeface="Tw Cen MT"/>
          <a:sym typeface="Tw Cen MT"/>
        </a:defRPr>
      </a:lvl2pPr>
      <a:lvl3pPr marL="974034" indent="-288234">
        <a:spcBef>
          <a:spcPts val="700"/>
        </a:spcBef>
        <a:buClr>
          <a:srgbClr val="009DD9"/>
        </a:buClr>
        <a:buSzPct val="75000"/>
        <a:buFont typeface="Wingdings"/>
        <a:buChar char="■"/>
        <a:defRPr sz="2900">
          <a:latin typeface="Tw Cen MT"/>
          <a:ea typeface="Tw Cen MT"/>
          <a:cs typeface="Tw Cen MT"/>
          <a:sym typeface="Tw Cen MT"/>
        </a:defRPr>
      </a:lvl3pPr>
      <a:lvl4pPr marL="1474469" indent="-331469">
        <a:spcBef>
          <a:spcPts val="700"/>
        </a:spcBef>
        <a:buClr>
          <a:srgbClr val="009DD9"/>
        </a:buClr>
        <a:buSzPct val="75000"/>
        <a:buFont typeface="Wingdings"/>
        <a:buChar char="■"/>
        <a:defRPr sz="2900">
          <a:latin typeface="Tw Cen MT"/>
          <a:ea typeface="Tw Cen MT"/>
          <a:cs typeface="Tw Cen MT"/>
          <a:sym typeface="Tw Cen MT"/>
        </a:defRPr>
      </a:lvl4pPr>
      <a:lvl5pPr marL="1931670" indent="-331470">
        <a:spcBef>
          <a:spcPts val="700"/>
        </a:spcBef>
        <a:buClr>
          <a:srgbClr val="009DD9"/>
        </a:buClr>
        <a:buSzPct val="65000"/>
        <a:buFont typeface="Wingdings"/>
        <a:buChar char="■"/>
        <a:defRPr sz="2900">
          <a:latin typeface="Tw Cen MT"/>
          <a:ea typeface="Tw Cen MT"/>
          <a:cs typeface="Tw Cen MT"/>
          <a:sym typeface="Tw Cen MT"/>
        </a:defRPr>
      </a:lvl5pPr>
      <a:lvl6pPr marL="2242820" indent="-368300">
        <a:spcBef>
          <a:spcPts val="700"/>
        </a:spcBef>
        <a:buClr>
          <a:srgbClr val="009DD9"/>
        </a:buClr>
        <a:buSzPct val="100000"/>
        <a:buFont typeface="Wingdings"/>
        <a:buChar char="▪"/>
        <a:defRPr sz="2900">
          <a:latin typeface="Tw Cen MT"/>
          <a:ea typeface="Tw Cen MT"/>
          <a:cs typeface="Tw Cen MT"/>
          <a:sym typeface="Tw Cen MT"/>
        </a:defRPr>
      </a:lvl6pPr>
      <a:lvl7pPr marL="2517139" indent="-368300">
        <a:spcBef>
          <a:spcPts val="700"/>
        </a:spcBef>
        <a:buClr>
          <a:srgbClr val="009DD9"/>
        </a:buClr>
        <a:buSzPct val="100000"/>
        <a:buFont typeface="Wingdings"/>
        <a:buChar char="▪"/>
        <a:defRPr sz="2900">
          <a:latin typeface="Tw Cen MT"/>
          <a:ea typeface="Tw Cen MT"/>
          <a:cs typeface="Tw Cen MT"/>
          <a:sym typeface="Tw Cen MT"/>
        </a:defRPr>
      </a:lvl7pPr>
      <a:lvl8pPr marL="2791460" indent="-368300">
        <a:spcBef>
          <a:spcPts val="700"/>
        </a:spcBef>
        <a:buClr>
          <a:srgbClr val="009DD9"/>
        </a:buClr>
        <a:buSzPct val="100000"/>
        <a:buFont typeface="Wingdings"/>
        <a:buChar char="▪"/>
        <a:defRPr sz="2900">
          <a:latin typeface="Tw Cen MT"/>
          <a:ea typeface="Tw Cen MT"/>
          <a:cs typeface="Tw Cen MT"/>
          <a:sym typeface="Tw Cen MT"/>
        </a:defRPr>
      </a:lvl8pPr>
      <a:lvl9pPr marL="3065779" indent="-368300">
        <a:spcBef>
          <a:spcPts val="700"/>
        </a:spcBef>
        <a:buClr>
          <a:srgbClr val="009DD9"/>
        </a:buClr>
        <a:buSzPct val="100000"/>
        <a:buFont typeface="Wingdings"/>
        <a:buChar char="▪"/>
        <a:defRPr sz="2900">
          <a:latin typeface="Tw Cen MT"/>
          <a:ea typeface="Tw Cen MT"/>
          <a:cs typeface="Tw Cen MT"/>
          <a:sym typeface="Tw Cen MT"/>
        </a:defRPr>
      </a:lvl9pPr>
    </p:bodyStyle>
    <p:otherStyle>
      <a:lvl1pPr algn="ctr" defTabSz="457200">
        <a:defRPr sz="1400" b="1">
          <a:solidFill>
            <a:schemeClr val="tx1"/>
          </a:solidFill>
          <a:latin typeface="+mn-lt"/>
          <a:ea typeface="+mn-ea"/>
          <a:cs typeface="+mn-cs"/>
          <a:sym typeface="Tw Cen MT"/>
        </a:defRPr>
      </a:lvl1pPr>
      <a:lvl2pPr indent="457200" algn="ctr" defTabSz="457200">
        <a:defRPr sz="1400" b="1">
          <a:solidFill>
            <a:schemeClr val="tx1"/>
          </a:solidFill>
          <a:latin typeface="+mn-lt"/>
          <a:ea typeface="+mn-ea"/>
          <a:cs typeface="+mn-cs"/>
          <a:sym typeface="Tw Cen MT"/>
        </a:defRPr>
      </a:lvl2pPr>
      <a:lvl3pPr indent="914400" algn="ctr" defTabSz="457200">
        <a:defRPr sz="1400" b="1">
          <a:solidFill>
            <a:schemeClr val="tx1"/>
          </a:solidFill>
          <a:latin typeface="+mn-lt"/>
          <a:ea typeface="+mn-ea"/>
          <a:cs typeface="+mn-cs"/>
          <a:sym typeface="Tw Cen MT"/>
        </a:defRPr>
      </a:lvl3pPr>
      <a:lvl4pPr indent="1371600" algn="ctr" defTabSz="457200">
        <a:defRPr sz="1400" b="1">
          <a:solidFill>
            <a:schemeClr val="tx1"/>
          </a:solidFill>
          <a:latin typeface="+mn-lt"/>
          <a:ea typeface="+mn-ea"/>
          <a:cs typeface="+mn-cs"/>
          <a:sym typeface="Tw Cen MT"/>
        </a:defRPr>
      </a:lvl4pPr>
      <a:lvl5pPr indent="1828800" algn="ctr" defTabSz="457200">
        <a:defRPr sz="1400" b="1">
          <a:solidFill>
            <a:schemeClr val="tx1"/>
          </a:solidFill>
          <a:latin typeface="+mn-lt"/>
          <a:ea typeface="+mn-ea"/>
          <a:cs typeface="+mn-cs"/>
          <a:sym typeface="Tw Cen MT"/>
        </a:defRPr>
      </a:lvl5pPr>
      <a:lvl6pPr indent="2286000" algn="ctr" defTabSz="457200">
        <a:defRPr sz="1400" b="1">
          <a:solidFill>
            <a:schemeClr val="tx1"/>
          </a:solidFill>
          <a:latin typeface="+mn-lt"/>
          <a:ea typeface="+mn-ea"/>
          <a:cs typeface="+mn-cs"/>
          <a:sym typeface="Tw Cen MT"/>
        </a:defRPr>
      </a:lvl6pPr>
      <a:lvl7pPr indent="2743200" algn="ctr" defTabSz="457200">
        <a:defRPr sz="1400" b="1">
          <a:solidFill>
            <a:schemeClr val="tx1"/>
          </a:solidFill>
          <a:latin typeface="+mn-lt"/>
          <a:ea typeface="+mn-ea"/>
          <a:cs typeface="+mn-cs"/>
          <a:sym typeface="Tw Cen MT"/>
        </a:defRPr>
      </a:lvl7pPr>
      <a:lvl8pPr indent="3200400" algn="ctr" defTabSz="457200">
        <a:defRPr sz="1400" b="1">
          <a:solidFill>
            <a:schemeClr val="tx1"/>
          </a:solidFill>
          <a:latin typeface="+mn-lt"/>
          <a:ea typeface="+mn-ea"/>
          <a:cs typeface="+mn-cs"/>
          <a:sym typeface="Tw Cen MT"/>
        </a:defRPr>
      </a:lvl8pPr>
      <a:lvl9pPr indent="3657600" algn="ctr" defTabSz="457200">
        <a:defRPr sz="1400" b="1">
          <a:solidFill>
            <a:schemeClr val="tx1"/>
          </a:solidFill>
          <a:latin typeface="+mn-lt"/>
          <a:ea typeface="+mn-ea"/>
          <a:cs typeface="+mn-cs"/>
          <a:sym typeface="Tw Cen M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Basic Utility Practice Presentation</a:t>
            </a:r>
          </a:p>
        </p:txBody>
      </p:sp>
    </p:spTree>
    <p:extLst>
      <p:ext uri="{BB962C8B-B14F-4D97-AF65-F5344CB8AC3E}">
        <p14:creationId xmlns:p14="http://schemas.microsoft.com/office/powerpoint/2010/main" val="72041231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rtl="0"/>
            <a:endParaRPr lang="en-US" kern="1200">
              <a:solidFill>
                <a:prstClr val="black">
                  <a:lumMod val="50000"/>
                  <a:lumOff val="50000"/>
                </a:prstClr>
              </a:solidFill>
              <a:ea typeface="+mn-ea"/>
              <a:cs typeface="+mn-cs"/>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rtl="0"/>
            <a:r>
              <a:rPr lang="en-US" kern="1200">
                <a:solidFill>
                  <a:prstClr val="black">
                    <a:lumMod val="50000"/>
                    <a:lumOff val="50000"/>
                  </a:prstClr>
                </a:solidFill>
                <a:ea typeface="+mn-ea"/>
                <a:cs typeface="+mn-cs"/>
              </a:rPr>
              <a:t>Basic Utility Practice Presentation</a:t>
            </a: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rtl="0"/>
            <a:fld id="{4FAB73BC-B049-4115-A692-8D63A059BFB8}" type="slidenum">
              <a:rPr lang="en-US" kern="1200" dirty="0">
                <a:solidFill>
                  <a:srgbClr val="4A66AC"/>
                </a:solidFill>
                <a:ea typeface="+mn-ea"/>
                <a:cs typeface="+mn-cs"/>
              </a:rPr>
              <a:pPr rtl="0"/>
              <a:t>‹#›</a:t>
            </a:fld>
            <a:endParaRPr lang="en-US" kern="1200">
              <a:solidFill>
                <a:srgbClr val="4A66AC"/>
              </a:solidFill>
              <a:ea typeface="+mn-ea"/>
              <a:cs typeface="+mn-cs"/>
            </a:endParaRPr>
          </a:p>
        </p:txBody>
      </p:sp>
    </p:spTree>
    <p:extLst>
      <p:ext uri="{BB962C8B-B14F-4D97-AF65-F5344CB8AC3E}">
        <p14:creationId xmlns:p14="http://schemas.microsoft.com/office/powerpoint/2010/main" val="148352743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hyperlink" Target="http://www.palegalaid.net/find-legal-help" TargetMode="External"/><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puc.pa.gov/complaints/"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puc.state.pa.us/filing_resources/filing_complaints.aspx"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hyperlink" Target="mailto:consumer@paoca.org" TargetMode="External"/><Relationship Id="rId4" Type="http://schemas.openxmlformats.org/officeDocument/2006/relationships/hyperlink" Target="http://www.oca.state.pa.us/"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mailto:pulp@pautilitylawproject.org"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mailto:UtilityHotline@pautilitylawproject.org"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rhls.org/utilities/pulp/links-to-utility-resources/"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hyperlink" Target="http://www.puc.state.pa.us/consumer_info/electricity/energy_assistance_programs.aspx" TargetMode="External"/><Relationship Id="rId5" Type="http://schemas.openxmlformats.org/officeDocument/2006/relationships/hyperlink" Target="http://www.oca.state.pa.us/information_links/UniversalServNos.htm" TargetMode="External"/><Relationship Id="rId4" Type="http://schemas.openxmlformats.org/officeDocument/2006/relationships/hyperlink" Target="http://www.dhs.pa.gov/citizens/heatingassistanceliheap/liheapstateplan/index.ht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hyperlink" Target="https://www.compass.state.pa.us/" TargetMode="External"/><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 name="Shape 126"/>
          <p:cNvSpPr>
            <a:spLocks noGrp="1"/>
          </p:cNvSpPr>
          <p:nvPr>
            <p:ph type="title"/>
          </p:nvPr>
        </p:nvSpPr>
        <p:spPr>
          <a:xfrm>
            <a:off x="797667" y="1779713"/>
            <a:ext cx="7728148" cy="1135262"/>
          </a:xfrm>
          <a:prstGeom prst="rect">
            <a:avLst/>
          </a:prstGeom>
        </p:spPr>
        <p:txBody>
          <a:bodyPr>
            <a:normAutofit fontScale="90000"/>
          </a:bodyPr>
          <a:lstStyle>
            <a:lvl1pPr algn="ctr">
              <a:defRPr sz="5400"/>
            </a:lvl1pPr>
          </a:lstStyle>
          <a:p>
            <a:pPr lvl="0">
              <a:defRPr sz="1800" spc="0">
                <a:solidFill>
                  <a:srgbClr val="000000"/>
                </a:solidFill>
              </a:defRPr>
            </a:pPr>
            <a:r>
              <a:rPr lang="en-US" sz="5400" spc="-100">
                <a:solidFill>
                  <a:srgbClr val="FFFFFF"/>
                </a:solidFill>
              </a:rPr>
              <a:t>Defending Against Utility Terminations: </a:t>
            </a:r>
            <a:r>
              <a:rPr lang="en-US" sz="5400" i="1" spc="-100">
                <a:solidFill>
                  <a:srgbClr val="FFFF00"/>
                </a:solidFill>
              </a:rPr>
              <a:t>A Spring Primer</a:t>
            </a:r>
            <a:endParaRPr sz="5400" i="1" spc="-100">
              <a:solidFill>
                <a:srgbClr val="FFFF00"/>
              </a:solidFill>
            </a:endParaRPr>
          </a:p>
        </p:txBody>
      </p:sp>
      <p:sp>
        <p:nvSpPr>
          <p:cNvPr id="127" name="Shape 127"/>
          <p:cNvSpPr>
            <a:spLocks noGrp="1"/>
          </p:cNvSpPr>
          <p:nvPr>
            <p:ph type="body" idx="1"/>
          </p:nvPr>
        </p:nvSpPr>
        <p:spPr>
          <a:xfrm>
            <a:off x="1097280" y="3510248"/>
            <a:ext cx="7428535" cy="2080655"/>
          </a:xfrm>
          <a:prstGeom prst="rect">
            <a:avLst/>
          </a:prstGeom>
        </p:spPr>
        <p:txBody>
          <a:bodyPr>
            <a:normAutofit/>
          </a:bodyPr>
          <a:lstStyle>
            <a:lvl1pPr algn="ctr">
              <a:lnSpc>
                <a:spcPct val="81000"/>
              </a:lnSpc>
              <a:defRPr sz="4200">
                <a:solidFill>
                  <a:srgbClr val="FFFFFF"/>
                </a:solidFill>
              </a:defRPr>
            </a:lvl1pPr>
          </a:lstStyle>
          <a:p>
            <a:r>
              <a:rPr lang="en-US" sz="2000"/>
              <a:t>March 30, 2023</a:t>
            </a:r>
          </a:p>
          <a:p>
            <a:pPr lvl="0">
              <a:defRPr sz="1800">
                <a:solidFill>
                  <a:srgbClr val="000000"/>
                </a:solidFill>
              </a:defRPr>
            </a:pPr>
            <a:endParaRPr lang="en-US" sz="2000">
              <a:solidFill>
                <a:schemeClr val="bg1"/>
              </a:solidFill>
            </a:endParaRPr>
          </a:p>
          <a:p>
            <a:pPr algn="ctr" rtl="0" fontAlgn="base"/>
            <a:r>
              <a:rPr lang="en-US" sz="2000" b="1" i="0" u="none" strike="noStrike">
                <a:solidFill>
                  <a:srgbClr val="FFFFFF"/>
                </a:solidFill>
                <a:effectLst/>
                <a:latin typeface="Helvetica" panose="020B0604020202020204" pitchFamily="34" charset="0"/>
              </a:rPr>
              <a:t>Gio Brackbill, Utility Justice Project Manager</a:t>
            </a:r>
            <a:r>
              <a:rPr lang="en-US" sz="2000" b="0" i="0">
                <a:solidFill>
                  <a:srgbClr val="000000"/>
                </a:solidFill>
                <a:effectLst/>
                <a:latin typeface="Helvetica" panose="020B0604020202020204" pitchFamily="34" charset="0"/>
              </a:rPr>
              <a:t>​</a:t>
            </a:r>
            <a:endParaRPr lang="en-US" sz="2000" b="0" i="0">
              <a:solidFill>
                <a:srgbClr val="000000"/>
              </a:solidFill>
              <a:effectLst/>
              <a:latin typeface="Segoe UI" panose="020B0502040204020203" pitchFamily="34" charset="0"/>
            </a:endParaRPr>
          </a:p>
          <a:p>
            <a:pPr algn="ctr" rtl="0" fontAlgn="base"/>
            <a:r>
              <a:rPr lang="en-US" sz="2000" b="0" i="0">
                <a:solidFill>
                  <a:srgbClr val="000000"/>
                </a:solidFill>
                <a:effectLst/>
                <a:latin typeface="Helvetica" panose="020B0604020202020204" pitchFamily="34" charset="0"/>
              </a:rPr>
              <a:t>​</a:t>
            </a:r>
            <a:endParaRPr lang="en-US" sz="2000" b="0" i="0">
              <a:solidFill>
                <a:srgbClr val="000000"/>
              </a:solidFill>
              <a:effectLst/>
              <a:latin typeface="Segoe UI" panose="020B0502040204020203" pitchFamily="34" charset="0"/>
            </a:endParaRPr>
          </a:p>
          <a:p>
            <a:pPr algn="ctr" rtl="0" fontAlgn="base"/>
            <a:r>
              <a:rPr lang="en-US" sz="2000" b="1" i="0" u="none" strike="noStrike">
                <a:solidFill>
                  <a:srgbClr val="FFFFFF"/>
                </a:solidFill>
                <a:effectLst/>
                <a:latin typeface="Helvetica" panose="020B0604020202020204" pitchFamily="34" charset="0"/>
              </a:rPr>
              <a:t>Ria Pereira, Supervising Attorney</a:t>
            </a:r>
            <a:endParaRPr lang="en-US" sz="2000" b="0" i="0">
              <a:solidFill>
                <a:srgbClr val="000000"/>
              </a:solidFill>
              <a:effectLst/>
              <a:latin typeface="Segoe UI" panose="020B0502040204020203" pitchFamily="34" charset="0"/>
            </a:endParaRPr>
          </a:p>
        </p:txBody>
      </p:sp>
      <p:pic>
        <p:nvPicPr>
          <p:cNvPr id="4" name="Picture 3">
            <a:extLst>
              <a:ext uri="{FF2B5EF4-FFF2-40B4-BE49-F238E27FC236}">
                <a16:creationId xmlns:a16="http://schemas.microsoft.com/office/drawing/2014/main" id="{B44FC81F-B5C7-468D-8F76-F4117AF5CAA3}"/>
              </a:ext>
            </a:extLst>
          </p:cNvPr>
          <p:cNvPicPr>
            <a:picLocks noChangeAspect="1"/>
          </p:cNvPicPr>
          <p:nvPr/>
        </p:nvPicPr>
        <p:blipFill rotWithShape="1">
          <a:blip r:embed="rId3"/>
          <a:srcRect b="1453"/>
          <a:stretch/>
        </p:blipFill>
        <p:spPr>
          <a:xfrm>
            <a:off x="9189950" y="2148616"/>
            <a:ext cx="3062068" cy="2886371"/>
          </a:xfrm>
          <a:prstGeom prst="rect">
            <a:avLst/>
          </a:prstGeom>
        </p:spPr>
      </p:pic>
      <p:sp>
        <p:nvSpPr>
          <p:cNvPr id="2" name="Slide Number Placeholder 1">
            <a:extLst>
              <a:ext uri="{FF2B5EF4-FFF2-40B4-BE49-F238E27FC236}">
                <a16:creationId xmlns:a16="http://schemas.microsoft.com/office/drawing/2014/main" id="{3CC7A1C0-30BE-4BFD-9E4E-09AFBDB4DCD6}"/>
              </a:ext>
            </a:extLst>
          </p:cNvPr>
          <p:cNvSpPr>
            <a:spLocks noGrp="1"/>
          </p:cNvSpPr>
          <p:nvPr>
            <p:ph type="sldNum" sz="quarter" idx="2"/>
          </p:nvPr>
        </p:nvSpPr>
        <p:spPr/>
        <p:txBody>
          <a:bodyPr/>
          <a:lstStyle/>
          <a:p>
            <a:pPr lvl="0"/>
            <a:fld id="{86CB4B4D-7CA3-9044-876B-883B54F8677D}" type="slidenum">
              <a:rPr lang="en-US" smtClean="0"/>
              <a:t>1</a:t>
            </a:fld>
            <a:endParaRPr lang="en-US"/>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title"/>
          </p:nvPr>
        </p:nvSpPr>
        <p:spPr>
          <a:xfrm>
            <a:off x="252918" y="1123836"/>
            <a:ext cx="2947484" cy="4601185"/>
          </a:xfrm>
          <a:prstGeom prst="rect">
            <a:avLst/>
          </a:prstGeom>
        </p:spPr>
        <p:txBody>
          <a:bodyPr/>
          <a:lstStyle>
            <a:lvl1pPr>
              <a:defRPr spc="-100"/>
            </a:lvl1pPr>
          </a:lstStyle>
          <a:p>
            <a:pPr lvl="0">
              <a:defRPr sz="1800" spc="0">
                <a:solidFill>
                  <a:srgbClr val="000000"/>
                </a:solidFill>
              </a:defRPr>
            </a:pPr>
            <a:r>
              <a:rPr sz="3600" spc="-100">
                <a:solidFill>
                  <a:srgbClr val="FFFF00"/>
                </a:solidFill>
              </a:rPr>
              <a:t>LIHEAP Crisis</a:t>
            </a:r>
          </a:p>
        </p:txBody>
      </p:sp>
      <p:sp>
        <p:nvSpPr>
          <p:cNvPr id="188" name="Shape 188"/>
          <p:cNvSpPr>
            <a:spLocks noGrp="1"/>
          </p:cNvSpPr>
          <p:nvPr>
            <p:ph type="body" idx="1"/>
          </p:nvPr>
        </p:nvSpPr>
        <p:spPr>
          <a:xfrm>
            <a:off x="3869268" y="864107"/>
            <a:ext cx="7315201" cy="5120642"/>
          </a:xfrm>
          <a:prstGeom prst="rect">
            <a:avLst/>
          </a:prstGeom>
        </p:spPr>
        <p:txBody>
          <a:bodyPr/>
          <a:lstStyle/>
          <a:p>
            <a:pPr lvl="0">
              <a:lnSpc>
                <a:spcPct val="81000"/>
              </a:lnSpc>
              <a:buFont typeface="Wingdings" panose="05000000000000000000" pitchFamily="2" charset="2"/>
              <a:buChar char="§"/>
              <a:defRPr sz="1800">
                <a:solidFill>
                  <a:srgbClr val="000000"/>
                </a:solidFill>
              </a:defRPr>
            </a:pPr>
            <a:r>
              <a:rPr sz="2900">
                <a:solidFill>
                  <a:schemeClr val="bg2">
                    <a:lumMod val="25000"/>
                  </a:schemeClr>
                </a:solidFill>
              </a:rPr>
              <a:t>Eligibility: Crisis</a:t>
            </a:r>
            <a:endParaRPr>
              <a:solidFill>
                <a:schemeClr val="bg2">
                  <a:lumMod val="25000"/>
                </a:schemeClr>
              </a:solidFill>
            </a:endParaRPr>
          </a:p>
          <a:p>
            <a:pPr lvl="1">
              <a:lnSpc>
                <a:spcPct val="81000"/>
              </a:lnSpc>
              <a:spcBef>
                <a:spcPts val="200"/>
              </a:spcBef>
              <a:buFont typeface="Wingdings" panose="05000000000000000000" pitchFamily="2" charset="2"/>
              <a:buChar char="§"/>
              <a:defRPr sz="1800">
                <a:solidFill>
                  <a:srgbClr val="000000"/>
                </a:solidFill>
              </a:defRPr>
            </a:pPr>
            <a:r>
              <a:rPr sz="2500">
                <a:solidFill>
                  <a:schemeClr val="bg2">
                    <a:lumMod val="25000"/>
                  </a:schemeClr>
                </a:solidFill>
              </a:rPr>
              <a:t>(1) Household Income</a:t>
            </a:r>
            <a:r>
              <a:rPr lang="en-US" sz="2500">
                <a:solidFill>
                  <a:schemeClr val="bg2">
                    <a:lumMod val="25000"/>
                  </a:schemeClr>
                </a:solidFill>
              </a:rPr>
              <a:t> </a:t>
            </a:r>
            <a:endParaRPr sz="1600">
              <a:solidFill>
                <a:schemeClr val="bg2">
                  <a:lumMod val="25000"/>
                </a:schemeClr>
              </a:solidFill>
            </a:endParaRPr>
          </a:p>
          <a:p>
            <a:pPr lvl="1">
              <a:lnSpc>
                <a:spcPct val="81000"/>
              </a:lnSpc>
              <a:spcBef>
                <a:spcPts val="200"/>
              </a:spcBef>
              <a:buFont typeface="Wingdings" panose="05000000000000000000" pitchFamily="2" charset="2"/>
              <a:buChar char="§"/>
              <a:defRPr sz="1800">
                <a:solidFill>
                  <a:srgbClr val="000000"/>
                </a:solidFill>
              </a:defRPr>
            </a:pPr>
            <a:r>
              <a:rPr sz="2500">
                <a:solidFill>
                  <a:schemeClr val="bg2">
                    <a:lumMod val="25000"/>
                  </a:schemeClr>
                </a:solidFill>
              </a:rPr>
              <a:t>(2) Home Heating Responsibility</a:t>
            </a:r>
            <a:endParaRPr sz="1600">
              <a:solidFill>
                <a:schemeClr val="bg2">
                  <a:lumMod val="25000"/>
                </a:schemeClr>
              </a:solidFill>
            </a:endParaRPr>
          </a:p>
          <a:p>
            <a:pPr lvl="1">
              <a:lnSpc>
                <a:spcPct val="81000"/>
              </a:lnSpc>
              <a:spcBef>
                <a:spcPts val="200"/>
              </a:spcBef>
              <a:buFont typeface="Wingdings" panose="05000000000000000000" pitchFamily="2" charset="2"/>
              <a:buChar char="§"/>
              <a:defRPr sz="1800">
                <a:solidFill>
                  <a:srgbClr val="000000"/>
                </a:solidFill>
              </a:defRPr>
            </a:pPr>
            <a:r>
              <a:rPr sz="2500">
                <a:solidFill>
                  <a:schemeClr val="bg2">
                    <a:lumMod val="25000"/>
                  </a:schemeClr>
                </a:solidFill>
              </a:rPr>
              <a:t>(3) Residency</a:t>
            </a:r>
            <a:endParaRPr sz="1600">
              <a:solidFill>
                <a:schemeClr val="bg2">
                  <a:lumMod val="25000"/>
                </a:schemeClr>
              </a:solidFill>
            </a:endParaRPr>
          </a:p>
          <a:p>
            <a:pPr lvl="1">
              <a:lnSpc>
                <a:spcPct val="81000"/>
              </a:lnSpc>
              <a:spcBef>
                <a:spcPts val="200"/>
              </a:spcBef>
              <a:buFont typeface="Wingdings" panose="05000000000000000000" pitchFamily="2" charset="2"/>
              <a:buChar char="§"/>
              <a:defRPr sz="1800">
                <a:solidFill>
                  <a:srgbClr val="000000"/>
                </a:solidFill>
              </a:defRPr>
            </a:pPr>
            <a:r>
              <a:rPr sz="2500">
                <a:solidFill>
                  <a:srgbClr val="FF0000"/>
                </a:solidFill>
              </a:rPr>
              <a:t>(4) Actual or imminent home heating emergency</a:t>
            </a:r>
            <a:endParaRPr sz="1600">
              <a:solidFill>
                <a:srgbClr val="FF0000"/>
              </a:solidFill>
            </a:endParaRPr>
          </a:p>
          <a:p>
            <a:pPr marL="1303020" lvl="2" indent="-342900">
              <a:lnSpc>
                <a:spcPct val="81000"/>
              </a:lnSpc>
              <a:spcBef>
                <a:spcPts val="200"/>
              </a:spcBef>
              <a:buFont typeface="Wingdings" panose="05000000000000000000" pitchFamily="2" charset="2"/>
              <a:buChar char="§"/>
              <a:defRPr sz="1800">
                <a:solidFill>
                  <a:srgbClr val="000000"/>
                </a:solidFill>
              </a:defRPr>
            </a:pPr>
            <a:r>
              <a:rPr lang="en-US" sz="2200">
                <a:solidFill>
                  <a:schemeClr val="bg2">
                    <a:lumMod val="25000"/>
                  </a:schemeClr>
                </a:solidFill>
              </a:rPr>
              <a:t>Crisis may be shown by: </a:t>
            </a:r>
          </a:p>
          <a:p>
            <a:pPr marL="1792605" lvl="3" indent="-342900">
              <a:lnSpc>
                <a:spcPct val="81000"/>
              </a:lnSpc>
              <a:spcBef>
                <a:spcPts val="200"/>
              </a:spcBef>
              <a:buFont typeface="Wingdings" panose="05000000000000000000" pitchFamily="2" charset="2"/>
              <a:buChar char="§"/>
              <a:defRPr sz="1800">
                <a:solidFill>
                  <a:srgbClr val="000000"/>
                </a:solidFill>
              </a:defRPr>
            </a:pPr>
            <a:r>
              <a:rPr>
                <a:solidFill>
                  <a:schemeClr val="bg2">
                    <a:lumMod val="25000"/>
                  </a:schemeClr>
                </a:solidFill>
              </a:rPr>
              <a:t>Termination notice</a:t>
            </a:r>
            <a:r>
              <a:rPr lang="en-US">
                <a:solidFill>
                  <a:schemeClr val="bg2">
                    <a:lumMod val="25000"/>
                  </a:schemeClr>
                </a:solidFill>
              </a:rPr>
              <a:t> </a:t>
            </a:r>
          </a:p>
          <a:p>
            <a:pPr marL="1792605" lvl="3" indent="-342900">
              <a:lnSpc>
                <a:spcPct val="81000"/>
              </a:lnSpc>
              <a:spcBef>
                <a:spcPts val="200"/>
              </a:spcBef>
              <a:buFont typeface="Wingdings" panose="05000000000000000000" pitchFamily="2" charset="2"/>
              <a:buChar char="§"/>
              <a:defRPr sz="1800">
                <a:solidFill>
                  <a:srgbClr val="000000"/>
                </a:solidFill>
              </a:defRPr>
            </a:pPr>
            <a:r>
              <a:rPr lang="en-US">
                <a:solidFill>
                  <a:schemeClr val="bg2">
                    <a:lumMod val="25000"/>
                  </a:schemeClr>
                </a:solidFill>
              </a:rPr>
              <a:t>15 days of fuel or less (oil/propane/wood/coal)</a:t>
            </a:r>
          </a:p>
          <a:p>
            <a:pPr marL="1792605" lvl="3" indent="-342900">
              <a:lnSpc>
                <a:spcPct val="81000"/>
              </a:lnSpc>
              <a:spcBef>
                <a:spcPts val="200"/>
              </a:spcBef>
              <a:buFont typeface="Wingdings" panose="05000000000000000000" pitchFamily="2" charset="2"/>
              <a:buChar char="§"/>
              <a:defRPr sz="1800">
                <a:solidFill>
                  <a:srgbClr val="000000"/>
                </a:solidFill>
              </a:defRPr>
            </a:pPr>
            <a:r>
              <a:rPr lang="en-US" b="1" i="1">
                <a:solidFill>
                  <a:schemeClr val="bg2">
                    <a:lumMod val="25000"/>
                  </a:schemeClr>
                </a:solidFill>
              </a:rPr>
              <a:t>*Rule change in 2022/2023: Crisis Grant may be issued even if there is a temporary / emergency / medical hold.</a:t>
            </a:r>
          </a:p>
          <a:p>
            <a:pPr marL="820420" lvl="1" indent="-342900">
              <a:lnSpc>
                <a:spcPct val="81000"/>
              </a:lnSpc>
              <a:spcBef>
                <a:spcPts val="200"/>
              </a:spcBef>
              <a:buFont typeface="Wingdings" panose="05000000000000000000" pitchFamily="2" charset="2"/>
              <a:buChar char="§"/>
              <a:defRPr sz="1800">
                <a:solidFill>
                  <a:srgbClr val="000000"/>
                </a:solidFill>
              </a:defRPr>
            </a:pPr>
            <a:r>
              <a:rPr lang="en-US" sz="2500">
                <a:solidFill>
                  <a:srgbClr val="FF0000"/>
                </a:solidFill>
              </a:rPr>
              <a:t>(5) Grant will resolve the crisis</a:t>
            </a:r>
          </a:p>
          <a:p>
            <a:pPr marL="1303020" lvl="2" indent="-342900">
              <a:lnSpc>
                <a:spcPct val="81000"/>
              </a:lnSpc>
              <a:spcBef>
                <a:spcPts val="200"/>
              </a:spcBef>
              <a:buFont typeface="Wingdings" panose="05000000000000000000" pitchFamily="2" charset="2"/>
              <a:buChar char="§"/>
              <a:defRPr sz="1800">
                <a:solidFill>
                  <a:srgbClr val="000000"/>
                </a:solidFill>
              </a:defRPr>
            </a:pPr>
            <a:r>
              <a:rPr b="1" i="1">
                <a:solidFill>
                  <a:srgbClr val="FF0000"/>
                </a:solidFill>
              </a:rPr>
              <a:t>A utility may accept LESS than the total amount owed to resolve the crisis –</a:t>
            </a:r>
            <a:r>
              <a:rPr lang="en-US" b="1" i="1">
                <a:solidFill>
                  <a:srgbClr val="FF0000"/>
                </a:solidFill>
              </a:rPr>
              <a:t> </a:t>
            </a:r>
            <a:r>
              <a:rPr b="1" i="1">
                <a:solidFill>
                  <a:srgbClr val="FF0000"/>
                </a:solidFill>
              </a:rPr>
              <a:t>But you have to ask!</a:t>
            </a:r>
            <a:endParaRPr sz="1200" b="1">
              <a:solidFill>
                <a:srgbClr val="FF0000"/>
              </a:solidFill>
            </a:endParaRPr>
          </a:p>
        </p:txBody>
      </p:sp>
      <p:sp>
        <p:nvSpPr>
          <p:cNvPr id="2" name="Slide Number Placeholder 1">
            <a:extLst>
              <a:ext uri="{FF2B5EF4-FFF2-40B4-BE49-F238E27FC236}">
                <a16:creationId xmlns:a16="http://schemas.microsoft.com/office/drawing/2014/main" id="{0B30E213-50AE-4E95-8EEE-F23377D344D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856077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2D244-C766-4B8A-B761-49F9EB618316}"/>
              </a:ext>
            </a:extLst>
          </p:cNvPr>
          <p:cNvSpPr>
            <a:spLocks noGrp="1"/>
          </p:cNvSpPr>
          <p:nvPr>
            <p:ph type="title"/>
          </p:nvPr>
        </p:nvSpPr>
        <p:spPr>
          <a:xfrm>
            <a:off x="1" y="1734857"/>
            <a:ext cx="3429000" cy="3388287"/>
          </a:xfrm>
        </p:spPr>
        <p:txBody>
          <a:bodyPr anchor="ctr">
            <a:normAutofit/>
          </a:bodyPr>
          <a:lstStyle/>
          <a:p>
            <a:r>
              <a:rPr lang="en-US" b="1"/>
              <a:t>Use of Crisis Funds</a:t>
            </a:r>
          </a:p>
        </p:txBody>
      </p:sp>
      <p:sp>
        <p:nvSpPr>
          <p:cNvPr id="3" name="Content Placeholder 2">
            <a:extLst>
              <a:ext uri="{FF2B5EF4-FFF2-40B4-BE49-F238E27FC236}">
                <a16:creationId xmlns:a16="http://schemas.microsoft.com/office/drawing/2014/main" id="{9687FDB0-31D0-4296-9865-05CDE420E32D}"/>
              </a:ext>
            </a:extLst>
          </p:cNvPr>
          <p:cNvSpPr>
            <a:spLocks noGrp="1"/>
          </p:cNvSpPr>
          <p:nvPr>
            <p:ph idx="1"/>
          </p:nvPr>
        </p:nvSpPr>
        <p:spPr>
          <a:xfrm>
            <a:off x="3429001" y="1035171"/>
            <a:ext cx="8389188" cy="4843836"/>
          </a:xfrm>
          <a:effectLst/>
        </p:spPr>
        <p:txBody>
          <a:bodyPr>
            <a:normAutofit/>
          </a:bodyPr>
          <a:lstStyle/>
          <a:p>
            <a:pPr marL="341313" lvl="2" indent="0">
              <a:buNone/>
            </a:pPr>
            <a:r>
              <a:rPr lang="en-US" sz="3600" i="1">
                <a:solidFill>
                  <a:srgbClr val="002060"/>
                </a:solidFill>
              </a:rPr>
              <a:t>Crisis grants may be used to pay for: </a:t>
            </a:r>
          </a:p>
          <a:p>
            <a:pPr marL="1141413" lvl="3" indent="-342900">
              <a:buFont typeface="Arial" panose="020B0604020202020204" pitchFamily="34" charset="0"/>
              <a:buChar char="•"/>
            </a:pPr>
            <a:r>
              <a:rPr lang="en-US" sz="2000" i="1">
                <a:solidFill>
                  <a:srgbClr val="002060"/>
                </a:solidFill>
              </a:rPr>
              <a:t>late fees</a:t>
            </a:r>
          </a:p>
          <a:p>
            <a:pPr marL="1141413" lvl="3" indent="-342900">
              <a:buFont typeface="Arial" panose="020B0604020202020204" pitchFamily="34" charset="0"/>
              <a:buChar char="•"/>
            </a:pPr>
            <a:r>
              <a:rPr lang="en-US" sz="2000" i="1">
                <a:solidFill>
                  <a:srgbClr val="002060"/>
                </a:solidFill>
              </a:rPr>
              <a:t>reconnection fees, and </a:t>
            </a:r>
          </a:p>
          <a:p>
            <a:pPr marL="1141413" lvl="3" indent="-342900">
              <a:buFont typeface="Arial" panose="020B0604020202020204" pitchFamily="34" charset="0"/>
              <a:buChar char="•"/>
            </a:pPr>
            <a:r>
              <a:rPr lang="en-US" sz="2000" i="1">
                <a:solidFill>
                  <a:srgbClr val="002060"/>
                </a:solidFill>
              </a:rPr>
              <a:t>reasonable delivery fees for fuel.</a:t>
            </a:r>
          </a:p>
          <a:p>
            <a:pPr marL="798513" lvl="3" indent="0">
              <a:buNone/>
            </a:pPr>
            <a:endParaRPr lang="en-US" sz="2000" i="1">
              <a:solidFill>
                <a:srgbClr val="002060"/>
              </a:solidFill>
            </a:endParaRPr>
          </a:p>
          <a:p>
            <a:pPr marL="341313" lvl="2" indent="0">
              <a:buNone/>
            </a:pPr>
            <a:r>
              <a:rPr lang="en-US" sz="3600" i="1">
                <a:solidFill>
                  <a:srgbClr val="002060"/>
                </a:solidFill>
              </a:rPr>
              <a:t>Crisis grants </a:t>
            </a:r>
            <a:r>
              <a:rPr lang="en-US" sz="3600" i="1" u="sng">
                <a:solidFill>
                  <a:srgbClr val="002060"/>
                </a:solidFill>
              </a:rPr>
              <a:t>may not</a:t>
            </a:r>
            <a:r>
              <a:rPr lang="en-US" sz="3600" i="1">
                <a:solidFill>
                  <a:srgbClr val="002060"/>
                </a:solidFill>
              </a:rPr>
              <a:t> be used to pay for security deposits.</a:t>
            </a:r>
          </a:p>
          <a:p>
            <a:pPr marL="1084263" lvl="3" indent="-285750">
              <a:buFont typeface="Arial" panose="020B0604020202020204" pitchFamily="34" charset="0"/>
              <a:buChar char="•"/>
            </a:pPr>
            <a:r>
              <a:rPr lang="en-US" sz="2000" b="1" i="1">
                <a:solidFill>
                  <a:srgbClr val="002060"/>
                </a:solidFill>
              </a:rPr>
              <a:t>Regulated utilities are not allowed to charge a security deposit if a household income is at or below 150% FPL. </a:t>
            </a:r>
          </a:p>
        </p:txBody>
      </p:sp>
      <p:sp>
        <p:nvSpPr>
          <p:cNvPr id="4" name="Slide Number Placeholder 3">
            <a:extLst>
              <a:ext uri="{FF2B5EF4-FFF2-40B4-BE49-F238E27FC236}">
                <a16:creationId xmlns:a16="http://schemas.microsoft.com/office/drawing/2014/main" id="{8F701FAE-87AF-2F14-7C5A-DF5CBDB922E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lang="en-US"/>
          </a:p>
        </p:txBody>
      </p:sp>
    </p:spTree>
    <p:extLst>
      <p:ext uri="{BB962C8B-B14F-4D97-AF65-F5344CB8AC3E}">
        <p14:creationId xmlns:p14="http://schemas.microsoft.com/office/powerpoint/2010/main" val="2055267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F3FAB-BFD7-4CDB-B542-B395CC39832C}"/>
              </a:ext>
            </a:extLst>
          </p:cNvPr>
          <p:cNvSpPr>
            <a:spLocks noGrp="1"/>
          </p:cNvSpPr>
          <p:nvPr>
            <p:ph type="title"/>
          </p:nvPr>
        </p:nvSpPr>
        <p:spPr/>
        <p:txBody>
          <a:bodyPr/>
          <a:lstStyle/>
          <a:p>
            <a:r>
              <a:rPr lang="en-US">
                <a:solidFill>
                  <a:srgbClr val="FFFF00"/>
                </a:solidFill>
              </a:rPr>
              <a:t>LIHEAP Crisis Interface Program</a:t>
            </a:r>
          </a:p>
        </p:txBody>
      </p:sp>
      <p:sp>
        <p:nvSpPr>
          <p:cNvPr id="3" name="Content Placeholder 2">
            <a:extLst>
              <a:ext uri="{FF2B5EF4-FFF2-40B4-BE49-F238E27FC236}">
                <a16:creationId xmlns:a16="http://schemas.microsoft.com/office/drawing/2014/main" id="{46E1A826-8D12-43A6-8236-22300FD37210}"/>
              </a:ext>
            </a:extLst>
          </p:cNvPr>
          <p:cNvSpPr>
            <a:spLocks noGrp="1"/>
          </p:cNvSpPr>
          <p:nvPr>
            <p:ph idx="1"/>
          </p:nvPr>
        </p:nvSpPr>
        <p:spPr/>
        <p:txBody>
          <a:bodyPr>
            <a:normAutofit fontScale="62500" lnSpcReduction="20000"/>
          </a:bodyPr>
          <a:lstStyle/>
          <a:p>
            <a:pPr marL="0" indent="0" algn="l" rtl="0" fontAlgn="base">
              <a:buNone/>
            </a:pPr>
            <a:r>
              <a:rPr lang="en-US" sz="2800" b="1" i="0" u="none" strike="noStrike">
                <a:solidFill>
                  <a:srgbClr val="000000"/>
                </a:solidFill>
                <a:effectLst/>
                <a:latin typeface="+mj-lt"/>
              </a:rPr>
              <a:t>Applicants can apply for LIHEAP Crisis Interface on the same application by indicating that their furnace is broken or in need of repair.  </a:t>
            </a:r>
          </a:p>
          <a:p>
            <a:pPr marL="0" indent="0" algn="l" rtl="0" fontAlgn="base">
              <a:buNone/>
            </a:pPr>
            <a:r>
              <a:rPr lang="en-US" sz="2800" b="1" i="0" u="none" strike="noStrike">
                <a:solidFill>
                  <a:srgbClr val="000000"/>
                </a:solidFill>
                <a:effectLst/>
                <a:latin typeface="+mj-lt"/>
              </a:rPr>
              <a:t>The CAO will screen for eligibility, and then refer the case to the local Weatherization provider to perform the crisis work. </a:t>
            </a:r>
          </a:p>
          <a:p>
            <a:pPr marL="0" indent="0" algn="l" rtl="0" fontAlgn="base">
              <a:buNone/>
            </a:pPr>
            <a:r>
              <a:rPr lang="en-US" sz="2800" b="1" i="0" u="none" strike="noStrike">
                <a:solidFill>
                  <a:srgbClr val="000000"/>
                </a:solidFill>
                <a:effectLst/>
                <a:latin typeface="+mj-lt"/>
              </a:rPr>
              <a:t>Applicant may also be screened for standard Weatherization, cooling equipment assistance, or ‘clean and tune’ services.</a:t>
            </a:r>
          </a:p>
          <a:p>
            <a:pPr marL="0" indent="0" algn="l" rtl="0" fontAlgn="base">
              <a:buNone/>
            </a:pPr>
            <a:r>
              <a:rPr lang="en-US" sz="2800" b="1" i="0" u="none" strike="noStrike">
                <a:solidFill>
                  <a:srgbClr val="000000"/>
                </a:solidFill>
                <a:effectLst/>
                <a:latin typeface="+mj-lt"/>
              </a:rPr>
              <a:t>Available Benefits: </a:t>
            </a:r>
            <a:r>
              <a:rPr lang="en-US" sz="2800" b="0" i="0">
                <a:solidFill>
                  <a:srgbClr val="000000"/>
                </a:solidFill>
                <a:effectLst/>
                <a:latin typeface="+mj-lt"/>
              </a:rPr>
              <a:t>​</a:t>
            </a:r>
          </a:p>
          <a:p>
            <a:pPr algn="l" rtl="0" fontAlgn="base">
              <a:buFont typeface="Arial" panose="020B0604020202020204" pitchFamily="34" charset="0"/>
              <a:buChar char="•"/>
            </a:pPr>
            <a:r>
              <a:rPr lang="en-US" sz="2800" b="0" i="0" u="none" strike="noStrike">
                <a:solidFill>
                  <a:srgbClr val="000000"/>
                </a:solidFill>
                <a:effectLst/>
                <a:latin typeface="+mj-lt"/>
              </a:rPr>
              <a:t>Repair heating system</a:t>
            </a:r>
            <a:r>
              <a:rPr lang="en-US" sz="2800" b="0" i="0">
                <a:solidFill>
                  <a:srgbClr val="000000"/>
                </a:solidFill>
                <a:effectLst/>
                <a:latin typeface="+mj-lt"/>
              </a:rPr>
              <a:t>​</a:t>
            </a:r>
          </a:p>
          <a:p>
            <a:pPr algn="l" rtl="0" fontAlgn="base">
              <a:buFont typeface="Arial" panose="020B0604020202020204" pitchFamily="34" charset="0"/>
              <a:buChar char="•"/>
            </a:pPr>
            <a:r>
              <a:rPr lang="en-US" sz="2800" b="0" i="0" u="none" strike="noStrike">
                <a:solidFill>
                  <a:srgbClr val="000000"/>
                </a:solidFill>
                <a:effectLst/>
                <a:latin typeface="+mj-lt"/>
              </a:rPr>
              <a:t>Loan auxiliary heater</a:t>
            </a:r>
            <a:r>
              <a:rPr lang="en-US" sz="2800" b="0" i="0">
                <a:solidFill>
                  <a:srgbClr val="000000"/>
                </a:solidFill>
                <a:effectLst/>
                <a:latin typeface="+mj-lt"/>
              </a:rPr>
              <a:t>​</a:t>
            </a:r>
          </a:p>
          <a:p>
            <a:pPr algn="l" rtl="0" fontAlgn="base">
              <a:buFont typeface="Arial" panose="020B0604020202020204" pitchFamily="34" charset="0"/>
              <a:buChar char="•"/>
            </a:pPr>
            <a:r>
              <a:rPr lang="en-US" sz="2800" b="0" i="0" u="none" strike="noStrike">
                <a:solidFill>
                  <a:srgbClr val="000000"/>
                </a:solidFill>
                <a:effectLst/>
                <a:latin typeface="+mj-lt"/>
              </a:rPr>
              <a:t>Repair gas or other fuel lines</a:t>
            </a:r>
            <a:r>
              <a:rPr lang="en-US" sz="2800" b="0" i="0">
                <a:solidFill>
                  <a:srgbClr val="000000"/>
                </a:solidFill>
                <a:effectLst/>
                <a:latin typeface="+mj-lt"/>
              </a:rPr>
              <a:t>​</a:t>
            </a:r>
          </a:p>
          <a:p>
            <a:pPr algn="l" rtl="0" fontAlgn="base">
              <a:buFont typeface="Arial" panose="020B0604020202020204" pitchFamily="34" charset="0"/>
              <a:buChar char="•"/>
            </a:pPr>
            <a:r>
              <a:rPr lang="en-US" sz="2800" b="0" i="0" u="none" strike="noStrike">
                <a:solidFill>
                  <a:srgbClr val="000000"/>
                </a:solidFill>
                <a:effectLst/>
                <a:latin typeface="+mj-lt"/>
              </a:rPr>
              <a:t>Replace unrepairable heating systems</a:t>
            </a:r>
            <a:r>
              <a:rPr lang="en-US" sz="2800" b="0" i="0">
                <a:solidFill>
                  <a:srgbClr val="000000"/>
                </a:solidFill>
                <a:effectLst/>
                <a:latin typeface="+mj-lt"/>
              </a:rPr>
              <a:t>​</a:t>
            </a:r>
          </a:p>
          <a:p>
            <a:pPr algn="l" rtl="0" fontAlgn="base">
              <a:buFont typeface="Arial" panose="020B0604020202020204" pitchFamily="34" charset="0"/>
              <a:buChar char="•"/>
            </a:pPr>
            <a:r>
              <a:rPr lang="en-US" sz="2800" b="0" i="0" u="none" strike="noStrike">
                <a:solidFill>
                  <a:srgbClr val="000000"/>
                </a:solidFill>
                <a:effectLst/>
                <a:latin typeface="+mj-lt"/>
              </a:rPr>
              <a:t>Repair hot water heating system</a:t>
            </a:r>
            <a:r>
              <a:rPr lang="en-US" sz="2800" b="0" i="0">
                <a:solidFill>
                  <a:srgbClr val="000000"/>
                </a:solidFill>
                <a:effectLst/>
                <a:latin typeface="+mj-lt"/>
              </a:rPr>
              <a:t>​</a:t>
            </a:r>
          </a:p>
          <a:p>
            <a:pPr algn="l" rtl="0" fontAlgn="base">
              <a:buFont typeface="Arial" panose="020B0604020202020204" pitchFamily="34" charset="0"/>
              <a:buChar char="•"/>
            </a:pPr>
            <a:r>
              <a:rPr lang="en-US" sz="2800" b="0" i="0" u="none" strike="noStrike">
                <a:solidFill>
                  <a:srgbClr val="000000"/>
                </a:solidFill>
                <a:effectLst/>
                <a:latin typeface="+mj-lt"/>
              </a:rPr>
              <a:t>Heating system pipe thawing service</a:t>
            </a:r>
            <a:r>
              <a:rPr lang="en-US" sz="2800" b="0" i="0">
                <a:solidFill>
                  <a:srgbClr val="000000"/>
                </a:solidFill>
                <a:effectLst/>
                <a:latin typeface="+mj-lt"/>
              </a:rPr>
              <a:t>​</a:t>
            </a:r>
          </a:p>
          <a:p>
            <a:pPr algn="l" rtl="0" fontAlgn="base">
              <a:buFont typeface="Arial" panose="020B0604020202020204" pitchFamily="34" charset="0"/>
              <a:buChar char="•"/>
            </a:pPr>
            <a:r>
              <a:rPr lang="en-US" sz="2800" b="0" i="0" u="none" strike="noStrike">
                <a:solidFill>
                  <a:srgbClr val="000000"/>
                </a:solidFill>
                <a:effectLst/>
                <a:latin typeface="+mj-lt"/>
              </a:rPr>
              <a:t>Repair broken windows</a:t>
            </a:r>
            <a:r>
              <a:rPr lang="en-US" sz="2800" b="0" i="0">
                <a:solidFill>
                  <a:srgbClr val="000000"/>
                </a:solidFill>
                <a:effectLst/>
                <a:latin typeface="+mj-lt"/>
              </a:rPr>
              <a:t>​</a:t>
            </a:r>
          </a:p>
          <a:p>
            <a:pPr algn="l" rtl="0" fontAlgn="base">
              <a:buFont typeface="Arial" panose="020B0604020202020204" pitchFamily="34" charset="0"/>
              <a:buChar char="•"/>
            </a:pPr>
            <a:r>
              <a:rPr lang="en-US" sz="2800" b="0" i="0" u="none" strike="noStrike">
                <a:solidFill>
                  <a:srgbClr val="000000"/>
                </a:solidFill>
                <a:effectLst/>
                <a:latin typeface="+mj-lt"/>
              </a:rPr>
              <a:t>Provide blankets</a:t>
            </a:r>
            <a:endParaRPr lang="en-US" sz="2800" b="0" i="0">
              <a:solidFill>
                <a:srgbClr val="000000"/>
              </a:solidFill>
              <a:effectLst/>
              <a:latin typeface="+mj-lt"/>
            </a:endParaRPr>
          </a:p>
        </p:txBody>
      </p:sp>
      <p:sp>
        <p:nvSpPr>
          <p:cNvPr id="4" name="Slide Number Placeholder 3">
            <a:extLst>
              <a:ext uri="{FF2B5EF4-FFF2-40B4-BE49-F238E27FC236}">
                <a16:creationId xmlns:a16="http://schemas.microsoft.com/office/drawing/2014/main" id="{4793F10F-52FF-481D-9C57-45473EB6A9B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122670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prstGeom prst="rect">
            <a:avLst/>
          </a:prstGeom>
        </p:spPr>
        <p:txBody>
          <a:bodyPr lIns="45719" tIns="45720" rIns="45719" bIns="45720" anchor="b">
            <a:normAutofit/>
          </a:bodyPr>
          <a:lstStyle>
            <a:lvl1pPr>
              <a:defRPr spc="-100"/>
            </a:lvl1pPr>
          </a:lstStyle>
          <a:p>
            <a:pPr>
              <a:defRPr sz="1800" spc="0">
                <a:solidFill>
                  <a:srgbClr val="000000"/>
                </a:solidFill>
              </a:defRPr>
            </a:pPr>
            <a:r>
              <a:rPr lang="en-US" sz="6000">
                <a:solidFill>
                  <a:schemeClr val="bg1"/>
                </a:solidFill>
              </a:rPr>
              <a:t>Temporary COVID-related relief &amp; Other Federal Programs</a:t>
            </a:r>
          </a:p>
        </p:txBody>
      </p:sp>
      <p:sp>
        <p:nvSpPr>
          <p:cNvPr id="160" name="Shape 160"/>
          <p:cNvSpPr/>
          <p:nvPr/>
        </p:nvSpPr>
        <p:spPr>
          <a:xfrm>
            <a:off x="3867910" y="1930935"/>
            <a:ext cx="7425273" cy="402336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marL="457200" lvl="0" indent="-457200" defTabSz="886968">
              <a:lnSpc>
                <a:spcPct val="90000"/>
              </a:lnSpc>
              <a:spcBef>
                <a:spcPts val="1100"/>
              </a:spcBef>
              <a:buClr>
                <a:srgbClr val="4A66AC"/>
              </a:buClr>
              <a:buSzPct val="100000"/>
              <a:buFont typeface="Wingdings" panose="05000000000000000000" pitchFamily="2" charset="2"/>
              <a:buChar char="§"/>
            </a:pPr>
            <a:endParaRPr sz="3200">
              <a:solidFill>
                <a:srgbClr val="595959"/>
              </a:solidFill>
            </a:endParaRPr>
          </a:p>
        </p:txBody>
      </p:sp>
      <p:sp>
        <p:nvSpPr>
          <p:cNvPr id="161" name="Shape 161"/>
          <p:cNvSpPr/>
          <p:nvPr/>
        </p:nvSpPr>
        <p:spPr>
          <a:xfrm>
            <a:off x="7555043" y="1018134"/>
            <a:ext cx="3738141" cy="81317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noAutofit/>
          </a:bodyPr>
          <a:lstStyle>
            <a:lvl1pPr defTabSz="914400">
              <a:lnSpc>
                <a:spcPct val="90000"/>
              </a:lnSpc>
              <a:defRPr sz="2000">
                <a:solidFill>
                  <a:srgbClr val="595959"/>
                </a:solidFill>
              </a:defRPr>
            </a:lvl1pPr>
          </a:lstStyle>
          <a:p>
            <a:pPr lvl="0" algn="ctr">
              <a:defRPr sz="1800">
                <a:solidFill>
                  <a:srgbClr val="000000"/>
                </a:solidFill>
              </a:defRPr>
            </a:pPr>
            <a:endParaRPr sz="3600">
              <a:solidFill>
                <a:srgbClr val="595959"/>
              </a:solidFill>
            </a:endParaRPr>
          </a:p>
        </p:txBody>
      </p:sp>
      <p:sp>
        <p:nvSpPr>
          <p:cNvPr id="162" name="Shape 162"/>
          <p:cNvSpPr/>
          <p:nvPr/>
        </p:nvSpPr>
        <p:spPr>
          <a:xfrm>
            <a:off x="7555043" y="1930935"/>
            <a:ext cx="3474721" cy="402336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marL="845819" indent="-342900" algn="l" defTabSz="914400">
              <a:lnSpc>
                <a:spcPct val="90000"/>
              </a:lnSpc>
              <a:spcBef>
                <a:spcPts val="200"/>
              </a:spcBef>
              <a:buClr>
                <a:srgbClr val="4A66AC"/>
              </a:buClr>
              <a:buSzPct val="100000"/>
              <a:buFont typeface="Wingdings" panose="05000000000000000000" pitchFamily="2" charset="2"/>
              <a:buChar char="§"/>
            </a:pPr>
            <a:endParaRPr sz="2400">
              <a:solidFill>
                <a:srgbClr val="595959"/>
              </a:solidFill>
            </a:endParaRPr>
          </a:p>
        </p:txBody>
      </p:sp>
      <p:sp>
        <p:nvSpPr>
          <p:cNvPr id="2" name="Slide Number Placeholder 1">
            <a:extLst>
              <a:ext uri="{FF2B5EF4-FFF2-40B4-BE49-F238E27FC236}">
                <a16:creationId xmlns:a16="http://schemas.microsoft.com/office/drawing/2014/main" id="{889E4B1A-2FA0-4AC2-AC19-BECAB92A91A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784105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6B2BD-CFBD-4F5B-94A9-60AF41DFB43E}"/>
              </a:ext>
            </a:extLst>
          </p:cNvPr>
          <p:cNvSpPr>
            <a:spLocks noGrp="1"/>
          </p:cNvSpPr>
          <p:nvPr>
            <p:ph type="title"/>
          </p:nvPr>
        </p:nvSpPr>
        <p:spPr/>
        <p:txBody>
          <a:bodyPr lIns="45719" tIns="45720" rIns="45719" bIns="45720" anchor="ctr">
            <a:normAutofit/>
          </a:bodyPr>
          <a:lstStyle/>
          <a:p>
            <a:r>
              <a:rPr lang="en-US" sz="4000">
                <a:solidFill>
                  <a:schemeClr val="bg1"/>
                </a:solidFill>
                <a:latin typeface="+mn-lt"/>
              </a:rPr>
              <a:t>Temporary Relief Programs</a:t>
            </a:r>
          </a:p>
        </p:txBody>
      </p:sp>
      <p:sp>
        <p:nvSpPr>
          <p:cNvPr id="3" name="Content Placeholder 2">
            <a:extLst>
              <a:ext uri="{FF2B5EF4-FFF2-40B4-BE49-F238E27FC236}">
                <a16:creationId xmlns:a16="http://schemas.microsoft.com/office/drawing/2014/main" id="{A2BD93D7-D45E-4AD4-BBF3-634ACD8C0E60}"/>
              </a:ext>
            </a:extLst>
          </p:cNvPr>
          <p:cNvSpPr>
            <a:spLocks noGrp="1"/>
          </p:cNvSpPr>
          <p:nvPr>
            <p:ph idx="1"/>
          </p:nvPr>
        </p:nvSpPr>
        <p:spPr>
          <a:xfrm>
            <a:off x="3825973" y="768858"/>
            <a:ext cx="7315201" cy="5233209"/>
          </a:xfrm>
        </p:spPr>
        <p:txBody>
          <a:bodyPr lIns="45719" tIns="45720" rIns="45719" bIns="45720" anchor="ctr">
            <a:normAutofit/>
          </a:bodyPr>
          <a:lstStyle/>
          <a:p>
            <a:pPr marL="502920" lvl="1" indent="0">
              <a:buNone/>
            </a:pPr>
            <a:endParaRPr lang="en-US">
              <a:solidFill>
                <a:srgbClr val="002060"/>
              </a:solidFill>
              <a:latin typeface="+mj-lt"/>
              <a:ea typeface="Calibri"/>
              <a:cs typeface="Calibri"/>
            </a:endParaRPr>
          </a:p>
          <a:p>
            <a:pPr marL="0" indent="0">
              <a:buNone/>
            </a:pPr>
            <a:r>
              <a:rPr lang="en-US" sz="2600" b="1">
                <a:solidFill>
                  <a:srgbClr val="002060"/>
                </a:solidFill>
                <a:latin typeface="+mj-lt"/>
                <a:ea typeface="Calibri"/>
                <a:cs typeface="Calibri"/>
                <a:sym typeface="Wingdings" panose="05000000000000000000" pitchFamily="2" charset="2"/>
              </a:rPr>
              <a:t>Emergency Rental and Utility Assistance Program (ERAP)</a:t>
            </a:r>
            <a:endParaRPr lang="en-US" sz="2600" b="1">
              <a:solidFill>
                <a:srgbClr val="002060"/>
              </a:solidFill>
              <a:latin typeface="+mj-lt"/>
              <a:ea typeface="Calibri"/>
              <a:cs typeface="Calibri"/>
            </a:endParaRPr>
          </a:p>
          <a:p>
            <a:pPr marL="705485" lvl="1">
              <a:buFont typeface="Arial" panose="020B0604020202020204" pitchFamily="34" charset="0"/>
              <a:buChar char="•"/>
            </a:pPr>
            <a:r>
              <a:rPr lang="en-US">
                <a:solidFill>
                  <a:srgbClr val="002060"/>
                </a:solidFill>
                <a:latin typeface="+mj-lt"/>
                <a:ea typeface="Calibri"/>
                <a:cs typeface="Calibri"/>
                <a:sym typeface="Wingdings" panose="05000000000000000000" pitchFamily="2" charset="2"/>
              </a:rPr>
              <a:t>Renters at or below 80% Area Median Income (AMI).</a:t>
            </a:r>
            <a:endParaRPr lang="en-US">
              <a:solidFill>
                <a:srgbClr val="002060"/>
              </a:solidFill>
              <a:latin typeface="+mj-lt"/>
              <a:ea typeface="Calibri"/>
              <a:cs typeface="Calibri"/>
            </a:endParaRPr>
          </a:p>
          <a:p>
            <a:pPr marL="705485" lvl="1">
              <a:buFont typeface="Arial" panose="020B0604020202020204" pitchFamily="34" charset="0"/>
              <a:buChar char="•"/>
            </a:pPr>
            <a:r>
              <a:rPr lang="en-US">
                <a:solidFill>
                  <a:srgbClr val="002060"/>
                </a:solidFill>
                <a:latin typeface="+mj-lt"/>
                <a:ea typeface="Calibri"/>
                <a:cs typeface="Calibri"/>
                <a:sym typeface="Wingdings" panose="05000000000000000000" pitchFamily="2" charset="2"/>
              </a:rPr>
              <a:t>Often referred to simply as rental relief, many eligible renters may not be aware that they can get help with utilities, even if they’ve kept up with rent.</a:t>
            </a:r>
            <a:endParaRPr lang="en-US">
              <a:solidFill>
                <a:srgbClr val="002060"/>
              </a:solidFill>
              <a:latin typeface="+mj-lt"/>
              <a:ea typeface="Calibri"/>
              <a:cs typeface="Calibri"/>
            </a:endParaRPr>
          </a:p>
          <a:p>
            <a:pPr marL="705485" lvl="1">
              <a:buFont typeface="Arial" panose="020B0604020202020204" pitchFamily="34" charset="0"/>
              <a:buChar char="•"/>
            </a:pPr>
            <a:r>
              <a:rPr lang="en-US">
                <a:solidFill>
                  <a:srgbClr val="002060"/>
                </a:solidFill>
                <a:latin typeface="+mj-lt"/>
                <a:ea typeface="Calibri"/>
                <a:cs typeface="Calibri"/>
                <a:sym typeface="Wingdings" panose="05000000000000000000" pitchFamily="2" charset="2"/>
              </a:rPr>
              <a:t>Check with your county ERAP administrators to see if funding is left! </a:t>
            </a:r>
            <a:endParaRPr lang="en-US">
              <a:solidFill>
                <a:srgbClr val="002060"/>
              </a:solidFill>
              <a:latin typeface="+mj-lt"/>
              <a:ea typeface="Calibri"/>
              <a:cs typeface="Calibri"/>
            </a:endParaRPr>
          </a:p>
          <a:p>
            <a:pPr marL="0" indent="0">
              <a:buNone/>
            </a:pPr>
            <a:r>
              <a:rPr lang="en-US" sz="2600" b="1">
                <a:solidFill>
                  <a:srgbClr val="002060"/>
                </a:solidFill>
                <a:latin typeface="+mj-lt"/>
                <a:ea typeface="Calibri"/>
                <a:cs typeface="Calibri"/>
                <a:sym typeface="Wingdings" panose="05000000000000000000" pitchFamily="2" charset="2"/>
              </a:rPr>
              <a:t>PA Homeowners Assistance Fund (HAF)</a:t>
            </a:r>
            <a:endParaRPr lang="en-US" sz="2600" b="1">
              <a:solidFill>
                <a:srgbClr val="002060"/>
              </a:solidFill>
              <a:latin typeface="+mj-lt"/>
              <a:ea typeface="Calibri"/>
              <a:cs typeface="Calibri"/>
            </a:endParaRPr>
          </a:p>
          <a:p>
            <a:pPr marL="705485" lvl="1">
              <a:buFont typeface="Arial" panose="020B0604020202020204" pitchFamily="34" charset="0"/>
              <a:buChar char="•"/>
            </a:pPr>
            <a:r>
              <a:rPr lang="en-US">
                <a:solidFill>
                  <a:srgbClr val="002060"/>
                </a:solidFill>
                <a:latin typeface="+mj-lt"/>
                <a:ea typeface="Calibri"/>
                <a:cs typeface="Calibri"/>
                <a:sym typeface="Wingdings" panose="05000000000000000000" pitchFamily="2" charset="2"/>
              </a:rPr>
              <a:t>Homeowners at or below 150% AMI.</a:t>
            </a:r>
            <a:endParaRPr lang="en-US">
              <a:solidFill>
                <a:srgbClr val="002060"/>
              </a:solidFill>
              <a:latin typeface="+mj-lt"/>
              <a:ea typeface="Calibri"/>
              <a:cs typeface="Calibri"/>
            </a:endParaRPr>
          </a:p>
          <a:p>
            <a:pPr marL="705485" lvl="1">
              <a:buFont typeface="Arial" panose="020B0604020202020204" pitchFamily="34" charset="0"/>
              <a:buChar char="•"/>
            </a:pPr>
            <a:r>
              <a:rPr lang="en-US">
                <a:solidFill>
                  <a:srgbClr val="002060"/>
                </a:solidFill>
                <a:latin typeface="+mj-lt"/>
                <a:ea typeface="Calibri"/>
                <a:cs typeface="Calibri"/>
                <a:sym typeface="Wingdings" panose="05000000000000000000" pitchFamily="2" charset="2"/>
              </a:rPr>
              <a:t>Can provide up to $50,000 in total assistance for mortgage, tax, and utility delinquencies and other related homeowner costs.</a:t>
            </a:r>
            <a:endParaRPr lang="en-US">
              <a:solidFill>
                <a:srgbClr val="002060"/>
              </a:solidFill>
              <a:latin typeface="+mj-lt"/>
              <a:ea typeface="Calibri"/>
              <a:cs typeface="Calibri"/>
            </a:endParaRPr>
          </a:p>
          <a:p>
            <a:pPr marL="705485" lvl="1">
              <a:buFont typeface="Arial" panose="020B0604020202020204" pitchFamily="34" charset="0"/>
              <a:buChar char="•"/>
            </a:pPr>
            <a:r>
              <a:rPr lang="en-US">
                <a:solidFill>
                  <a:srgbClr val="002060"/>
                </a:solidFill>
                <a:latin typeface="+mj-lt"/>
                <a:ea typeface="Calibri"/>
                <a:cs typeface="Calibri"/>
                <a:sym typeface="Wingdings" panose="05000000000000000000" pitchFamily="2" charset="2"/>
              </a:rPr>
              <a:t>Up to $10,000 per household for delinquent utility bills</a:t>
            </a:r>
            <a:r>
              <a:rPr lang="en-US">
                <a:solidFill>
                  <a:schemeClr val="tx1"/>
                </a:solidFill>
                <a:latin typeface="+mj-lt"/>
                <a:ea typeface="Calibri"/>
                <a:cs typeface="Calibri"/>
                <a:sym typeface="Wingdings" panose="05000000000000000000" pitchFamily="2" charset="2"/>
              </a:rPr>
              <a:t>.</a:t>
            </a:r>
            <a:endParaRPr lang="en-US">
              <a:solidFill>
                <a:schemeClr val="tx1"/>
              </a:solidFill>
              <a:latin typeface="+mj-lt"/>
              <a:ea typeface="Calibri"/>
              <a:cs typeface="Calibri"/>
            </a:endParaRPr>
          </a:p>
          <a:p>
            <a:pPr marL="705485" lvl="1">
              <a:buFont typeface="Arial" panose="020B0604020202020204" pitchFamily="34" charset="0"/>
              <a:buChar char="•"/>
            </a:pPr>
            <a:r>
              <a:rPr lang="en-US" b="1" i="1">
                <a:solidFill>
                  <a:srgbClr val="FF0000"/>
                </a:solidFill>
                <a:latin typeface="+mj-lt"/>
                <a:ea typeface="Calibri"/>
                <a:cs typeface="Calibri"/>
                <a:sym typeface="Wingdings" panose="05000000000000000000" pitchFamily="2" charset="2"/>
              </a:rPr>
              <a:t>Closed to new applicants until further notice.</a:t>
            </a:r>
            <a:endParaRPr lang="en-US" b="1" i="1">
              <a:solidFill>
                <a:srgbClr val="FF0000"/>
              </a:solidFill>
              <a:latin typeface="+mj-lt"/>
              <a:ea typeface="Calibri"/>
              <a:cs typeface="Calibri"/>
            </a:endParaRPr>
          </a:p>
          <a:p>
            <a:pPr marL="502920" lvl="1" indent="0">
              <a:buNone/>
            </a:pPr>
            <a:endParaRPr lang="en-US">
              <a:sym typeface="Wingdings" panose="05000000000000000000" pitchFamily="2" charset="2"/>
            </a:endParaRPr>
          </a:p>
        </p:txBody>
      </p:sp>
      <p:sp>
        <p:nvSpPr>
          <p:cNvPr id="5" name="Slide Number Placeholder 4">
            <a:extLst>
              <a:ext uri="{FF2B5EF4-FFF2-40B4-BE49-F238E27FC236}">
                <a16:creationId xmlns:a16="http://schemas.microsoft.com/office/drawing/2014/main" id="{5BA43CEA-0F3B-4114-A278-255126A520C7}"/>
              </a:ext>
            </a:extLst>
          </p:cNvPr>
          <p:cNvSpPr>
            <a:spLocks noGrp="1"/>
          </p:cNvSpPr>
          <p:nvPr>
            <p:ph type="sldNum" sz="quarter" idx="12"/>
          </p:nvPr>
        </p:nvSpPr>
        <p:spPr>
          <a:xfrm>
            <a:off x="10634135" y="6356350"/>
            <a:ext cx="1530927" cy="365125"/>
          </a:xfrm>
          <a:prstGeom prst="rect">
            <a:avLst/>
          </a:prstGeom>
        </p:spPr>
        <p:txBody>
          <a:bodyPr/>
          <a:lstStyle>
            <a:lvl1pPr defTabSz="457200">
              <a:defRPr>
                <a:latin typeface="Corbel"/>
                <a:ea typeface="Corbel"/>
                <a:cs typeface="Corbel"/>
                <a:sym typeface="Corbel"/>
              </a:defRPr>
            </a:lvl1pPr>
            <a:lvl2pPr indent="457200" defTabSz="457200">
              <a:defRPr>
                <a:latin typeface="Corbel"/>
                <a:ea typeface="Corbel"/>
                <a:cs typeface="Corbel"/>
                <a:sym typeface="Corbel"/>
              </a:defRPr>
            </a:lvl2pPr>
            <a:lvl3pPr indent="914400" defTabSz="457200">
              <a:defRPr>
                <a:latin typeface="Corbel"/>
                <a:ea typeface="Corbel"/>
                <a:cs typeface="Corbel"/>
                <a:sym typeface="Corbel"/>
              </a:defRPr>
            </a:lvl3pPr>
            <a:lvl4pPr indent="1371600" defTabSz="457200">
              <a:defRPr>
                <a:latin typeface="Corbel"/>
                <a:ea typeface="Corbel"/>
                <a:cs typeface="Corbel"/>
                <a:sym typeface="Corbel"/>
              </a:defRPr>
            </a:lvl4pPr>
            <a:lvl5pPr indent="1828800" defTabSz="457200">
              <a:defRPr>
                <a:latin typeface="Corbel"/>
                <a:ea typeface="Corbel"/>
                <a:cs typeface="Corbel"/>
                <a:sym typeface="Corbel"/>
              </a:defRPr>
            </a:lvl5pPr>
            <a:lvl6pPr indent="2286000" defTabSz="457200">
              <a:defRPr>
                <a:latin typeface="Corbel"/>
                <a:ea typeface="Corbel"/>
                <a:cs typeface="Corbel"/>
                <a:sym typeface="Corbel"/>
              </a:defRPr>
            </a:lvl6pPr>
            <a:lvl7pPr indent="2743200" defTabSz="457200">
              <a:defRPr>
                <a:latin typeface="Corbel"/>
                <a:ea typeface="Corbel"/>
                <a:cs typeface="Corbel"/>
                <a:sym typeface="Corbel"/>
              </a:defRPr>
            </a:lvl7pPr>
            <a:lvl8pPr indent="3200400" defTabSz="457200">
              <a:defRPr>
                <a:latin typeface="Corbel"/>
                <a:ea typeface="Corbel"/>
                <a:cs typeface="Corbel"/>
                <a:sym typeface="Corbel"/>
              </a:defRPr>
            </a:lvl8pPr>
            <a:lvl9pPr indent="3657600" defTabSz="457200">
              <a:defRPr>
                <a:latin typeface="Corbel"/>
                <a:ea typeface="Corbel"/>
                <a:cs typeface="Corbel"/>
                <a:sym typeface="Corbel"/>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a:ea typeface="+mn-ea"/>
                <a:cs typeface="Helvetica"/>
                <a:sym typeface="Corbel"/>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Helvetica"/>
              <a:sym typeface="Corbel"/>
            </a:endParaRPr>
          </a:p>
        </p:txBody>
      </p:sp>
    </p:spTree>
    <p:extLst>
      <p:ext uri="{BB962C8B-B14F-4D97-AF65-F5344CB8AC3E}">
        <p14:creationId xmlns:p14="http://schemas.microsoft.com/office/powerpoint/2010/main" val="4220207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xfrm>
            <a:off x="1162236" y="2529459"/>
            <a:ext cx="7315200" cy="1799082"/>
          </a:xfrm>
          <a:prstGeom prst="rect">
            <a:avLst/>
          </a:prstGeom>
        </p:spPr>
        <p:txBody>
          <a:bodyPr lIns="45719" tIns="45720" rIns="45719" bIns="45720" anchor="b">
            <a:normAutofit/>
          </a:bodyPr>
          <a:lstStyle>
            <a:lvl1pPr>
              <a:defRPr spc="-100"/>
            </a:lvl1pPr>
          </a:lstStyle>
          <a:p>
            <a:pPr algn="ctr">
              <a:defRPr sz="1800" spc="0">
                <a:solidFill>
                  <a:srgbClr val="000000"/>
                </a:solidFill>
              </a:defRPr>
            </a:pPr>
            <a:r>
              <a:rPr lang="en-US" sz="6000">
                <a:solidFill>
                  <a:schemeClr val="bg1"/>
                </a:solidFill>
              </a:rPr>
              <a:t>Universal Service Programs</a:t>
            </a:r>
          </a:p>
        </p:txBody>
      </p:sp>
      <p:sp>
        <p:nvSpPr>
          <p:cNvPr id="160" name="Shape 160"/>
          <p:cNvSpPr/>
          <p:nvPr/>
        </p:nvSpPr>
        <p:spPr>
          <a:xfrm>
            <a:off x="3867910" y="1930935"/>
            <a:ext cx="7425273" cy="402336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marL="457200" lvl="0" indent="-457200" defTabSz="886968">
              <a:lnSpc>
                <a:spcPct val="90000"/>
              </a:lnSpc>
              <a:spcBef>
                <a:spcPts val="1100"/>
              </a:spcBef>
              <a:buClr>
                <a:srgbClr val="4A66AC"/>
              </a:buClr>
              <a:buSzPct val="100000"/>
              <a:buFont typeface="Wingdings" panose="05000000000000000000" pitchFamily="2" charset="2"/>
              <a:buChar char="§"/>
            </a:pPr>
            <a:endParaRPr sz="3200">
              <a:solidFill>
                <a:srgbClr val="595959"/>
              </a:solidFill>
            </a:endParaRPr>
          </a:p>
        </p:txBody>
      </p:sp>
      <p:sp>
        <p:nvSpPr>
          <p:cNvPr id="161" name="Shape 161"/>
          <p:cNvSpPr/>
          <p:nvPr/>
        </p:nvSpPr>
        <p:spPr>
          <a:xfrm>
            <a:off x="7555043" y="1018134"/>
            <a:ext cx="3738141" cy="81317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noAutofit/>
          </a:bodyPr>
          <a:lstStyle>
            <a:lvl1pPr defTabSz="914400">
              <a:lnSpc>
                <a:spcPct val="90000"/>
              </a:lnSpc>
              <a:defRPr sz="2000">
                <a:solidFill>
                  <a:srgbClr val="595959"/>
                </a:solidFill>
              </a:defRPr>
            </a:lvl1pPr>
          </a:lstStyle>
          <a:p>
            <a:pPr lvl="0" algn="ctr">
              <a:defRPr sz="1800">
                <a:solidFill>
                  <a:srgbClr val="000000"/>
                </a:solidFill>
              </a:defRPr>
            </a:pPr>
            <a:endParaRPr sz="3600">
              <a:solidFill>
                <a:srgbClr val="595959"/>
              </a:solidFill>
            </a:endParaRPr>
          </a:p>
        </p:txBody>
      </p:sp>
      <p:sp>
        <p:nvSpPr>
          <p:cNvPr id="162" name="Shape 162"/>
          <p:cNvSpPr/>
          <p:nvPr/>
        </p:nvSpPr>
        <p:spPr>
          <a:xfrm>
            <a:off x="7555043" y="1930935"/>
            <a:ext cx="3474721" cy="402336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marL="845819" indent="-342900" algn="l" defTabSz="914400">
              <a:lnSpc>
                <a:spcPct val="90000"/>
              </a:lnSpc>
              <a:spcBef>
                <a:spcPts val="200"/>
              </a:spcBef>
              <a:buClr>
                <a:srgbClr val="4A66AC"/>
              </a:buClr>
              <a:buSzPct val="100000"/>
              <a:buFont typeface="Wingdings" panose="05000000000000000000" pitchFamily="2" charset="2"/>
              <a:buChar char="§"/>
            </a:pPr>
            <a:endParaRPr sz="2400">
              <a:solidFill>
                <a:srgbClr val="595959"/>
              </a:solidFill>
            </a:endParaRPr>
          </a:p>
        </p:txBody>
      </p:sp>
      <p:sp>
        <p:nvSpPr>
          <p:cNvPr id="2" name="Slide Number Placeholder 1">
            <a:extLst>
              <a:ext uri="{FF2B5EF4-FFF2-40B4-BE49-F238E27FC236}">
                <a16:creationId xmlns:a16="http://schemas.microsoft.com/office/drawing/2014/main" id="{72156E82-BDEA-4ED0-BE15-CBB424CDF94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89971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a:br>
            <a:r>
              <a:rPr lang="en-US">
                <a:solidFill>
                  <a:srgbClr val="FFFF00"/>
                </a:solidFill>
              </a:rPr>
              <a:t>Customer Assistance Programs (CAPs)</a:t>
            </a:r>
          </a:p>
        </p:txBody>
      </p:sp>
      <p:sp>
        <p:nvSpPr>
          <p:cNvPr id="3" name="Text Placeholder 2"/>
          <p:cNvSpPr>
            <a:spLocks noGrp="1"/>
          </p:cNvSpPr>
          <p:nvPr>
            <p:ph type="body" idx="1"/>
          </p:nvPr>
        </p:nvSpPr>
        <p:spPr>
          <a:xfrm>
            <a:off x="3492500" y="742123"/>
            <a:ext cx="8235674" cy="5327374"/>
          </a:xfrm>
        </p:spPr>
        <p:txBody>
          <a:bodyPr/>
          <a:lstStyle/>
          <a:p>
            <a:pPr marL="0" indent="0" algn="ctr">
              <a:lnSpc>
                <a:spcPct val="80000"/>
              </a:lnSpc>
              <a:buNone/>
            </a:pPr>
            <a:r>
              <a:rPr lang="en-US" sz="2400" b="1">
                <a:solidFill>
                  <a:srgbClr val="002060"/>
                </a:solidFill>
              </a:rPr>
              <a:t>Customer Assistance Programs (CAPs)</a:t>
            </a:r>
          </a:p>
          <a:p>
            <a:pPr marL="0" indent="0">
              <a:lnSpc>
                <a:spcPct val="80000"/>
              </a:lnSpc>
              <a:buNone/>
            </a:pPr>
            <a:r>
              <a:rPr lang="en-US">
                <a:solidFill>
                  <a:srgbClr val="002060"/>
                </a:solidFill>
              </a:rPr>
              <a:t>Available to customers of regulated gas and electric companies.  Some regulated water companies offer limited assistance programs as well.</a:t>
            </a:r>
          </a:p>
          <a:p>
            <a:pPr>
              <a:lnSpc>
                <a:spcPct val="80000"/>
              </a:lnSpc>
              <a:buFont typeface="Wingdings" panose="05000000000000000000" pitchFamily="2" charset="2"/>
              <a:buChar char="§"/>
            </a:pPr>
            <a:r>
              <a:rPr lang="en-US" sz="2400">
                <a:solidFill>
                  <a:srgbClr val="002060"/>
                </a:solidFill>
              </a:rPr>
              <a:t>Benefits:</a:t>
            </a:r>
            <a:endParaRPr lang="en-US">
              <a:solidFill>
                <a:srgbClr val="002060"/>
              </a:solidFill>
            </a:endParaRPr>
          </a:p>
          <a:p>
            <a:pPr lvl="1">
              <a:lnSpc>
                <a:spcPct val="80000"/>
              </a:lnSpc>
              <a:buFont typeface="Wingdings" panose="05000000000000000000" pitchFamily="2" charset="2"/>
              <a:buChar char="§"/>
            </a:pPr>
            <a:r>
              <a:rPr lang="en-US">
                <a:solidFill>
                  <a:srgbClr val="002060"/>
                </a:solidFill>
              </a:rPr>
              <a:t>Reduced Rates / Lower Monthly Payments Based in Ability to Pay</a:t>
            </a:r>
          </a:p>
          <a:p>
            <a:pPr lvl="2">
              <a:lnSpc>
                <a:spcPct val="80000"/>
              </a:lnSpc>
              <a:buFont typeface="Wingdings" panose="05000000000000000000" pitchFamily="2" charset="2"/>
              <a:buChar char="§"/>
            </a:pPr>
            <a:r>
              <a:rPr lang="en-US" i="1">
                <a:solidFill>
                  <a:srgbClr val="002060"/>
                </a:solidFill>
              </a:rPr>
              <a:t>*Note: many programs are subject to annual limits.  This is a common issue for clients with high usage as a result of housing issues, medical equipment, or other reasons beyond their ability to control.</a:t>
            </a:r>
          </a:p>
          <a:p>
            <a:pPr lvl="1">
              <a:lnSpc>
                <a:spcPct val="80000"/>
              </a:lnSpc>
              <a:buFont typeface="Wingdings" panose="05000000000000000000" pitchFamily="2" charset="2"/>
              <a:buChar char="§"/>
            </a:pPr>
            <a:r>
              <a:rPr lang="en-US">
                <a:solidFill>
                  <a:srgbClr val="002060"/>
                </a:solidFill>
              </a:rPr>
              <a:t>Past Debt (arrearage) Frozen</a:t>
            </a:r>
          </a:p>
          <a:p>
            <a:pPr lvl="1">
              <a:lnSpc>
                <a:spcPct val="80000"/>
              </a:lnSpc>
              <a:buFont typeface="Wingdings" panose="05000000000000000000" pitchFamily="2" charset="2"/>
              <a:buChar char="§"/>
            </a:pPr>
            <a:r>
              <a:rPr lang="en-US">
                <a:solidFill>
                  <a:srgbClr val="002060"/>
                </a:solidFill>
              </a:rPr>
              <a:t>Arrearage Forgiveness Earned Over Time</a:t>
            </a:r>
          </a:p>
          <a:p>
            <a:pPr>
              <a:lnSpc>
                <a:spcPct val="80000"/>
              </a:lnSpc>
              <a:buFont typeface="Wingdings" panose="05000000000000000000" pitchFamily="2" charset="2"/>
              <a:buChar char="§"/>
            </a:pPr>
            <a:r>
              <a:rPr lang="en-US" sz="2400">
                <a:solidFill>
                  <a:srgbClr val="002060"/>
                </a:solidFill>
              </a:rPr>
              <a:t>Eligibility Requirements:</a:t>
            </a:r>
          </a:p>
          <a:p>
            <a:pPr lvl="1">
              <a:lnSpc>
                <a:spcPct val="80000"/>
              </a:lnSpc>
              <a:buFont typeface="Wingdings" panose="05000000000000000000" pitchFamily="2" charset="2"/>
              <a:buChar char="§"/>
            </a:pPr>
            <a:r>
              <a:rPr lang="en-US">
                <a:solidFill>
                  <a:srgbClr val="002060"/>
                </a:solidFill>
              </a:rPr>
              <a:t>Annual gross household income is at or below 150% FPL </a:t>
            </a:r>
          </a:p>
          <a:p>
            <a:pPr lvl="1">
              <a:lnSpc>
                <a:spcPct val="80000"/>
              </a:lnSpc>
              <a:buFont typeface="Wingdings" panose="05000000000000000000" pitchFamily="2" charset="2"/>
              <a:buChar char="§"/>
            </a:pPr>
            <a:r>
              <a:rPr lang="en-US">
                <a:solidFill>
                  <a:srgbClr val="002060"/>
                </a:solidFill>
              </a:rPr>
              <a:t>Payment troubled</a:t>
            </a:r>
          </a:p>
          <a:p>
            <a:pPr lvl="1">
              <a:lnSpc>
                <a:spcPct val="80000"/>
              </a:lnSpc>
              <a:buFont typeface="Wingdings" panose="05000000000000000000" pitchFamily="2" charset="2"/>
              <a:buChar char="§"/>
            </a:pPr>
            <a:r>
              <a:rPr lang="en-US">
                <a:solidFill>
                  <a:srgbClr val="002060"/>
                </a:solidFill>
              </a:rPr>
              <a:t>Periodic income verification</a:t>
            </a:r>
          </a:p>
          <a:p>
            <a:pPr marL="0" indent="0">
              <a:lnSpc>
                <a:spcPct val="80000"/>
              </a:lnSpc>
              <a:buNone/>
            </a:pPr>
            <a:r>
              <a:rPr lang="en-US">
                <a:solidFill>
                  <a:srgbClr val="002060"/>
                </a:solidFill>
              </a:rPr>
              <a:t>*May ask for Social Security #, but it is not required</a:t>
            </a:r>
            <a:endParaRPr lang="en-US" sz="1800" b="1">
              <a:solidFill>
                <a:srgbClr val="002060"/>
              </a:solidFill>
            </a:endParaRPr>
          </a:p>
        </p:txBody>
      </p:sp>
      <p:sp>
        <p:nvSpPr>
          <p:cNvPr id="5" name="Slide Number Placeholder 4">
            <a:extLst>
              <a:ext uri="{FF2B5EF4-FFF2-40B4-BE49-F238E27FC236}">
                <a16:creationId xmlns:a16="http://schemas.microsoft.com/office/drawing/2014/main" id="{D597C861-B305-422D-B5E5-13813089FA86}"/>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079446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083213"/>
            <a:ext cx="2947482" cy="4641808"/>
          </a:xfrm>
        </p:spPr>
        <p:txBody>
          <a:bodyPr/>
          <a:lstStyle/>
          <a:p>
            <a:r>
              <a:rPr lang="en-US">
                <a:solidFill>
                  <a:srgbClr val="FFFF00"/>
                </a:solidFill>
              </a:rPr>
              <a:t>Hardship Funds</a:t>
            </a:r>
          </a:p>
        </p:txBody>
      </p:sp>
      <p:sp>
        <p:nvSpPr>
          <p:cNvPr id="3" name="Content Placeholder 2"/>
          <p:cNvSpPr>
            <a:spLocks noGrp="1"/>
          </p:cNvSpPr>
          <p:nvPr>
            <p:ph idx="1"/>
          </p:nvPr>
        </p:nvSpPr>
        <p:spPr/>
        <p:txBody>
          <a:bodyPr>
            <a:normAutofit/>
          </a:bodyPr>
          <a:lstStyle/>
          <a:p>
            <a:pPr marL="0" indent="0" algn="ctr">
              <a:buNone/>
            </a:pPr>
            <a:r>
              <a:rPr lang="en-US" sz="2400" b="1">
                <a:solidFill>
                  <a:srgbClr val="002060"/>
                </a:solidFill>
              </a:rPr>
              <a:t>Hardship Fund Programs</a:t>
            </a:r>
          </a:p>
          <a:p>
            <a:pPr marL="0" indent="0" algn="ctr">
              <a:buNone/>
            </a:pPr>
            <a:endParaRPr lang="en-US" sz="2400" b="1">
              <a:solidFill>
                <a:srgbClr val="002060"/>
              </a:solidFill>
            </a:endParaRPr>
          </a:p>
          <a:p>
            <a:r>
              <a:rPr lang="en-US" sz="2400" b="1">
                <a:solidFill>
                  <a:srgbClr val="002060"/>
                </a:solidFill>
              </a:rPr>
              <a:t>Benefit</a:t>
            </a:r>
          </a:p>
          <a:p>
            <a:pPr lvl="1"/>
            <a:r>
              <a:rPr lang="en-US" sz="2200">
                <a:solidFill>
                  <a:srgbClr val="002060"/>
                </a:solidFill>
              </a:rPr>
              <a:t>Cash grant, typically up to $500 to resolve crisis </a:t>
            </a:r>
          </a:p>
          <a:p>
            <a:r>
              <a:rPr lang="en-US" sz="2400" b="1">
                <a:solidFill>
                  <a:srgbClr val="002060"/>
                </a:solidFill>
              </a:rPr>
              <a:t>Eligibility and program terms vary by utility  </a:t>
            </a:r>
          </a:p>
          <a:p>
            <a:pPr lvl="1"/>
            <a:r>
              <a:rPr lang="en-US" sz="2200">
                <a:solidFill>
                  <a:srgbClr val="002060"/>
                </a:solidFill>
              </a:rPr>
              <a:t>Typical terms include: </a:t>
            </a:r>
          </a:p>
          <a:p>
            <a:pPr lvl="2"/>
            <a:r>
              <a:rPr lang="en-US" sz="2000">
                <a:solidFill>
                  <a:srgbClr val="002060"/>
                </a:solidFill>
              </a:rPr>
              <a:t>200% FPL or below</a:t>
            </a:r>
          </a:p>
          <a:p>
            <a:pPr lvl="2"/>
            <a:r>
              <a:rPr lang="en-US" sz="2000">
                <a:solidFill>
                  <a:srgbClr val="002060"/>
                </a:solidFill>
              </a:rPr>
              <a:t>Recent payments / Attempts to make payments</a:t>
            </a:r>
          </a:p>
          <a:p>
            <a:pPr lvl="3"/>
            <a:r>
              <a:rPr lang="en-US" sz="1800">
                <a:solidFill>
                  <a:srgbClr val="002060"/>
                </a:solidFill>
              </a:rPr>
              <a:t>These ‘good faith’ payment requirements have been largely eliminated or suspended.</a:t>
            </a:r>
          </a:p>
          <a:p>
            <a:pPr lvl="2"/>
            <a:r>
              <a:rPr lang="en-US" sz="2000">
                <a:solidFill>
                  <a:srgbClr val="002060"/>
                </a:solidFill>
              </a:rPr>
              <a:t>Temporary hardship</a:t>
            </a:r>
          </a:p>
          <a:p>
            <a:pPr lvl="2"/>
            <a:r>
              <a:rPr lang="en-US" sz="2000">
                <a:solidFill>
                  <a:srgbClr val="002060"/>
                </a:solidFill>
              </a:rPr>
              <a:t>Grant must ‘resolve the problem’</a:t>
            </a:r>
          </a:p>
        </p:txBody>
      </p:sp>
      <p:sp>
        <p:nvSpPr>
          <p:cNvPr id="5" name="Slide Number Placeholder 4">
            <a:extLst>
              <a:ext uri="{FF2B5EF4-FFF2-40B4-BE49-F238E27FC236}">
                <a16:creationId xmlns:a16="http://schemas.microsoft.com/office/drawing/2014/main" id="{7ABA7C48-4166-4170-BA17-3471BF72B9F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453780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990600"/>
          </a:xfrm>
        </p:spPr>
        <p:txBody>
          <a:bodyPr>
            <a:noAutofit/>
          </a:bodyPr>
          <a:lstStyle/>
          <a:p>
            <a:pPr algn="ctr"/>
            <a:r>
              <a:rPr lang="en-US" b="1"/>
              <a:t>Low Income Usage Reduction Program (LIURP)</a:t>
            </a:r>
            <a:endParaRPr lang="en-US"/>
          </a:p>
        </p:txBody>
      </p:sp>
      <p:sp>
        <p:nvSpPr>
          <p:cNvPr id="3" name="Content Placeholder 2"/>
          <p:cNvSpPr>
            <a:spLocks noGrp="1"/>
          </p:cNvSpPr>
          <p:nvPr>
            <p:ph sz="quarter" idx="1"/>
          </p:nvPr>
        </p:nvSpPr>
        <p:spPr>
          <a:xfrm>
            <a:off x="3869268" y="843147"/>
            <a:ext cx="7315201" cy="5248895"/>
          </a:xfrm>
        </p:spPr>
        <p:txBody>
          <a:bodyPr>
            <a:normAutofit/>
          </a:bodyPr>
          <a:lstStyle/>
          <a:p>
            <a:pPr marL="0" indent="0" algn="ctr">
              <a:buNone/>
            </a:pPr>
            <a:r>
              <a:rPr lang="en-US" sz="2400" b="1">
                <a:solidFill>
                  <a:schemeClr val="bg2">
                    <a:lumMod val="25000"/>
                  </a:schemeClr>
                </a:solidFill>
                <a:ea typeface="+mj-ea"/>
                <a:cs typeface="+mj-cs"/>
              </a:rPr>
              <a:t>Low Income Usage Reduction Program (LIURP)</a:t>
            </a:r>
          </a:p>
          <a:p>
            <a:pPr marL="0" indent="0" algn="ctr">
              <a:buNone/>
            </a:pPr>
            <a:endParaRPr lang="en-US" sz="2400" b="1">
              <a:solidFill>
                <a:schemeClr val="bg2">
                  <a:lumMod val="25000"/>
                </a:schemeClr>
              </a:solidFill>
            </a:endParaRPr>
          </a:p>
          <a:p>
            <a:pPr>
              <a:buFont typeface="Arial" panose="020B0604020202020204" pitchFamily="34" charset="0"/>
              <a:buChar char="•"/>
            </a:pPr>
            <a:r>
              <a:rPr lang="en-US" b="1">
                <a:solidFill>
                  <a:schemeClr val="bg2">
                    <a:lumMod val="25000"/>
                  </a:schemeClr>
                </a:solidFill>
              </a:rPr>
              <a:t>Benefits:</a:t>
            </a:r>
          </a:p>
          <a:p>
            <a:pPr lvl="1">
              <a:buFont typeface="Arial" panose="020B0604020202020204" pitchFamily="34" charset="0"/>
              <a:buChar char="•"/>
            </a:pPr>
            <a:r>
              <a:rPr lang="en-US">
                <a:solidFill>
                  <a:schemeClr val="bg2">
                    <a:lumMod val="25000"/>
                  </a:schemeClr>
                </a:solidFill>
              </a:rPr>
              <a:t>Energy Audit </a:t>
            </a:r>
          </a:p>
          <a:p>
            <a:pPr lvl="1">
              <a:buFont typeface="Arial" panose="020B0604020202020204" pitchFamily="34" charset="0"/>
              <a:buChar char="•"/>
            </a:pPr>
            <a:r>
              <a:rPr lang="en-US">
                <a:solidFill>
                  <a:schemeClr val="bg2">
                    <a:lumMod val="25000"/>
                  </a:schemeClr>
                </a:solidFill>
              </a:rPr>
              <a:t>Appropriate Energy Conservation Measures</a:t>
            </a:r>
          </a:p>
          <a:p>
            <a:pPr>
              <a:buFont typeface="Arial" panose="020B0604020202020204" pitchFamily="34" charset="0"/>
              <a:buChar char="•"/>
            </a:pPr>
            <a:r>
              <a:rPr lang="en-US" b="1">
                <a:solidFill>
                  <a:schemeClr val="bg2">
                    <a:lumMod val="25000"/>
                  </a:schemeClr>
                </a:solidFill>
              </a:rPr>
              <a:t>Eligibility:</a:t>
            </a:r>
          </a:p>
          <a:p>
            <a:pPr lvl="1">
              <a:buFont typeface="Arial" panose="020B0604020202020204" pitchFamily="34" charset="0"/>
              <a:buChar char="•"/>
            </a:pPr>
            <a:r>
              <a:rPr lang="en-US">
                <a:solidFill>
                  <a:schemeClr val="bg2">
                    <a:lumMod val="25000"/>
                  </a:schemeClr>
                </a:solidFill>
              </a:rPr>
              <a:t>Income at or below 150% or 200% FPL (depending on utility) </a:t>
            </a:r>
          </a:p>
          <a:p>
            <a:pPr lvl="1">
              <a:buFont typeface="Arial" panose="020B0604020202020204" pitchFamily="34" charset="0"/>
              <a:buChar char="•"/>
            </a:pPr>
            <a:r>
              <a:rPr lang="en-US">
                <a:solidFill>
                  <a:schemeClr val="bg2">
                    <a:lumMod val="25000"/>
                  </a:schemeClr>
                </a:solidFill>
              </a:rPr>
              <a:t>Landlord Approval</a:t>
            </a:r>
          </a:p>
          <a:p>
            <a:pPr lvl="1">
              <a:buFont typeface="Arial" panose="020B0604020202020204" pitchFamily="34" charset="0"/>
              <a:buChar char="•"/>
            </a:pPr>
            <a:r>
              <a:rPr lang="en-US">
                <a:solidFill>
                  <a:schemeClr val="bg2">
                    <a:lumMod val="25000"/>
                  </a:schemeClr>
                </a:solidFill>
              </a:rPr>
              <a:t>High Usage</a:t>
            </a:r>
          </a:p>
          <a:p>
            <a:pPr lvl="1">
              <a:buFont typeface="Arial" panose="020B0604020202020204" pitchFamily="34" charset="0"/>
              <a:buChar char="•"/>
            </a:pPr>
            <a:r>
              <a:rPr lang="en-US" sz="2400" b="1" i="1">
                <a:solidFill>
                  <a:schemeClr val="bg2">
                    <a:lumMod val="25000"/>
                  </a:schemeClr>
                </a:solidFill>
              </a:rPr>
              <a:t>*</a:t>
            </a:r>
            <a:r>
              <a:rPr lang="en-US" sz="2000" b="1" i="1">
                <a:solidFill>
                  <a:schemeClr val="bg2">
                    <a:lumMod val="25000"/>
                  </a:schemeClr>
                </a:solidFill>
              </a:rPr>
              <a:t>CAP Customers may be </a:t>
            </a:r>
            <a:r>
              <a:rPr lang="en-US" sz="2000" b="1" i="1">
                <a:solidFill>
                  <a:srgbClr val="FF0000"/>
                </a:solidFill>
              </a:rPr>
              <a:t>required</a:t>
            </a:r>
            <a:r>
              <a:rPr lang="en-US" sz="2000" b="1" i="1">
                <a:solidFill>
                  <a:schemeClr val="bg2">
                    <a:lumMod val="25000"/>
                  </a:schemeClr>
                </a:solidFill>
              </a:rPr>
              <a:t> to participate in LIURP</a:t>
            </a:r>
          </a:p>
        </p:txBody>
      </p:sp>
      <p:sp>
        <p:nvSpPr>
          <p:cNvPr id="5" name="Title 1"/>
          <p:cNvSpPr txBox="1">
            <a:spLocks/>
          </p:cNvSpPr>
          <p:nvPr/>
        </p:nvSpPr>
        <p:spPr>
          <a:xfrm>
            <a:off x="252919" y="1123837"/>
            <a:ext cx="294748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a:solidFill>
                  <a:srgbClr val="FFFF00"/>
                </a:solidFill>
                <a:latin typeface="Corbel" panose="020B0503020204020204" pitchFamily="34" charset="0"/>
              </a:rPr>
              <a:t>Low Income Usage Reduction Program (LIURP) </a:t>
            </a:r>
          </a:p>
        </p:txBody>
      </p:sp>
      <p:sp>
        <p:nvSpPr>
          <p:cNvPr id="4" name="Slide Number Placeholder 3"/>
          <p:cNvSpPr>
            <a:spLocks noGrp="1"/>
          </p:cNvSpPr>
          <p:nvPr>
            <p:ph type="sldNum" sz="quarter" idx="4294967295"/>
          </p:nvPr>
        </p:nvSpPr>
        <p:spPr>
          <a:xfrm>
            <a:off x="0" y="1272221"/>
            <a:ext cx="711200" cy="244477"/>
          </a:xfrm>
          <a:prstGeom prst="rect">
            <a:avLst/>
          </a:prstGeom>
          <a:ln w="12700">
            <a:miter lim="400000"/>
          </a:ln>
        </p:spPr>
        <p:txBody>
          <a:bodyPr lIns="45719" rIns="45719" anchor="ctr">
            <a:normAutofit fontScale="92500" lnSpcReduction="10000"/>
          </a:bodyPr>
          <a:lstStyle>
            <a:lvl1pPr algn="ctr" defTabSz="457200">
              <a:defRPr sz="1400" b="1">
                <a:solidFill>
                  <a:srgbClr val="FFFFFF"/>
                </a:solidFill>
                <a:latin typeface="Tw Cen MT"/>
                <a:ea typeface="Tw Cen MT"/>
                <a:cs typeface="Tw Cen MT"/>
                <a:sym typeface="Tw Cen MT"/>
              </a:defRPr>
            </a:lvl1pPr>
            <a:lvl2pPr indent="457200" defTabSz="457200">
              <a:defRPr>
                <a:latin typeface="Corbel"/>
                <a:ea typeface="Corbel"/>
                <a:cs typeface="Corbel"/>
                <a:sym typeface="Corbel"/>
              </a:defRPr>
            </a:lvl2pPr>
            <a:lvl3pPr indent="914400" defTabSz="457200">
              <a:defRPr>
                <a:latin typeface="Corbel"/>
                <a:ea typeface="Corbel"/>
                <a:cs typeface="Corbel"/>
                <a:sym typeface="Corbel"/>
              </a:defRPr>
            </a:lvl3pPr>
            <a:lvl4pPr indent="1371600" defTabSz="457200">
              <a:defRPr>
                <a:latin typeface="Corbel"/>
                <a:ea typeface="Corbel"/>
                <a:cs typeface="Corbel"/>
                <a:sym typeface="Corbel"/>
              </a:defRPr>
            </a:lvl4pPr>
            <a:lvl5pPr indent="1828800" defTabSz="457200">
              <a:defRPr>
                <a:latin typeface="Corbel"/>
                <a:ea typeface="Corbel"/>
                <a:cs typeface="Corbel"/>
                <a:sym typeface="Corbel"/>
              </a:defRPr>
            </a:lvl5pPr>
            <a:lvl6pPr indent="2286000" defTabSz="457200">
              <a:defRPr>
                <a:latin typeface="Corbel"/>
                <a:ea typeface="Corbel"/>
                <a:cs typeface="Corbel"/>
                <a:sym typeface="Corbel"/>
              </a:defRPr>
            </a:lvl6pPr>
            <a:lvl7pPr indent="2743200" defTabSz="457200">
              <a:defRPr>
                <a:latin typeface="Corbel"/>
                <a:ea typeface="Corbel"/>
                <a:cs typeface="Corbel"/>
                <a:sym typeface="Corbel"/>
              </a:defRPr>
            </a:lvl7pPr>
            <a:lvl8pPr indent="3200400" defTabSz="457200">
              <a:defRPr>
                <a:latin typeface="Corbel"/>
                <a:ea typeface="Corbel"/>
                <a:cs typeface="Corbel"/>
                <a:sym typeface="Corbel"/>
              </a:defRPr>
            </a:lvl8pPr>
            <a:lvl9pPr indent="3657600" defTabSz="457200">
              <a:defRPr>
                <a:latin typeface="Corbel"/>
                <a:ea typeface="Corbel"/>
                <a:cs typeface="Corbel"/>
                <a:sym typeface="Corbel"/>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73243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3910148" y="815926"/>
            <a:ext cx="7444391" cy="5190979"/>
          </a:xfrm>
        </p:spPr>
        <p:txBody>
          <a:bodyPr>
            <a:normAutofit/>
          </a:bodyPr>
          <a:lstStyle/>
          <a:p>
            <a:pPr algn="ctr">
              <a:buNone/>
            </a:pPr>
            <a:r>
              <a:rPr lang="en-US" sz="2400" b="1">
                <a:solidFill>
                  <a:schemeClr val="bg2">
                    <a:lumMod val="25000"/>
                  </a:schemeClr>
                </a:solidFill>
              </a:rPr>
              <a:t>Customer Assistance, Referral, and Education Services (CARES) </a:t>
            </a:r>
          </a:p>
          <a:p>
            <a:pPr algn="ctr">
              <a:buNone/>
            </a:pPr>
            <a:endParaRPr lang="en-US" sz="2400" b="1">
              <a:solidFill>
                <a:schemeClr val="bg2">
                  <a:lumMod val="25000"/>
                </a:schemeClr>
              </a:solidFill>
            </a:endParaRPr>
          </a:p>
          <a:p>
            <a:pPr>
              <a:lnSpc>
                <a:spcPct val="90000"/>
              </a:lnSpc>
            </a:pPr>
            <a:r>
              <a:rPr lang="en-US" sz="2400">
                <a:solidFill>
                  <a:schemeClr val="bg2">
                    <a:lumMod val="25000"/>
                  </a:schemeClr>
                </a:solidFill>
              </a:rPr>
              <a:t>The program is targeted to customers who:</a:t>
            </a:r>
          </a:p>
          <a:p>
            <a:pPr lvl="1">
              <a:lnSpc>
                <a:spcPct val="90000"/>
              </a:lnSpc>
            </a:pPr>
            <a:r>
              <a:rPr lang="en-US" sz="2000">
                <a:solidFill>
                  <a:schemeClr val="bg2">
                    <a:lumMod val="25000"/>
                  </a:schemeClr>
                </a:solidFill>
              </a:rPr>
              <a:t>Are having trouble paying their bill, and</a:t>
            </a:r>
          </a:p>
          <a:p>
            <a:pPr lvl="1">
              <a:lnSpc>
                <a:spcPct val="90000"/>
              </a:lnSpc>
            </a:pPr>
            <a:r>
              <a:rPr lang="en-US" sz="2000">
                <a:solidFill>
                  <a:schemeClr val="bg2">
                    <a:lumMod val="25000"/>
                  </a:schemeClr>
                </a:solidFill>
              </a:rPr>
              <a:t>Have short term problems that are causing the inability to pay</a:t>
            </a:r>
          </a:p>
          <a:p>
            <a:pPr>
              <a:lnSpc>
                <a:spcPct val="90000"/>
              </a:lnSpc>
            </a:pPr>
            <a:r>
              <a:rPr lang="en-US" sz="2400">
                <a:solidFill>
                  <a:schemeClr val="bg2">
                    <a:lumMod val="25000"/>
                  </a:schemeClr>
                </a:solidFill>
              </a:rPr>
              <a:t>Offer several types of services:</a:t>
            </a:r>
          </a:p>
          <a:p>
            <a:pPr lvl="1">
              <a:lnSpc>
                <a:spcPct val="90000"/>
              </a:lnSpc>
            </a:pPr>
            <a:r>
              <a:rPr lang="en-US" sz="2000">
                <a:solidFill>
                  <a:schemeClr val="bg2">
                    <a:lumMod val="25000"/>
                  </a:schemeClr>
                </a:solidFill>
              </a:rPr>
              <a:t>Referrals to social service agencies,</a:t>
            </a:r>
          </a:p>
          <a:p>
            <a:pPr lvl="1">
              <a:lnSpc>
                <a:spcPct val="90000"/>
              </a:lnSpc>
            </a:pPr>
            <a:r>
              <a:rPr lang="en-US" sz="2000">
                <a:solidFill>
                  <a:schemeClr val="bg2">
                    <a:lumMod val="25000"/>
                  </a:schemeClr>
                </a:solidFill>
              </a:rPr>
              <a:t>Budget counseling, and</a:t>
            </a:r>
          </a:p>
          <a:p>
            <a:pPr lvl="1">
              <a:lnSpc>
                <a:spcPct val="90000"/>
              </a:lnSpc>
            </a:pPr>
            <a:r>
              <a:rPr lang="en-US" sz="2000">
                <a:solidFill>
                  <a:schemeClr val="bg2">
                    <a:lumMod val="25000"/>
                  </a:schemeClr>
                </a:solidFill>
              </a:rPr>
              <a:t>Special arrangements for bill payment</a:t>
            </a:r>
          </a:p>
          <a:p>
            <a:pPr marL="0" indent="0">
              <a:buNone/>
            </a:pPr>
            <a:endParaRPr lang="en-US" sz="2200" b="1">
              <a:solidFill>
                <a:schemeClr val="bg2">
                  <a:lumMod val="25000"/>
                </a:schemeClr>
              </a:solidFill>
            </a:endParaRPr>
          </a:p>
          <a:p>
            <a:pPr marL="0" indent="0">
              <a:buNone/>
            </a:pPr>
            <a:r>
              <a:rPr lang="en-US" sz="2200" b="1">
                <a:solidFill>
                  <a:schemeClr val="bg2">
                    <a:lumMod val="25000"/>
                  </a:schemeClr>
                </a:solidFill>
              </a:rPr>
              <a:t>Advocacy Tip: </a:t>
            </a:r>
            <a:r>
              <a:rPr lang="en-US" sz="2200">
                <a:solidFill>
                  <a:schemeClr val="bg2">
                    <a:lumMod val="25000"/>
                  </a:schemeClr>
                </a:solidFill>
              </a:rPr>
              <a:t>the utility has wide discretion to resolve a customer issue through CARES, but you have to ask.</a:t>
            </a:r>
          </a:p>
        </p:txBody>
      </p:sp>
      <p:sp>
        <p:nvSpPr>
          <p:cNvPr id="4" name="Title 1"/>
          <p:cNvSpPr txBox="1">
            <a:spLocks/>
          </p:cNvSpPr>
          <p:nvPr/>
        </p:nvSpPr>
        <p:spPr>
          <a:xfrm>
            <a:off x="252919" y="1083213"/>
            <a:ext cx="2947482" cy="46418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60" normalizeH="0" baseline="0" noProof="0">
                <a:ln>
                  <a:noFill/>
                </a:ln>
                <a:solidFill>
                  <a:srgbClr val="FFFF00"/>
                </a:solidFill>
                <a:effectLst/>
                <a:uLnTx/>
                <a:uFillTx/>
                <a:latin typeface="Corbel" panose="020B0503020204020204"/>
                <a:ea typeface="+mj-ea"/>
                <a:cs typeface="+mj-cs"/>
                <a:sym typeface="Corbel"/>
              </a:rPr>
              <a:t>CARES</a:t>
            </a:r>
          </a:p>
        </p:txBody>
      </p:sp>
      <p:sp>
        <p:nvSpPr>
          <p:cNvPr id="2" name="Slide Number Placeholder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sym typeface="Corbel"/>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sym typeface="Corbel"/>
            </a:endParaRPr>
          </a:p>
        </p:txBody>
      </p:sp>
    </p:spTree>
    <p:extLst>
      <p:ext uri="{BB962C8B-B14F-4D97-AF65-F5344CB8AC3E}">
        <p14:creationId xmlns:p14="http://schemas.microsoft.com/office/powerpoint/2010/main" val="623078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89019B-7645-4ACD-8CAE-5590DDD5366D}"/>
              </a:ext>
            </a:extLst>
          </p:cNvPr>
          <p:cNvSpPr>
            <a:spLocks noGrp="1"/>
          </p:cNvSpPr>
          <p:nvPr>
            <p:ph idx="1"/>
          </p:nvPr>
        </p:nvSpPr>
        <p:spPr>
          <a:xfrm>
            <a:off x="3496234" y="772999"/>
            <a:ext cx="8211671" cy="5283417"/>
          </a:xfrm>
        </p:spPr>
        <p:txBody>
          <a:bodyPr>
            <a:normAutofit/>
          </a:bodyPr>
          <a:lstStyle/>
          <a:p>
            <a:pPr marL="0" indent="0" algn="l" rtl="0" fontAlgn="base">
              <a:buNone/>
            </a:pPr>
            <a:r>
              <a:rPr lang="en-US" sz="4000" b="1" u="none" strike="noStrike">
                <a:solidFill>
                  <a:srgbClr val="002060"/>
                </a:solidFill>
                <a:effectLst/>
                <a:latin typeface="Corbel" panose="020B0503020204020204" pitchFamily="34" charset="0"/>
              </a:rPr>
              <a:t>The Pennsylvania Utility Law Project (PULP)</a:t>
            </a:r>
            <a:r>
              <a:rPr lang="en-US" sz="4000" b="1">
                <a:solidFill>
                  <a:srgbClr val="002060"/>
                </a:solidFill>
                <a:effectLst/>
                <a:latin typeface="Corbel" panose="020B0503020204020204" pitchFamily="34" charset="0"/>
              </a:rPr>
              <a:t>​</a:t>
            </a:r>
            <a:endParaRPr lang="en-US" sz="4000" b="1">
              <a:solidFill>
                <a:srgbClr val="002060"/>
              </a:solidFill>
              <a:effectLst/>
              <a:latin typeface="Arial" panose="020B0604020202020204" pitchFamily="34" charset="0"/>
            </a:endParaRPr>
          </a:p>
          <a:p>
            <a:pPr algn="l" rtl="0" fontAlgn="base">
              <a:buFont typeface="Arial" panose="020B0604020202020204" pitchFamily="34" charset="0"/>
              <a:buChar char="•"/>
            </a:pPr>
            <a:r>
              <a:rPr lang="en-US" sz="2800" b="0" i="0" u="none" strike="noStrike">
                <a:solidFill>
                  <a:srgbClr val="002060"/>
                </a:solidFill>
                <a:effectLst/>
                <a:latin typeface="Corbel" panose="020B0503020204020204" pitchFamily="34" charset="0"/>
              </a:rPr>
              <a:t>PULP provides information, assistance, and advice about residential utility and energy matters affecting low-income consumers. We are based in Harrisburg and serve individual and group clients statewide.</a:t>
            </a:r>
            <a:r>
              <a:rPr lang="en-US" sz="2800" b="0" i="0">
                <a:solidFill>
                  <a:srgbClr val="002060"/>
                </a:solidFill>
                <a:effectLst/>
                <a:latin typeface="Corbel" panose="020B0503020204020204" pitchFamily="34" charset="0"/>
              </a:rPr>
              <a:t>​</a:t>
            </a:r>
          </a:p>
          <a:p>
            <a:pPr algn="l" rtl="0" fontAlgn="base">
              <a:buFont typeface="Arial" panose="020B0604020202020204" pitchFamily="34" charset="0"/>
              <a:buChar char="•"/>
            </a:pPr>
            <a:r>
              <a:rPr lang="en-US" sz="2800" b="0" i="0" u="none" strike="noStrike">
                <a:solidFill>
                  <a:srgbClr val="002060"/>
                </a:solidFill>
                <a:effectLst/>
                <a:latin typeface="Corbel" panose="020B0503020204020204" pitchFamily="34" charset="0"/>
              </a:rPr>
              <a:t>Our mission is to advance just and equitable access to safe and affordable utility services for Pennsylvanians experiencing poverty.</a:t>
            </a:r>
            <a:r>
              <a:rPr lang="en-US" sz="2800" b="0" i="0">
                <a:solidFill>
                  <a:srgbClr val="002060"/>
                </a:solidFill>
                <a:effectLst/>
                <a:latin typeface="Corbel" panose="020B0503020204020204" pitchFamily="34" charset="0"/>
              </a:rPr>
              <a:t>​</a:t>
            </a:r>
          </a:p>
          <a:p>
            <a:pPr algn="l" rtl="0" fontAlgn="base">
              <a:buFont typeface="Arial" panose="020B0604020202020204" pitchFamily="34" charset="0"/>
              <a:buChar char="•"/>
            </a:pPr>
            <a:r>
              <a:rPr lang="en-US" sz="2800" b="0" i="0" u="none" strike="noStrike">
                <a:solidFill>
                  <a:srgbClr val="002060"/>
                </a:solidFill>
                <a:effectLst/>
                <a:latin typeface="Corbel" panose="020B0503020204020204" pitchFamily="34" charset="0"/>
              </a:rPr>
              <a:t>We value the right of all people to have a healthy home and thriving community.</a:t>
            </a:r>
            <a:r>
              <a:rPr lang="en-US" sz="2800" b="0" i="0">
                <a:solidFill>
                  <a:srgbClr val="002060"/>
                </a:solidFill>
                <a:effectLst/>
                <a:latin typeface="Corbel" panose="020B0503020204020204" pitchFamily="34" charset="0"/>
              </a:rPr>
              <a:t>​</a:t>
            </a:r>
          </a:p>
          <a:p>
            <a:pPr algn="l" rtl="0" fontAlgn="base">
              <a:buFont typeface="Arial" panose="020B0604020202020204" pitchFamily="34" charset="0"/>
              <a:buChar char="•"/>
            </a:pPr>
            <a:endParaRPr lang="en-US" sz="1600" b="0" i="0">
              <a:solidFill>
                <a:srgbClr val="000000"/>
              </a:solidFill>
              <a:effectLst/>
              <a:latin typeface="Arial" panose="020B0604020202020204" pitchFamily="34" charset="0"/>
            </a:endParaRPr>
          </a:p>
        </p:txBody>
      </p:sp>
      <p:sp>
        <p:nvSpPr>
          <p:cNvPr id="5" name="Title 4">
            <a:extLst>
              <a:ext uri="{FF2B5EF4-FFF2-40B4-BE49-F238E27FC236}">
                <a16:creationId xmlns:a16="http://schemas.microsoft.com/office/drawing/2014/main" id="{7A0ABBF3-BF3E-4D3E-A160-5A089DFCE703}"/>
              </a:ext>
            </a:extLst>
          </p:cNvPr>
          <p:cNvSpPr>
            <a:spLocks noGrp="1"/>
          </p:cNvSpPr>
          <p:nvPr>
            <p:ph type="title"/>
          </p:nvPr>
        </p:nvSpPr>
        <p:spPr/>
        <p:txBody>
          <a:bodyPr/>
          <a:lstStyle/>
          <a:p>
            <a:r>
              <a:rPr lang="en-US">
                <a:solidFill>
                  <a:schemeClr val="bg1"/>
                </a:solidFill>
                <a:latin typeface="Corbel" panose="020B0503020204020204" pitchFamily="34" charset="0"/>
                <a:cs typeface="Helvetica" panose="020B0604020202020204" pitchFamily="34" charset="0"/>
              </a:rPr>
              <a:t>Who is PULP?</a:t>
            </a:r>
          </a:p>
        </p:txBody>
      </p:sp>
      <p:sp>
        <p:nvSpPr>
          <p:cNvPr id="2" name="Slide Number Placeholder 1">
            <a:extLst>
              <a:ext uri="{FF2B5EF4-FFF2-40B4-BE49-F238E27FC236}">
                <a16:creationId xmlns:a16="http://schemas.microsoft.com/office/drawing/2014/main" id="{62CE0512-964D-A7A0-271C-0A1B93303A54}"/>
              </a:ext>
            </a:extLst>
          </p:cNvPr>
          <p:cNvSpPr>
            <a:spLocks noGrp="1"/>
          </p:cNvSpPr>
          <p:nvPr>
            <p:ph type="sldNum" sz="quarter" idx="12"/>
          </p:nvPr>
        </p:nvSpPr>
        <p:spPr>
          <a:xfrm>
            <a:off x="10634135" y="6356350"/>
            <a:ext cx="1530927"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lang="en-US" sz="1200" b="1" smtClean="0">
                <a:solidFill>
                  <a:srgbClr val="4A66AC"/>
                </a:solidFill>
                <a:latin typeface="Corbel" panose="020B0503020204020204"/>
              </a:rPr>
              <a:pPr marL="0" marR="0" lvl="0" indent="0" algn="r" defTabSz="457200" rtl="0" eaLnBrk="1" fontAlgn="auto" latinLnBrk="0" hangingPunct="1">
                <a:lnSpc>
                  <a:spcPct val="100000"/>
                </a:lnSpc>
                <a:spcBef>
                  <a:spcPts val="0"/>
                </a:spcBef>
                <a:spcAft>
                  <a:spcPts val="0"/>
                </a:spcAft>
                <a:buClrTx/>
                <a:buSzTx/>
                <a:buFontTx/>
                <a:buNone/>
                <a:tabLst/>
                <a:defRPr/>
              </a:pPr>
              <a:t>2</a:t>
            </a:fld>
            <a:endParaRPr lang="en-US"/>
          </a:p>
        </p:txBody>
      </p:sp>
    </p:spTree>
    <p:extLst>
      <p:ext uri="{BB962C8B-B14F-4D97-AF65-F5344CB8AC3E}">
        <p14:creationId xmlns:p14="http://schemas.microsoft.com/office/powerpoint/2010/main" val="930991802"/>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Termination and Reconnection</a:t>
            </a:r>
          </a:p>
        </p:txBody>
      </p:sp>
      <p:sp>
        <p:nvSpPr>
          <p:cNvPr id="2" name="Slide Number Placeholder 1">
            <a:extLst>
              <a:ext uri="{FF2B5EF4-FFF2-40B4-BE49-F238E27FC236}">
                <a16:creationId xmlns:a16="http://schemas.microsoft.com/office/drawing/2014/main" id="{481A5F28-E959-403B-AD8A-1E8BEB9C4AF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734573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General Advice to Clients</a:t>
            </a:r>
          </a:p>
        </p:txBody>
      </p:sp>
      <p:sp>
        <p:nvSpPr>
          <p:cNvPr id="3" name="Content Placeholder 2"/>
          <p:cNvSpPr>
            <a:spLocks noGrp="1"/>
          </p:cNvSpPr>
          <p:nvPr>
            <p:ph idx="1"/>
          </p:nvPr>
        </p:nvSpPr>
        <p:spPr>
          <a:xfrm>
            <a:off x="3571103" y="691978"/>
            <a:ext cx="8236583" cy="5891702"/>
          </a:xfrm>
        </p:spPr>
        <p:txBody>
          <a:bodyPr>
            <a:normAutofit/>
          </a:bodyPr>
          <a:lstStyle/>
          <a:p>
            <a:r>
              <a:rPr lang="en-US" sz="2200">
                <a:solidFill>
                  <a:schemeClr val="bg2">
                    <a:lumMod val="25000"/>
                  </a:schemeClr>
                </a:solidFill>
              </a:rPr>
              <a:t>Be Proactive!</a:t>
            </a:r>
          </a:p>
          <a:p>
            <a:pPr lvl="1"/>
            <a:r>
              <a:rPr lang="en-US" sz="1900">
                <a:solidFill>
                  <a:schemeClr val="bg2">
                    <a:lumMod val="25000"/>
                  </a:schemeClr>
                </a:solidFill>
              </a:rPr>
              <a:t>It is better to try to work with the utility than ignore the problem.</a:t>
            </a:r>
          </a:p>
          <a:p>
            <a:r>
              <a:rPr lang="en-US" sz="2200">
                <a:solidFill>
                  <a:schemeClr val="bg2">
                    <a:lumMod val="25000"/>
                  </a:schemeClr>
                </a:solidFill>
              </a:rPr>
              <a:t>Pay what you can, when you can, to improve payment history.</a:t>
            </a:r>
          </a:p>
          <a:p>
            <a:r>
              <a:rPr lang="en-US" sz="2200">
                <a:solidFill>
                  <a:schemeClr val="bg2">
                    <a:lumMod val="25000"/>
                  </a:schemeClr>
                </a:solidFill>
              </a:rPr>
              <a:t>Contact utility and provide income information.</a:t>
            </a:r>
          </a:p>
          <a:p>
            <a:r>
              <a:rPr lang="en-US" sz="2200">
                <a:solidFill>
                  <a:schemeClr val="bg2">
                    <a:lumMod val="25000"/>
                  </a:schemeClr>
                </a:solidFill>
              </a:rPr>
              <a:t>Apply for all available assistance programs. </a:t>
            </a:r>
          </a:p>
          <a:p>
            <a:r>
              <a:rPr lang="en-US" sz="2200">
                <a:solidFill>
                  <a:schemeClr val="bg2">
                    <a:lumMod val="25000"/>
                  </a:schemeClr>
                </a:solidFill>
              </a:rPr>
              <a:t>Determine whether special protections apply: </a:t>
            </a:r>
          </a:p>
          <a:p>
            <a:pPr lvl="2"/>
            <a:r>
              <a:rPr lang="en-US" sz="1900">
                <a:solidFill>
                  <a:schemeClr val="bg2">
                    <a:lumMod val="25000"/>
                  </a:schemeClr>
                </a:solidFill>
              </a:rPr>
              <a:t>medically vulnerable consumers</a:t>
            </a:r>
          </a:p>
          <a:p>
            <a:pPr lvl="2"/>
            <a:r>
              <a:rPr lang="en-US" sz="1900">
                <a:solidFill>
                  <a:schemeClr val="bg2">
                    <a:lumMod val="25000"/>
                  </a:schemeClr>
                </a:solidFill>
              </a:rPr>
              <a:t>victims of domestic violence</a:t>
            </a:r>
          </a:p>
          <a:p>
            <a:pPr lvl="2"/>
            <a:r>
              <a:rPr lang="en-US" sz="1900">
                <a:solidFill>
                  <a:schemeClr val="bg2">
                    <a:lumMod val="25000"/>
                  </a:schemeClr>
                </a:solidFill>
              </a:rPr>
              <a:t>tenants</a:t>
            </a:r>
          </a:p>
          <a:p>
            <a:r>
              <a:rPr lang="en-US" sz="2200">
                <a:solidFill>
                  <a:schemeClr val="bg2">
                    <a:lumMod val="25000"/>
                  </a:schemeClr>
                </a:solidFill>
              </a:rPr>
              <a:t>Request an affordable payment arrangement.</a:t>
            </a:r>
          </a:p>
          <a:p>
            <a:r>
              <a:rPr lang="en-US" sz="2200">
                <a:solidFill>
                  <a:schemeClr val="bg2">
                    <a:lumMod val="25000"/>
                  </a:schemeClr>
                </a:solidFill>
              </a:rPr>
              <a:t>File a dispute with the utility and/or the Public Utility Commission</a:t>
            </a:r>
          </a:p>
          <a:p>
            <a:r>
              <a:rPr lang="en-US" sz="2200">
                <a:solidFill>
                  <a:schemeClr val="bg2">
                    <a:lumMod val="25000"/>
                  </a:schemeClr>
                </a:solidFill>
              </a:rPr>
              <a:t>Last resort: seek bankruptcy. </a:t>
            </a:r>
          </a:p>
          <a:p>
            <a:pPr lvl="2"/>
            <a:r>
              <a:rPr lang="en-US" sz="1900">
                <a:hlinkClick r:id="rId3"/>
              </a:rPr>
              <a:t>www.palegalaid.net/find-legal-help</a:t>
            </a:r>
            <a:r>
              <a:rPr lang="en-US" sz="1900"/>
              <a:t>    </a:t>
            </a:r>
          </a:p>
        </p:txBody>
      </p:sp>
      <p:sp>
        <p:nvSpPr>
          <p:cNvPr id="4" name="Slide Number Placeholder 3">
            <a:extLst>
              <a:ext uri="{FF2B5EF4-FFF2-40B4-BE49-F238E27FC236}">
                <a16:creationId xmlns:a16="http://schemas.microsoft.com/office/drawing/2014/main" id="{D4608419-9605-4C59-A7DC-84C7CC2F2D2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08233503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Termination Rules</a:t>
            </a:r>
          </a:p>
        </p:txBody>
      </p:sp>
      <p:sp>
        <p:nvSpPr>
          <p:cNvPr id="3" name="Content Placeholder 2"/>
          <p:cNvSpPr>
            <a:spLocks noGrp="1"/>
          </p:cNvSpPr>
          <p:nvPr>
            <p:ph idx="1"/>
          </p:nvPr>
        </p:nvSpPr>
        <p:spPr/>
        <p:txBody>
          <a:bodyPr>
            <a:normAutofit fontScale="92500" lnSpcReduction="10000"/>
          </a:bodyPr>
          <a:lstStyle/>
          <a:p>
            <a:r>
              <a:rPr lang="en-US" sz="1900" b="1">
                <a:solidFill>
                  <a:schemeClr val="tx1"/>
                </a:solidFill>
              </a:rPr>
              <a:t>Terminations may only occur Monday – Thursday </a:t>
            </a:r>
          </a:p>
          <a:p>
            <a:pPr lvl="1"/>
            <a:r>
              <a:rPr lang="en-US" sz="1700" b="1" i="1">
                <a:solidFill>
                  <a:srgbClr val="FF0000"/>
                </a:solidFill>
              </a:rPr>
              <a:t>No Friday Terminations</a:t>
            </a:r>
          </a:p>
          <a:p>
            <a:pPr lvl="1"/>
            <a:r>
              <a:rPr lang="en-US" sz="1900">
                <a:solidFill>
                  <a:schemeClr val="tx1"/>
                </a:solidFill>
              </a:rPr>
              <a:t>Nonpayment of </a:t>
            </a:r>
            <a:r>
              <a:rPr lang="en-US" sz="1900" b="1" i="1" u="sng">
                <a:solidFill>
                  <a:schemeClr val="tx1"/>
                </a:solidFill>
              </a:rPr>
              <a:t>undisputed </a:t>
            </a:r>
            <a:r>
              <a:rPr lang="en-US" sz="1900">
                <a:solidFill>
                  <a:schemeClr val="tx1"/>
                </a:solidFill>
              </a:rPr>
              <a:t>delinquent account.</a:t>
            </a:r>
          </a:p>
          <a:p>
            <a:pPr lvl="1"/>
            <a:r>
              <a:rPr lang="en-US" sz="1900">
                <a:solidFill>
                  <a:schemeClr val="tx1"/>
                </a:solidFill>
              </a:rPr>
              <a:t>Failure to:</a:t>
            </a:r>
          </a:p>
          <a:p>
            <a:pPr lvl="2"/>
            <a:r>
              <a:rPr lang="en-US" sz="1900">
                <a:solidFill>
                  <a:schemeClr val="tx1"/>
                </a:solidFill>
              </a:rPr>
              <a:t>comply with terms of payment agreement</a:t>
            </a:r>
          </a:p>
          <a:p>
            <a:pPr lvl="2"/>
            <a:r>
              <a:rPr lang="en-US" sz="1900">
                <a:solidFill>
                  <a:schemeClr val="tx1"/>
                </a:solidFill>
              </a:rPr>
              <a:t>complete security deposit </a:t>
            </a:r>
          </a:p>
          <a:p>
            <a:pPr lvl="2"/>
            <a:r>
              <a:rPr lang="en-US" sz="1900">
                <a:solidFill>
                  <a:schemeClr val="tx1"/>
                </a:solidFill>
              </a:rPr>
              <a:t>permit access to equipment </a:t>
            </a:r>
          </a:p>
          <a:p>
            <a:pPr marL="0" indent="0" algn="ctr">
              <a:buNone/>
            </a:pPr>
            <a:r>
              <a:rPr lang="en-US" sz="1900" b="1">
                <a:solidFill>
                  <a:schemeClr val="tx1"/>
                </a:solidFill>
              </a:rPr>
              <a:t>Notice Requirements </a:t>
            </a:r>
          </a:p>
          <a:p>
            <a:r>
              <a:rPr lang="en-US" sz="1900" b="1">
                <a:solidFill>
                  <a:schemeClr val="tx1"/>
                </a:solidFill>
              </a:rPr>
              <a:t>Written Notice </a:t>
            </a:r>
            <a:r>
              <a:rPr lang="en-US" sz="1900">
                <a:solidFill>
                  <a:schemeClr val="tx1"/>
                </a:solidFill>
              </a:rPr>
              <a:t>- at least 10 days before termination.  </a:t>
            </a:r>
          </a:p>
          <a:p>
            <a:pPr lvl="2"/>
            <a:r>
              <a:rPr lang="en-US" sz="1500">
                <a:solidFill>
                  <a:schemeClr val="tx1"/>
                </a:solidFill>
              </a:rPr>
              <a:t>Notice effective for 60 days.</a:t>
            </a:r>
          </a:p>
          <a:p>
            <a:r>
              <a:rPr lang="en-US" sz="1900" b="1">
                <a:solidFill>
                  <a:schemeClr val="tx1"/>
                </a:solidFill>
              </a:rPr>
              <a:t>Personal </a:t>
            </a:r>
            <a:r>
              <a:rPr lang="en-US" sz="1900" b="1" i="1">
                <a:solidFill>
                  <a:schemeClr val="tx1"/>
                </a:solidFill>
              </a:rPr>
              <a:t>Contact</a:t>
            </a:r>
            <a:r>
              <a:rPr lang="en-US" sz="1900">
                <a:solidFill>
                  <a:schemeClr val="tx1"/>
                </a:solidFill>
              </a:rPr>
              <a:t>  - 3 days prior to termination, utility must </a:t>
            </a:r>
            <a:r>
              <a:rPr lang="en-US" sz="1900" i="1">
                <a:solidFill>
                  <a:schemeClr val="tx1"/>
                </a:solidFill>
              </a:rPr>
              <a:t>attempt</a:t>
            </a:r>
            <a:r>
              <a:rPr lang="en-US" sz="1900">
                <a:solidFill>
                  <a:schemeClr val="tx1"/>
                </a:solidFill>
              </a:rPr>
              <a:t> to contact customer in person, by phone, or electronically through email/text.</a:t>
            </a:r>
          </a:p>
          <a:p>
            <a:pPr lvl="1"/>
            <a:r>
              <a:rPr lang="en-US" sz="1700">
                <a:solidFill>
                  <a:schemeClr val="tx1"/>
                </a:solidFill>
              </a:rPr>
              <a:t>Customer must </a:t>
            </a:r>
            <a:r>
              <a:rPr lang="en-US" sz="1700" b="1">
                <a:solidFill>
                  <a:schemeClr val="tx1"/>
                </a:solidFill>
              </a:rPr>
              <a:t>AFFIRMATIVELY CONSENT </a:t>
            </a:r>
            <a:r>
              <a:rPr lang="en-US" sz="1700">
                <a:solidFill>
                  <a:schemeClr val="tx1"/>
                </a:solidFill>
              </a:rPr>
              <a:t>to receive notice electronically. </a:t>
            </a:r>
            <a:r>
              <a:rPr lang="en-US" sz="1700" i="1">
                <a:solidFill>
                  <a:schemeClr val="tx1"/>
                </a:solidFill>
              </a:rPr>
              <a:t>(consent is often obtained when the customer signs up for service.)</a:t>
            </a:r>
            <a:endParaRPr lang="en-US" sz="1900">
              <a:solidFill>
                <a:schemeClr val="tx1"/>
              </a:solidFill>
            </a:endParaRPr>
          </a:p>
          <a:p>
            <a:r>
              <a:rPr lang="en-US" sz="1900" b="1">
                <a:solidFill>
                  <a:schemeClr val="tx1"/>
                </a:solidFill>
              </a:rPr>
              <a:t>Last Knock Rule </a:t>
            </a:r>
            <a:r>
              <a:rPr lang="en-US" sz="1900">
                <a:solidFill>
                  <a:schemeClr val="tx1"/>
                </a:solidFill>
              </a:rPr>
              <a:t>– must attempt personal contact at the residence immediately prior to termination</a:t>
            </a:r>
          </a:p>
        </p:txBody>
      </p:sp>
      <p:sp>
        <p:nvSpPr>
          <p:cNvPr id="5" name="Slide Number Placeholder 4">
            <a:extLst>
              <a:ext uri="{FF2B5EF4-FFF2-40B4-BE49-F238E27FC236}">
                <a16:creationId xmlns:a16="http://schemas.microsoft.com/office/drawing/2014/main" id="{2B6C4717-3A61-4B4F-935C-4C4E382F9EFD}"/>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059930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3615396" y="604911"/>
            <a:ext cx="8187397" cy="5751439"/>
          </a:xfrm>
        </p:spPr>
        <p:txBody>
          <a:bodyPr>
            <a:normAutofit fontScale="92500" lnSpcReduction="10000"/>
          </a:bodyPr>
          <a:lstStyle/>
          <a:p>
            <a:pPr marL="0" lvl="0" indent="0">
              <a:spcBef>
                <a:spcPts val="0"/>
              </a:spcBef>
              <a:buClr>
                <a:srgbClr val="4A66AC"/>
              </a:buClr>
              <a:buNone/>
            </a:pPr>
            <a:endParaRPr lang="en-US" sz="2800" b="1">
              <a:solidFill>
                <a:prstClr val="black"/>
              </a:solidFill>
            </a:endParaRPr>
          </a:p>
          <a:p>
            <a:pPr marL="0" lvl="0" indent="0" algn="ctr">
              <a:spcBef>
                <a:spcPts val="0"/>
              </a:spcBef>
              <a:buClr>
                <a:srgbClr val="4A66AC"/>
              </a:buClr>
              <a:buNone/>
            </a:pPr>
            <a:r>
              <a:rPr lang="en-US" sz="2600" b="1">
                <a:solidFill>
                  <a:prstClr val="black"/>
                </a:solidFill>
              </a:rPr>
              <a:t>Payment Arrangements </a:t>
            </a:r>
            <a:endParaRPr lang="en-US" sz="2600">
              <a:solidFill>
                <a:prstClr val="black"/>
              </a:solidFill>
            </a:endParaRPr>
          </a:p>
          <a:p>
            <a:pPr marL="0" lvl="0" indent="0">
              <a:buClr>
                <a:srgbClr val="4A66AC"/>
              </a:buClr>
              <a:buNone/>
            </a:pPr>
            <a:r>
              <a:rPr lang="en-US" sz="1800">
                <a:solidFill>
                  <a:prstClr val="black"/>
                </a:solidFill>
              </a:rPr>
              <a:t>An agreement whereby a customer </a:t>
            </a:r>
            <a:r>
              <a:rPr lang="en-US" sz="1800" b="1">
                <a:solidFill>
                  <a:prstClr val="black"/>
                </a:solidFill>
              </a:rPr>
              <a:t>who admits liability </a:t>
            </a:r>
            <a:r>
              <a:rPr lang="en-US" sz="1800">
                <a:solidFill>
                  <a:prstClr val="black"/>
                </a:solidFill>
              </a:rPr>
              <a:t>for billed service is permitted to amortize or pay the unpaid balance of the account in one or more payments.</a:t>
            </a:r>
          </a:p>
          <a:p>
            <a:pPr lvl="1">
              <a:buClr>
                <a:srgbClr val="4A66AC"/>
              </a:buClr>
              <a:buFont typeface="Arial" panose="020B0604020202020204" pitchFamily="34" charset="0"/>
              <a:buChar char="•"/>
            </a:pPr>
            <a:r>
              <a:rPr lang="en-US">
                <a:solidFill>
                  <a:prstClr val="black"/>
                </a:solidFill>
              </a:rPr>
              <a:t>Do not admit liability unless you know what you owe!</a:t>
            </a:r>
          </a:p>
          <a:p>
            <a:pPr lvl="1">
              <a:buClr>
                <a:srgbClr val="4A66AC"/>
              </a:buClr>
              <a:buFont typeface="Arial" panose="020B0604020202020204" pitchFamily="34" charset="0"/>
              <a:buChar char="•"/>
            </a:pPr>
            <a:r>
              <a:rPr lang="en-US">
                <a:solidFill>
                  <a:prstClr val="black"/>
                </a:solidFill>
              </a:rPr>
              <a:t>Do not agree to a payment arrangement that you cannot afford to pay.</a:t>
            </a:r>
            <a:endParaRPr lang="en-US" sz="2400" b="1">
              <a:solidFill>
                <a:schemeClr val="tx1"/>
              </a:solidFill>
            </a:endParaRPr>
          </a:p>
          <a:p>
            <a:pPr marL="0" lvl="0" indent="0">
              <a:buNone/>
              <a:defRPr sz="1800">
                <a:solidFill>
                  <a:srgbClr val="000000"/>
                </a:solidFill>
              </a:defRPr>
            </a:pPr>
            <a:r>
              <a:rPr lang="en-US" sz="2400" b="1">
                <a:solidFill>
                  <a:schemeClr val="tx1"/>
                </a:solidFill>
              </a:rPr>
              <a:t>Utility Issued </a:t>
            </a:r>
          </a:p>
          <a:p>
            <a:pPr lvl="0">
              <a:buFont typeface="Wingdings" panose="05000000000000000000" pitchFamily="2" charset="2"/>
              <a:buChar char="§"/>
              <a:defRPr sz="1800">
                <a:solidFill>
                  <a:srgbClr val="000000"/>
                </a:solidFill>
              </a:defRPr>
            </a:pPr>
            <a:r>
              <a:rPr lang="en-US">
                <a:solidFill>
                  <a:schemeClr val="tx1"/>
                </a:solidFill>
              </a:rPr>
              <a:t>Utilities have discretion to offer </a:t>
            </a:r>
            <a:r>
              <a:rPr lang="en-US" u="sng">
                <a:solidFill>
                  <a:schemeClr val="tx1"/>
                </a:solidFill>
              </a:rPr>
              <a:t>as many</a:t>
            </a:r>
            <a:r>
              <a:rPr lang="en-US">
                <a:solidFill>
                  <a:schemeClr val="tx1"/>
                </a:solidFill>
              </a:rPr>
              <a:t> payment arrangements as they want for </a:t>
            </a:r>
            <a:r>
              <a:rPr lang="en-US" u="sng">
                <a:solidFill>
                  <a:schemeClr val="tx1"/>
                </a:solidFill>
              </a:rPr>
              <a:t>any</a:t>
            </a:r>
            <a:r>
              <a:rPr lang="en-US">
                <a:solidFill>
                  <a:schemeClr val="tx1"/>
                </a:solidFill>
              </a:rPr>
              <a:t> length of time.</a:t>
            </a:r>
            <a:endParaRPr lang="en-US" b="1">
              <a:solidFill>
                <a:prstClr val="black"/>
              </a:solidFill>
            </a:endParaRPr>
          </a:p>
          <a:p>
            <a:pPr marL="0" lvl="0" indent="0">
              <a:buClr>
                <a:srgbClr val="4A66AC"/>
              </a:buClr>
              <a:buNone/>
              <a:defRPr sz="1800">
                <a:solidFill>
                  <a:srgbClr val="000000"/>
                </a:solidFill>
              </a:defRPr>
            </a:pPr>
            <a:r>
              <a:rPr lang="en-US" sz="2400" b="1">
                <a:solidFill>
                  <a:prstClr val="black"/>
                </a:solidFill>
              </a:rPr>
              <a:t>PUC Issued </a:t>
            </a:r>
          </a:p>
          <a:p>
            <a:pPr marL="0" lvl="0" indent="0">
              <a:buClr>
                <a:srgbClr val="4A66AC"/>
              </a:buClr>
              <a:buNone/>
              <a:defRPr sz="1800">
                <a:solidFill>
                  <a:srgbClr val="000000"/>
                </a:solidFill>
              </a:defRPr>
            </a:pPr>
            <a:r>
              <a:rPr lang="en-US" sz="1700">
                <a:solidFill>
                  <a:prstClr val="black"/>
                </a:solidFill>
              </a:rPr>
              <a:t>66 Pa. C.S. § 1405 –</a:t>
            </a:r>
          </a:p>
          <a:p>
            <a:pPr marL="285750" lvl="0" indent="-285750">
              <a:spcBef>
                <a:spcPts val="200"/>
              </a:spcBef>
              <a:buClr>
                <a:srgbClr val="4A66AC"/>
              </a:buClr>
              <a:buFont typeface="Wingdings" panose="05000000000000000000" pitchFamily="2" charset="2"/>
              <a:buChar char="§"/>
              <a:defRPr sz="1800">
                <a:solidFill>
                  <a:srgbClr val="000000"/>
                </a:solidFill>
              </a:defRPr>
            </a:pPr>
            <a:r>
              <a:rPr lang="en-US" sz="1700">
                <a:solidFill>
                  <a:prstClr val="black"/>
                </a:solidFill>
              </a:rPr>
              <a:t>Current customers (including within 30 days of service term)</a:t>
            </a:r>
          </a:p>
          <a:p>
            <a:pPr marL="285750" lvl="0" indent="-285750">
              <a:spcBef>
                <a:spcPts val="200"/>
              </a:spcBef>
              <a:buClr>
                <a:srgbClr val="4A66AC"/>
              </a:buClr>
              <a:buFont typeface="Wingdings" panose="05000000000000000000" pitchFamily="2" charset="2"/>
              <a:buChar char="§"/>
              <a:defRPr sz="1800">
                <a:solidFill>
                  <a:srgbClr val="000000"/>
                </a:solidFill>
              </a:defRPr>
            </a:pPr>
            <a:r>
              <a:rPr lang="en-US" sz="1700">
                <a:solidFill>
                  <a:prstClr val="black"/>
                </a:solidFill>
              </a:rPr>
              <a:t>&lt;150% FPL = 5 year payback timeframe</a:t>
            </a:r>
          </a:p>
          <a:p>
            <a:pPr marL="285750" lvl="0" indent="-285750">
              <a:spcBef>
                <a:spcPts val="200"/>
              </a:spcBef>
              <a:buClr>
                <a:srgbClr val="4A66AC"/>
              </a:buClr>
              <a:buFont typeface="Wingdings" panose="05000000000000000000" pitchFamily="2" charset="2"/>
              <a:buChar char="§"/>
              <a:defRPr sz="1800">
                <a:solidFill>
                  <a:srgbClr val="000000"/>
                </a:solidFill>
              </a:defRPr>
            </a:pPr>
            <a:r>
              <a:rPr lang="en-US" sz="1700">
                <a:solidFill>
                  <a:prstClr val="black"/>
                </a:solidFill>
              </a:rPr>
              <a:t>The PUC cannot require a utility to enter into a </a:t>
            </a:r>
            <a:r>
              <a:rPr lang="en-US" sz="1700" i="1">
                <a:solidFill>
                  <a:prstClr val="black"/>
                </a:solidFill>
              </a:rPr>
              <a:t>second</a:t>
            </a:r>
            <a:r>
              <a:rPr lang="en-US" sz="1700">
                <a:solidFill>
                  <a:prstClr val="black"/>
                </a:solidFill>
              </a:rPr>
              <a:t> payment arrangement </a:t>
            </a:r>
            <a:r>
              <a:rPr lang="en-US" sz="1700" i="1">
                <a:solidFill>
                  <a:prstClr val="black"/>
                </a:solidFill>
              </a:rPr>
              <a:t>absent extraordinary circumstances</a:t>
            </a:r>
            <a:r>
              <a:rPr lang="en-US" sz="1700">
                <a:solidFill>
                  <a:prstClr val="black"/>
                </a:solidFill>
              </a:rPr>
              <a:t>.  </a:t>
            </a:r>
          </a:p>
          <a:p>
            <a:pPr marL="0" lvl="0" indent="0">
              <a:buClr>
                <a:srgbClr val="4A66AC"/>
              </a:buClr>
              <a:buNone/>
              <a:defRPr sz="1800">
                <a:solidFill>
                  <a:srgbClr val="000000"/>
                </a:solidFill>
              </a:defRPr>
            </a:pPr>
            <a:r>
              <a:rPr lang="en-US" sz="1700">
                <a:solidFill>
                  <a:prstClr val="black"/>
                </a:solidFill>
              </a:rPr>
              <a:t>66 Pa. C.S. § 1407 – (</a:t>
            </a:r>
            <a:r>
              <a:rPr lang="en-US" sz="1700" b="1">
                <a:solidFill>
                  <a:prstClr val="black"/>
                </a:solidFill>
              </a:rPr>
              <a:t>Restoration Payment Arrangement</a:t>
            </a:r>
            <a:r>
              <a:rPr lang="en-US" sz="1700">
                <a:solidFill>
                  <a:prstClr val="black"/>
                </a:solidFill>
              </a:rPr>
              <a:t>)</a:t>
            </a:r>
          </a:p>
          <a:p>
            <a:pPr marL="285750" lvl="0" indent="-285750">
              <a:spcBef>
                <a:spcPts val="200"/>
              </a:spcBef>
              <a:buClr>
                <a:srgbClr val="4A66AC"/>
              </a:buClr>
              <a:buFont typeface="Wingdings" panose="05000000000000000000" pitchFamily="2" charset="2"/>
              <a:buChar char="§"/>
              <a:defRPr sz="1800">
                <a:solidFill>
                  <a:srgbClr val="000000"/>
                </a:solidFill>
              </a:defRPr>
            </a:pPr>
            <a:r>
              <a:rPr lang="en-US" sz="1700">
                <a:solidFill>
                  <a:prstClr val="black"/>
                </a:solidFill>
              </a:rPr>
              <a:t>Applicants for service (those who have been without service for 30 days or longer) trying to reconnect at same address</a:t>
            </a:r>
          </a:p>
          <a:p>
            <a:pPr marL="285750" lvl="0" indent="-285750">
              <a:spcBef>
                <a:spcPts val="200"/>
              </a:spcBef>
              <a:buClr>
                <a:srgbClr val="4A66AC"/>
              </a:buClr>
              <a:buFont typeface="Wingdings" panose="05000000000000000000" pitchFamily="2" charset="2"/>
              <a:buChar char="§"/>
              <a:defRPr sz="1800">
                <a:solidFill>
                  <a:srgbClr val="000000"/>
                </a:solidFill>
              </a:defRPr>
            </a:pPr>
            <a:r>
              <a:rPr lang="en-US" sz="1700">
                <a:solidFill>
                  <a:prstClr val="black"/>
                </a:solidFill>
              </a:rPr>
              <a:t>Reconnection fee (cost-based)</a:t>
            </a:r>
          </a:p>
          <a:p>
            <a:pPr marL="285750" lvl="0" indent="-285750">
              <a:spcBef>
                <a:spcPts val="200"/>
              </a:spcBef>
              <a:buClr>
                <a:srgbClr val="4A66AC"/>
              </a:buClr>
              <a:buFont typeface="Wingdings" panose="05000000000000000000" pitchFamily="2" charset="2"/>
              <a:buChar char="§"/>
              <a:defRPr sz="1800">
                <a:solidFill>
                  <a:srgbClr val="000000"/>
                </a:solidFill>
              </a:defRPr>
            </a:pPr>
            <a:r>
              <a:rPr lang="en-US" sz="1700">
                <a:solidFill>
                  <a:prstClr val="black"/>
                </a:solidFill>
              </a:rPr>
              <a:t>&lt; 150% FPL = 24 months</a:t>
            </a:r>
          </a:p>
          <a:p>
            <a:endParaRPr lang="en-US"/>
          </a:p>
        </p:txBody>
      </p:sp>
      <p:sp>
        <p:nvSpPr>
          <p:cNvPr id="8" name="Title 1"/>
          <p:cNvSpPr>
            <a:spLocks noGrp="1"/>
          </p:cNvSpPr>
          <p:nvPr>
            <p:ph type="title"/>
          </p:nvPr>
        </p:nvSpPr>
        <p:spPr>
          <a:xfrm>
            <a:off x="252919" y="1123837"/>
            <a:ext cx="2947482" cy="4601183"/>
          </a:xfrm>
        </p:spPr>
        <p:txBody>
          <a:bodyPr/>
          <a:lstStyle/>
          <a:p>
            <a:r>
              <a:rPr lang="en-US">
                <a:solidFill>
                  <a:srgbClr val="FFFF00"/>
                </a:solidFill>
              </a:rPr>
              <a:t>Payment Arrangements</a:t>
            </a:r>
          </a:p>
        </p:txBody>
      </p:sp>
      <p:sp>
        <p:nvSpPr>
          <p:cNvPr id="3" name="Slide Number Placeholder 2">
            <a:extLst>
              <a:ext uri="{FF2B5EF4-FFF2-40B4-BE49-F238E27FC236}">
                <a16:creationId xmlns:a16="http://schemas.microsoft.com/office/drawing/2014/main" id="{F88017B1-043C-4366-892A-F10A08F26DC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177677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Payment Arrangements</a:t>
            </a:r>
          </a:p>
        </p:txBody>
      </p:sp>
      <p:sp>
        <p:nvSpPr>
          <p:cNvPr id="3" name="Content Placeholder 2"/>
          <p:cNvSpPr>
            <a:spLocks noGrp="1"/>
          </p:cNvSpPr>
          <p:nvPr>
            <p:ph idx="1"/>
          </p:nvPr>
        </p:nvSpPr>
        <p:spPr>
          <a:xfrm>
            <a:off x="3817017" y="791574"/>
            <a:ext cx="7719352" cy="5564776"/>
          </a:xfrm>
        </p:spPr>
        <p:txBody>
          <a:bodyPr>
            <a:normAutofit lnSpcReduction="10000"/>
          </a:bodyPr>
          <a:lstStyle/>
          <a:p>
            <a:pPr marL="0" indent="0" algn="ctr">
              <a:buNone/>
            </a:pPr>
            <a:r>
              <a:rPr lang="en-US" sz="2400" b="1">
                <a:solidFill>
                  <a:schemeClr val="tx1"/>
                </a:solidFill>
              </a:rPr>
              <a:t>Payment Arrangement Exceptions </a:t>
            </a:r>
          </a:p>
          <a:p>
            <a:r>
              <a:rPr lang="en-US" sz="2100" b="1">
                <a:solidFill>
                  <a:schemeClr val="tx1"/>
                </a:solidFill>
              </a:rPr>
              <a:t>PFA / Other Order: </a:t>
            </a:r>
          </a:p>
          <a:p>
            <a:pPr lvl="1"/>
            <a:r>
              <a:rPr lang="en-US" sz="2200">
                <a:solidFill>
                  <a:schemeClr val="tx1"/>
                </a:solidFill>
              </a:rPr>
              <a:t>…An outstanding residential account with the utility may be amortized over a </a:t>
            </a:r>
            <a:r>
              <a:rPr lang="en-US" sz="2200" b="1">
                <a:solidFill>
                  <a:schemeClr val="tx1"/>
                </a:solidFill>
              </a:rPr>
              <a:t>reasonable period of time</a:t>
            </a:r>
            <a:r>
              <a:rPr lang="en-US" sz="2200">
                <a:solidFill>
                  <a:schemeClr val="tx1"/>
                </a:solidFill>
              </a:rPr>
              <a:t>.  </a:t>
            </a:r>
          </a:p>
          <a:p>
            <a:pPr lvl="1"/>
            <a:r>
              <a:rPr lang="en-US" sz="2200">
                <a:solidFill>
                  <a:schemeClr val="tx1"/>
                </a:solidFill>
              </a:rPr>
              <a:t>Factors to be taken into account include:</a:t>
            </a:r>
          </a:p>
          <a:p>
            <a:pPr lvl="2"/>
            <a:r>
              <a:rPr lang="en-US" sz="2000">
                <a:solidFill>
                  <a:schemeClr val="tx1"/>
                </a:solidFill>
              </a:rPr>
              <a:t>the size of the unpaid balance</a:t>
            </a:r>
          </a:p>
          <a:p>
            <a:pPr lvl="2"/>
            <a:r>
              <a:rPr lang="en-US" sz="2000">
                <a:solidFill>
                  <a:schemeClr val="tx1"/>
                </a:solidFill>
              </a:rPr>
              <a:t>the ability of the applicant to pay</a:t>
            </a:r>
          </a:p>
          <a:p>
            <a:pPr lvl="2"/>
            <a:r>
              <a:rPr lang="en-US" sz="2000">
                <a:solidFill>
                  <a:schemeClr val="tx1"/>
                </a:solidFill>
              </a:rPr>
              <a:t>the payment history of the applicant and </a:t>
            </a:r>
          </a:p>
          <a:p>
            <a:pPr lvl="2"/>
            <a:r>
              <a:rPr lang="en-US" sz="2000">
                <a:solidFill>
                  <a:schemeClr val="tx1"/>
                </a:solidFill>
              </a:rPr>
              <a:t>the length of time over which the bill accumulated</a:t>
            </a:r>
          </a:p>
          <a:p>
            <a:pPr lvl="1"/>
            <a:r>
              <a:rPr lang="en-US" sz="2000">
                <a:solidFill>
                  <a:schemeClr val="tx1"/>
                </a:solidFill>
              </a:rPr>
              <a:t>52 Pa Code 56.285</a:t>
            </a:r>
          </a:p>
          <a:p>
            <a:r>
              <a:rPr lang="en-US" sz="2200" b="1">
                <a:solidFill>
                  <a:schemeClr val="tx1"/>
                </a:solidFill>
              </a:rPr>
              <a:t>CAP Arrears</a:t>
            </a:r>
          </a:p>
          <a:p>
            <a:pPr lvl="1"/>
            <a:r>
              <a:rPr lang="en-US" sz="2000">
                <a:solidFill>
                  <a:schemeClr val="tx1"/>
                </a:solidFill>
              </a:rPr>
              <a:t>Arrears accrued on discounted bills while in CAP are not eligible for a payment arrangement from the PUC; however, the customer or applicant is typically able to pay ONLY their missed CAP payments to be reinstated into the program.  </a:t>
            </a:r>
          </a:p>
          <a:p>
            <a:pPr lvl="1"/>
            <a:r>
              <a:rPr lang="en-US" sz="2000">
                <a:solidFill>
                  <a:schemeClr val="tx1"/>
                </a:solidFill>
              </a:rPr>
              <a:t>Reinstatement in CAP should re-freeze the non-CAP debt and allow forgiveness over time.</a:t>
            </a:r>
          </a:p>
          <a:p>
            <a:endParaRPr lang="en-US">
              <a:cs typeface="Arial" charset="0"/>
            </a:endParaRPr>
          </a:p>
        </p:txBody>
      </p:sp>
      <p:sp>
        <p:nvSpPr>
          <p:cNvPr id="5" name="Slide Number Placeholder 4">
            <a:extLst>
              <a:ext uri="{FF2B5EF4-FFF2-40B4-BE49-F238E27FC236}">
                <a16:creationId xmlns:a16="http://schemas.microsoft.com/office/drawing/2014/main" id="{C6FCFA61-31A7-4BC4-BAB8-0268C68D1CD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828314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2918" y="1123837"/>
            <a:ext cx="3027491" cy="4601183"/>
          </a:xfrm>
        </p:spPr>
        <p:txBody>
          <a:bodyPr>
            <a:normAutofit/>
          </a:bodyPr>
          <a:lstStyle/>
          <a:p>
            <a:r>
              <a:rPr lang="en-US" i="0" u="none" strike="noStrike">
                <a:solidFill>
                  <a:srgbClr val="FFFF00"/>
                </a:solidFill>
                <a:effectLst/>
              </a:rPr>
              <a:t>Strategies for Preventing Utility </a:t>
            </a:r>
            <a:br>
              <a:rPr lang="en-US" i="0" u="none" strike="noStrike">
                <a:solidFill>
                  <a:srgbClr val="FFFF00"/>
                </a:solidFill>
                <a:effectLst/>
              </a:rPr>
            </a:br>
            <a:r>
              <a:rPr lang="en-US" i="0" u="none" strike="noStrike">
                <a:solidFill>
                  <a:srgbClr val="FFFF00"/>
                </a:solidFill>
                <a:effectLst/>
              </a:rPr>
              <a:t>Termination</a:t>
            </a:r>
            <a:br>
              <a:rPr lang="en-US">
                <a:solidFill>
                  <a:srgbClr val="FFFF00"/>
                </a:solidFill>
              </a:rPr>
            </a:br>
            <a:br>
              <a:rPr lang="en-US"/>
            </a:br>
            <a:endParaRPr lang="en-US" sz="3200" b="1" i="1">
              <a:solidFill>
                <a:srgbClr val="FFFF00"/>
              </a:solidFill>
            </a:endParaRPr>
          </a:p>
        </p:txBody>
      </p:sp>
      <p:sp>
        <p:nvSpPr>
          <p:cNvPr id="5" name="Content Placeholder 4"/>
          <p:cNvSpPr>
            <a:spLocks noGrp="1"/>
          </p:cNvSpPr>
          <p:nvPr>
            <p:ph idx="1"/>
          </p:nvPr>
        </p:nvSpPr>
        <p:spPr>
          <a:xfrm>
            <a:off x="3531870" y="457201"/>
            <a:ext cx="8099037" cy="6264274"/>
          </a:xfrm>
        </p:spPr>
        <p:txBody>
          <a:bodyPr>
            <a:normAutofit fontScale="92500" lnSpcReduction="10000"/>
          </a:bodyPr>
          <a:lstStyle/>
          <a:p>
            <a:pPr lvl="0">
              <a:buClr>
                <a:srgbClr val="4A66AC"/>
              </a:buClr>
            </a:pPr>
            <a:endParaRPr lang="en-US" b="1">
              <a:solidFill>
                <a:prstClr val="black">
                  <a:lumMod val="65000"/>
                  <a:lumOff val="35000"/>
                </a:prstClr>
              </a:solidFill>
            </a:endParaRPr>
          </a:p>
          <a:p>
            <a:pPr algn="l" rtl="0"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Assistance Programs</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lvl="1"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CAP, Hardship Funds, LIHEAP.  </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Protections for Customers with PFA or Other Court Order</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lvl="1"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Cannot be charged for debt accrued in someone else’s name – even if they lived at the home when debt accrued.</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lvl="1"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Additional / longer payment arrangements</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lvl="1"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Additional notice of termination</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Payment Arrangements </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Medical Certificates</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Winter Moratorium</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lvl="1"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Households with income at or below 250% FPIG cannot be terminated from December 1 – March 31.</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lvl="1"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*Not a guarantee to have service restored if already off!</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4-year Rule</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lvl="1"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Arrears over 4 years old cannot form the basis of termination.</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a:solidFill>
                  <a:srgbClr val="000000"/>
                </a:solidFill>
                <a:effectLst/>
                <a:latin typeface="Calibri" panose="020F0502020204030204" pitchFamily="34" charset="0"/>
              </a:rPr>
              <a:t>Tenant Rights &amp; Protections </a:t>
            </a:r>
            <a:endParaRPr lang="en-US" b="0" i="0">
              <a:solidFill>
                <a:srgbClr val="000000"/>
              </a:solidFill>
              <a:effectLst/>
              <a:latin typeface="Arial" panose="020B0604020202020204" pitchFamily="34" charset="0"/>
            </a:endParaRPr>
          </a:p>
          <a:p>
            <a:r>
              <a:rPr lang="en-US" b="1">
                <a:solidFill>
                  <a:schemeClr val="tx1"/>
                </a:solidFill>
              </a:rPr>
              <a:t>Dispute Process – File a complaint </a:t>
            </a:r>
          </a:p>
          <a:p>
            <a:r>
              <a:rPr lang="en-US" b="1">
                <a:solidFill>
                  <a:schemeClr val="tx1"/>
                </a:solidFill>
              </a:rPr>
              <a:t>Bankruptcy</a:t>
            </a:r>
          </a:p>
          <a:p>
            <a:pPr lvl="2">
              <a:buClr>
                <a:srgbClr val="4A66AC"/>
              </a:buClr>
            </a:pPr>
            <a:endParaRPr lang="en-US" b="1">
              <a:solidFill>
                <a:prstClr val="black">
                  <a:lumMod val="65000"/>
                  <a:lumOff val="35000"/>
                </a:prstClr>
              </a:solidFill>
              <a:sym typeface="Wingdings" panose="05000000000000000000" pitchFamily="2" charset="2"/>
            </a:endParaRPr>
          </a:p>
          <a:p>
            <a:pPr lvl="1"/>
            <a:endParaRPr lang="en-US"/>
          </a:p>
        </p:txBody>
      </p:sp>
      <p:sp>
        <p:nvSpPr>
          <p:cNvPr id="3" name="Slide Number Placeholder 2">
            <a:extLst>
              <a:ext uri="{FF2B5EF4-FFF2-40B4-BE49-F238E27FC236}">
                <a16:creationId xmlns:a16="http://schemas.microsoft.com/office/drawing/2014/main" id="{34F13B44-2A0C-4316-B67A-017A43E272B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66747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Connecting/ Reconnecting to Service</a:t>
            </a:r>
          </a:p>
        </p:txBody>
      </p:sp>
      <p:sp>
        <p:nvSpPr>
          <p:cNvPr id="5" name="Text Placeholder 4"/>
          <p:cNvSpPr>
            <a:spLocks noGrp="1"/>
          </p:cNvSpPr>
          <p:nvPr>
            <p:ph type="body" idx="1"/>
          </p:nvPr>
        </p:nvSpPr>
        <p:spPr/>
        <p:txBody>
          <a:bodyPr/>
          <a:lstStyle/>
          <a:p>
            <a:endParaRPr lang="en-US"/>
          </a:p>
        </p:txBody>
      </p:sp>
      <p:sp>
        <p:nvSpPr>
          <p:cNvPr id="2" name="Slide Number Placeholder 1">
            <a:extLst>
              <a:ext uri="{FF2B5EF4-FFF2-40B4-BE49-F238E27FC236}">
                <a16:creationId xmlns:a16="http://schemas.microsoft.com/office/drawing/2014/main" id="{481A5F28-E959-403B-AD8A-1E8BEB9C4AF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218158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9267" y="864108"/>
            <a:ext cx="7706647" cy="5120640"/>
          </a:xfrm>
        </p:spPr>
        <p:txBody>
          <a:bodyPr>
            <a:noAutofit/>
          </a:bodyPr>
          <a:lstStyle/>
          <a:p>
            <a:r>
              <a:rPr lang="en-US" sz="2800">
                <a:solidFill>
                  <a:schemeClr val="tx1"/>
                </a:solidFill>
              </a:rPr>
              <a:t>A customer can be charged up to 1/6</a:t>
            </a:r>
            <a:r>
              <a:rPr lang="en-US" sz="2800" baseline="30000">
                <a:solidFill>
                  <a:schemeClr val="tx1"/>
                </a:solidFill>
              </a:rPr>
              <a:t>th</a:t>
            </a:r>
            <a:r>
              <a:rPr lang="en-US" sz="2800">
                <a:solidFill>
                  <a:schemeClr val="tx1"/>
                </a:solidFill>
              </a:rPr>
              <a:t> of the estimated annual bill (about 2 months).</a:t>
            </a:r>
          </a:p>
          <a:p>
            <a:r>
              <a:rPr lang="en-US" sz="2800">
                <a:solidFill>
                  <a:schemeClr val="tx1"/>
                </a:solidFill>
              </a:rPr>
              <a:t>Utilities must provide customers with 90 days to pay the full deposit (50/25/25).</a:t>
            </a:r>
          </a:p>
          <a:p>
            <a:r>
              <a:rPr lang="en-US" sz="2800">
                <a:solidFill>
                  <a:schemeClr val="tx1"/>
                </a:solidFill>
              </a:rPr>
              <a:t>Deposits may be held until “timely payment established” (paying “in full and on time for 12 consecutive months.” </a:t>
            </a:r>
            <a:r>
              <a:rPr lang="en-US" sz="2800">
                <a:solidFill>
                  <a:schemeClr val="tx1"/>
                </a:solidFill>
                <a:cs typeface="Times New Roman" panose="02020603050405020304" pitchFamily="18" charset="0"/>
              </a:rPr>
              <a:t>§ 1404(c))</a:t>
            </a:r>
          </a:p>
        </p:txBody>
      </p:sp>
      <p:sp>
        <p:nvSpPr>
          <p:cNvPr id="6" name="Title 1"/>
          <p:cNvSpPr txBox="1">
            <a:spLocks/>
          </p:cNvSpPr>
          <p:nvPr/>
        </p:nvSpPr>
        <p:spPr>
          <a:xfrm>
            <a:off x="160632" y="1123836"/>
            <a:ext cx="294748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US" sz="3600" b="0" i="0" u="none" strike="noStrike" kern="1200" cap="none" spc="-60" normalizeH="0" baseline="0" noProof="0">
                <a:ln>
                  <a:noFill/>
                </a:ln>
                <a:solidFill>
                  <a:srgbClr val="FFFFFF"/>
                </a:solidFill>
                <a:effectLst/>
                <a:uLnTx/>
                <a:uFillTx/>
                <a:latin typeface="Corbel" panose="020B0503020204020204"/>
                <a:ea typeface="+mj-ea"/>
                <a:cs typeface="+mj-cs"/>
                <a:sym typeface="Corbel"/>
              </a:rPr>
            </a:br>
            <a:r>
              <a:rPr kumimoji="0" lang="en-US" sz="3600" b="0" i="0" u="none" strike="noStrike" kern="1200" cap="none" spc="-60" normalizeH="0" baseline="0" noProof="0">
                <a:ln>
                  <a:noFill/>
                </a:ln>
                <a:solidFill>
                  <a:srgbClr val="FFFF00"/>
                </a:solidFill>
                <a:effectLst/>
                <a:uLnTx/>
                <a:uFillTx/>
                <a:latin typeface="Corbel" panose="020B0503020204020204"/>
                <a:ea typeface="+mj-ea"/>
                <a:cs typeface="+mj-cs"/>
                <a:sym typeface="Corbel"/>
              </a:rPr>
              <a:t>Security Deposits</a:t>
            </a:r>
          </a:p>
        </p:txBody>
      </p:sp>
      <p:sp>
        <p:nvSpPr>
          <p:cNvPr id="3" name="Slide Number Placeholder 2">
            <a:extLst>
              <a:ext uri="{FF2B5EF4-FFF2-40B4-BE49-F238E27FC236}">
                <a16:creationId xmlns:a16="http://schemas.microsoft.com/office/drawing/2014/main" id="{4133F447-1471-4D03-9C11-802FDBF2063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333701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9268" y="864108"/>
            <a:ext cx="7726102" cy="5120640"/>
          </a:xfrm>
        </p:spPr>
        <p:txBody>
          <a:bodyPr>
            <a:normAutofit/>
          </a:bodyPr>
          <a:lstStyle/>
          <a:p>
            <a:pPr marL="0" indent="0" algn="ctr">
              <a:buNone/>
            </a:pPr>
            <a:r>
              <a:rPr lang="en-US" sz="3200" b="1">
                <a:solidFill>
                  <a:schemeClr val="tx1"/>
                </a:solidFill>
                <a:cs typeface="Times New Roman" panose="02020603050405020304" pitchFamily="18" charset="0"/>
              </a:rPr>
              <a:t>Security Deposit Exceptions / Waivers </a:t>
            </a:r>
          </a:p>
          <a:p>
            <a:r>
              <a:rPr lang="en-US" sz="3000">
                <a:solidFill>
                  <a:schemeClr val="tx1"/>
                </a:solidFill>
                <a:cs typeface="Times New Roman" panose="02020603050405020304" pitchFamily="18" charset="0"/>
              </a:rPr>
              <a:t>CAP-Eligible </a:t>
            </a:r>
          </a:p>
          <a:p>
            <a:pPr lvl="1"/>
            <a:r>
              <a:rPr lang="en-US" sz="2400" i="1">
                <a:solidFill>
                  <a:schemeClr val="tx1"/>
                </a:solidFill>
                <a:cs typeface="Times New Roman" panose="02020603050405020304" pitchFamily="18" charset="0"/>
              </a:rPr>
              <a:t>Below 150% FPL</a:t>
            </a:r>
          </a:p>
          <a:p>
            <a:pPr lvl="1"/>
            <a:r>
              <a:rPr lang="en-US" sz="2400" i="1">
                <a:solidFill>
                  <a:schemeClr val="tx1"/>
                </a:solidFill>
                <a:cs typeface="Times New Roman" panose="02020603050405020304" pitchFamily="18" charset="0"/>
              </a:rPr>
              <a:t>Must provide proof of income</a:t>
            </a:r>
          </a:p>
          <a:p>
            <a:pPr lvl="1"/>
            <a:r>
              <a:rPr lang="en-US" sz="2400">
                <a:solidFill>
                  <a:schemeClr val="tx1"/>
                </a:solidFill>
                <a:cs typeface="Times New Roman" panose="02020603050405020304" pitchFamily="18" charset="0"/>
              </a:rPr>
              <a:t>66 Pa. C.S. 1404(a.1)</a:t>
            </a:r>
            <a:endParaRPr lang="en-US" sz="2400" i="1">
              <a:solidFill>
                <a:schemeClr val="tx1"/>
              </a:solidFill>
              <a:cs typeface="Times New Roman" panose="02020603050405020304" pitchFamily="18" charset="0"/>
            </a:endParaRPr>
          </a:p>
          <a:p>
            <a:r>
              <a:rPr lang="en-US" sz="3000">
                <a:solidFill>
                  <a:schemeClr val="tx1"/>
                </a:solidFill>
                <a:cs typeface="Times New Roman" panose="02020603050405020304" pitchFamily="18" charset="0"/>
              </a:rPr>
              <a:t>PFA / Other Order:</a:t>
            </a:r>
          </a:p>
          <a:p>
            <a:pPr lvl="1"/>
            <a:r>
              <a:rPr lang="en-US" sz="2400">
                <a:solidFill>
                  <a:schemeClr val="tx1"/>
                </a:solidFill>
                <a:cs typeface="Times New Roman" panose="02020603050405020304" pitchFamily="18" charset="0"/>
              </a:rPr>
              <a:t>Waiver if customer can establish “creditworthiness”</a:t>
            </a:r>
          </a:p>
          <a:p>
            <a:pPr lvl="2"/>
            <a:r>
              <a:rPr lang="en-US" sz="2000">
                <a:solidFill>
                  <a:schemeClr val="tx1"/>
                </a:solidFill>
                <a:cs typeface="Times New Roman" panose="02020603050405020304" pitchFamily="18" charset="0"/>
              </a:rPr>
              <a:t>Employment, past residences, </a:t>
            </a:r>
            <a:r>
              <a:rPr lang="en-US" sz="2000" b="1">
                <a:solidFill>
                  <a:schemeClr val="tx1"/>
                </a:solidFill>
                <a:cs typeface="Times New Roman" panose="02020603050405020304" pitchFamily="18" charset="0"/>
              </a:rPr>
              <a:t>letters of reference</a:t>
            </a:r>
            <a:r>
              <a:rPr lang="en-US" sz="2000">
                <a:solidFill>
                  <a:schemeClr val="tx1"/>
                </a:solidFill>
                <a:cs typeface="Times New Roman" panose="02020603050405020304" pitchFamily="18" charset="0"/>
              </a:rPr>
              <a:t>, credit report. </a:t>
            </a:r>
          </a:p>
          <a:p>
            <a:pPr lvl="2"/>
            <a:r>
              <a:rPr lang="en-US" sz="2000">
                <a:solidFill>
                  <a:schemeClr val="tx1"/>
                </a:solidFill>
                <a:cs typeface="Times New Roman" panose="02020603050405020304" pitchFamily="18" charset="0"/>
              </a:rPr>
              <a:t>52 Pa. Code 56.282, 56.283</a:t>
            </a:r>
          </a:p>
          <a:p>
            <a:r>
              <a:rPr lang="en-US" sz="3000">
                <a:solidFill>
                  <a:schemeClr val="tx1"/>
                </a:solidFill>
                <a:cs typeface="Times New Roman" panose="02020603050405020304" pitchFamily="18" charset="0"/>
              </a:rPr>
              <a:t>Third Party Guarantor</a:t>
            </a:r>
          </a:p>
        </p:txBody>
      </p:sp>
      <p:sp>
        <p:nvSpPr>
          <p:cNvPr id="6" name="Title 1"/>
          <p:cNvSpPr txBox="1">
            <a:spLocks/>
          </p:cNvSpPr>
          <p:nvPr/>
        </p:nvSpPr>
        <p:spPr>
          <a:xfrm>
            <a:off x="117936" y="1123836"/>
            <a:ext cx="294748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US" sz="3600" b="0" i="0" u="none" strike="noStrike" kern="1200" cap="none" spc="-60" normalizeH="0" baseline="0" noProof="0">
                <a:ln>
                  <a:noFill/>
                </a:ln>
                <a:solidFill>
                  <a:srgbClr val="FFFFFF"/>
                </a:solidFill>
                <a:effectLst/>
                <a:uLnTx/>
                <a:uFillTx/>
                <a:latin typeface="Corbel" panose="020B0503020204020204"/>
                <a:ea typeface="+mj-ea"/>
                <a:cs typeface="+mj-cs"/>
                <a:sym typeface="Corbel"/>
              </a:rPr>
            </a:br>
            <a:r>
              <a:rPr kumimoji="0" lang="en-US" sz="3600" b="0" i="0" u="none" strike="noStrike" kern="1200" cap="none" spc="-60" normalizeH="0" baseline="0" noProof="0">
                <a:ln>
                  <a:noFill/>
                </a:ln>
                <a:solidFill>
                  <a:srgbClr val="FFFF00"/>
                </a:solidFill>
                <a:effectLst/>
                <a:uLnTx/>
                <a:uFillTx/>
                <a:latin typeface="Corbel" panose="020B0503020204020204"/>
                <a:ea typeface="+mj-ea"/>
                <a:cs typeface="+mj-cs"/>
                <a:sym typeface="Corbel"/>
              </a:rPr>
              <a:t>Security Deposit Waiver</a:t>
            </a:r>
          </a:p>
        </p:txBody>
      </p:sp>
      <p:sp>
        <p:nvSpPr>
          <p:cNvPr id="3" name="Slide Number Placeholder 2">
            <a:extLst>
              <a:ext uri="{FF2B5EF4-FFF2-40B4-BE49-F238E27FC236}">
                <a16:creationId xmlns:a16="http://schemas.microsoft.com/office/drawing/2014/main" id="{EACCD463-ACAE-4AF9-8EB8-1FDFC1F4693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1426229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9537B-3ACE-466D-B049-BBD14D372309}"/>
              </a:ext>
            </a:extLst>
          </p:cNvPr>
          <p:cNvSpPr>
            <a:spLocks noGrp="1"/>
          </p:cNvSpPr>
          <p:nvPr>
            <p:ph type="title"/>
          </p:nvPr>
        </p:nvSpPr>
        <p:spPr/>
        <p:txBody>
          <a:bodyPr/>
          <a:lstStyle/>
          <a:p>
            <a:r>
              <a:rPr lang="en-US" i="0" u="none" strike="noStrike">
                <a:solidFill>
                  <a:srgbClr val="FFFF00"/>
                </a:solidFill>
                <a:effectLst/>
              </a:rPr>
              <a:t>Strategies for </a:t>
            </a:r>
            <a:br>
              <a:rPr lang="en-US" i="0" u="none" strike="noStrike">
                <a:solidFill>
                  <a:srgbClr val="FFFF00"/>
                </a:solidFill>
                <a:effectLst/>
              </a:rPr>
            </a:br>
            <a:r>
              <a:rPr lang="en-US" i="0" u="none" strike="noStrike">
                <a:solidFill>
                  <a:srgbClr val="FFFF00"/>
                </a:solidFill>
                <a:effectLst/>
              </a:rPr>
              <a:t>Connecting/ </a:t>
            </a:r>
            <a:br>
              <a:rPr lang="en-US" i="0" u="none" strike="noStrike">
                <a:solidFill>
                  <a:srgbClr val="FFFF00"/>
                </a:solidFill>
                <a:effectLst/>
              </a:rPr>
            </a:br>
            <a:r>
              <a:rPr lang="en-US" i="0" u="none" strike="noStrike">
                <a:solidFill>
                  <a:srgbClr val="FFFF00"/>
                </a:solidFill>
                <a:effectLst/>
              </a:rPr>
              <a:t>Reconnecting Service</a:t>
            </a:r>
            <a:endParaRPr lang="en-US">
              <a:solidFill>
                <a:srgbClr val="FFFF00"/>
              </a:solidFill>
            </a:endParaRPr>
          </a:p>
        </p:txBody>
      </p:sp>
      <p:sp>
        <p:nvSpPr>
          <p:cNvPr id="3" name="Content Placeholder 2">
            <a:extLst>
              <a:ext uri="{FF2B5EF4-FFF2-40B4-BE49-F238E27FC236}">
                <a16:creationId xmlns:a16="http://schemas.microsoft.com/office/drawing/2014/main" id="{DA23AC9C-7BBA-4EE1-99E5-091BA67AA82A}"/>
              </a:ext>
            </a:extLst>
          </p:cNvPr>
          <p:cNvSpPr>
            <a:spLocks noGrp="1"/>
          </p:cNvSpPr>
          <p:nvPr>
            <p:ph idx="1"/>
          </p:nvPr>
        </p:nvSpPr>
        <p:spPr>
          <a:xfrm>
            <a:off x="3646170" y="571500"/>
            <a:ext cx="8149590" cy="6000750"/>
          </a:xfrm>
        </p:spPr>
        <p:txBody>
          <a:bodyPr>
            <a:normAutofit fontScale="85000" lnSpcReduction="20000"/>
          </a:bodyPr>
          <a:lstStyle/>
          <a:p>
            <a:pPr marL="0" indent="0" algn="l" rtl="0" fontAlgn="base">
              <a:buNone/>
            </a:pPr>
            <a:r>
              <a:rPr lang="en-US" b="1" i="0" u="none" strike="noStrike">
                <a:solidFill>
                  <a:srgbClr val="000000"/>
                </a:solidFill>
                <a:effectLst/>
                <a:latin typeface="+mj-lt"/>
              </a:rPr>
              <a:t>No Security Deposit for </a:t>
            </a:r>
            <a:r>
              <a:rPr lang="en-US" b="1" i="0" u="sng">
                <a:solidFill>
                  <a:srgbClr val="000000"/>
                </a:solidFill>
                <a:effectLst/>
                <a:latin typeface="+mj-lt"/>
              </a:rPr>
              <a:t>CAP-Eligible</a:t>
            </a:r>
            <a:r>
              <a:rPr lang="en-US" b="1" i="0" u="none" strike="noStrike">
                <a:solidFill>
                  <a:srgbClr val="000000"/>
                </a:solidFill>
                <a:effectLst/>
                <a:latin typeface="+mj-lt"/>
              </a:rPr>
              <a:t> Households</a:t>
            </a:r>
            <a:r>
              <a:rPr lang="en-US" b="0" i="0">
                <a:solidFill>
                  <a:srgbClr val="000000"/>
                </a:solidFill>
                <a:effectLst/>
                <a:latin typeface="+mj-lt"/>
              </a:rPr>
              <a:t>​</a:t>
            </a:r>
          </a:p>
          <a:p>
            <a:pPr algn="l" rtl="0" fontAlgn="base">
              <a:buFont typeface="Arial" panose="020B0604020202020204" pitchFamily="34" charset="0"/>
              <a:buChar char="•"/>
            </a:pPr>
            <a:r>
              <a:rPr lang="en-US" b="0" i="0" u="none" strike="noStrike">
                <a:solidFill>
                  <a:srgbClr val="000000"/>
                </a:solidFill>
                <a:effectLst/>
                <a:latin typeface="+mj-lt"/>
              </a:rPr>
              <a:t>Not required to actually enroll in CAP to waive security deposit, but may be required to provide proof of income.</a:t>
            </a:r>
            <a:r>
              <a:rPr lang="en-US" b="0" i="0">
                <a:solidFill>
                  <a:srgbClr val="000000"/>
                </a:solidFill>
                <a:effectLst/>
                <a:latin typeface="+mj-lt"/>
              </a:rPr>
              <a:t>​</a:t>
            </a:r>
          </a:p>
          <a:p>
            <a:pPr marL="0" indent="0" algn="l" rtl="0" fontAlgn="base">
              <a:buNone/>
            </a:pPr>
            <a:r>
              <a:rPr lang="en-US" b="1" i="0" u="none" strike="noStrike">
                <a:solidFill>
                  <a:srgbClr val="000000"/>
                </a:solidFill>
                <a:effectLst/>
                <a:latin typeface="+mj-lt"/>
              </a:rPr>
              <a:t>Protections for Customers with PFA or Other Court Order </a:t>
            </a:r>
            <a:r>
              <a:rPr lang="en-US" b="0" i="0">
                <a:solidFill>
                  <a:srgbClr val="000000"/>
                </a:solidFill>
                <a:effectLst/>
                <a:latin typeface="+mj-lt"/>
              </a:rPr>
              <a:t>​</a:t>
            </a:r>
          </a:p>
          <a:p>
            <a:pPr algn="l" rtl="0" fontAlgn="base">
              <a:buFont typeface="Arial" panose="020B0604020202020204" pitchFamily="34" charset="0"/>
              <a:buChar char="•"/>
            </a:pPr>
            <a:r>
              <a:rPr lang="en-US" b="0" i="0" u="none" strike="noStrike">
                <a:solidFill>
                  <a:srgbClr val="000000"/>
                </a:solidFill>
                <a:effectLst/>
                <a:latin typeface="+mj-lt"/>
              </a:rPr>
              <a:t>Cannot charge victim arrears accrued in someone else’s name, even if they lived at the residence when the arrears were accrued.</a:t>
            </a:r>
            <a:r>
              <a:rPr lang="en-US" b="0" i="0">
                <a:solidFill>
                  <a:srgbClr val="000000"/>
                </a:solidFill>
                <a:effectLst/>
                <a:latin typeface="+mj-lt"/>
              </a:rPr>
              <a:t>​</a:t>
            </a:r>
          </a:p>
          <a:p>
            <a:pPr algn="l" rtl="0" fontAlgn="base">
              <a:buFont typeface="Arial" panose="020B0604020202020204" pitchFamily="34" charset="0"/>
              <a:buChar char="•"/>
            </a:pPr>
            <a:r>
              <a:rPr lang="en-US" b="0" i="0" u="none" strike="noStrike">
                <a:solidFill>
                  <a:srgbClr val="000000"/>
                </a:solidFill>
                <a:effectLst/>
                <a:latin typeface="+mj-lt"/>
              </a:rPr>
              <a:t>Flexible payment arrangements based on individual facts and circumstances.</a:t>
            </a:r>
            <a:r>
              <a:rPr lang="en-US" b="0" i="0">
                <a:solidFill>
                  <a:srgbClr val="000000"/>
                </a:solidFill>
                <a:effectLst/>
                <a:latin typeface="+mj-lt"/>
              </a:rPr>
              <a:t>​</a:t>
            </a:r>
          </a:p>
          <a:p>
            <a:pPr marL="0" indent="0" algn="l" rtl="0" fontAlgn="base">
              <a:buNone/>
            </a:pPr>
            <a:r>
              <a:rPr lang="en-US" b="1" i="0" u="none" strike="noStrike">
                <a:solidFill>
                  <a:srgbClr val="000000"/>
                </a:solidFill>
                <a:effectLst/>
                <a:latin typeface="+mj-lt"/>
              </a:rPr>
              <a:t>4-Year Rule</a:t>
            </a:r>
            <a:r>
              <a:rPr lang="en-US" b="0" i="0">
                <a:solidFill>
                  <a:srgbClr val="000000"/>
                </a:solidFill>
                <a:effectLst/>
                <a:latin typeface="+mj-lt"/>
              </a:rPr>
              <a:t>​</a:t>
            </a:r>
          </a:p>
          <a:p>
            <a:pPr algn="l" rtl="0" fontAlgn="base">
              <a:buFont typeface="Arial" panose="020B0604020202020204" pitchFamily="34" charset="0"/>
              <a:buChar char="•"/>
            </a:pPr>
            <a:r>
              <a:rPr lang="en-US" b="0" i="0" u="none" strike="noStrike">
                <a:solidFill>
                  <a:srgbClr val="000000"/>
                </a:solidFill>
                <a:effectLst/>
                <a:latin typeface="+mj-lt"/>
              </a:rPr>
              <a:t>Arrears which are more than 4 years cannot be required to be paid as a condition to providing service.</a:t>
            </a:r>
            <a:r>
              <a:rPr lang="en-US" b="0" i="0">
                <a:solidFill>
                  <a:srgbClr val="000000"/>
                </a:solidFill>
                <a:effectLst/>
                <a:latin typeface="+mj-lt"/>
              </a:rPr>
              <a:t>​</a:t>
            </a:r>
          </a:p>
          <a:p>
            <a:pPr marL="0" indent="0" algn="l" rtl="0" fontAlgn="base">
              <a:buNone/>
            </a:pPr>
            <a:r>
              <a:rPr lang="en-US" b="1" i="0" u="none" strike="noStrike">
                <a:solidFill>
                  <a:srgbClr val="000000"/>
                </a:solidFill>
                <a:effectLst/>
                <a:latin typeface="+mj-lt"/>
              </a:rPr>
              <a:t>Utility-Issued Payment Arrangements</a:t>
            </a:r>
            <a:r>
              <a:rPr lang="en-US" b="0" i="0">
                <a:solidFill>
                  <a:srgbClr val="000000"/>
                </a:solidFill>
                <a:effectLst/>
                <a:latin typeface="+mj-lt"/>
              </a:rPr>
              <a:t>​</a:t>
            </a:r>
          </a:p>
          <a:p>
            <a:pPr algn="l" rtl="0" fontAlgn="base">
              <a:buFont typeface="Arial" panose="020B0604020202020204" pitchFamily="34" charset="0"/>
              <a:buChar char="•"/>
            </a:pPr>
            <a:r>
              <a:rPr lang="en-US" b="0" i="0" u="none" strike="noStrike">
                <a:solidFill>
                  <a:srgbClr val="000000"/>
                </a:solidFill>
                <a:effectLst/>
                <a:latin typeface="+mj-lt"/>
              </a:rPr>
              <a:t>Utilities have broad discretion to enter into any number of payment arrangements for any length of time.  </a:t>
            </a:r>
            <a:r>
              <a:rPr lang="en-US" b="0" i="0">
                <a:solidFill>
                  <a:srgbClr val="000000"/>
                </a:solidFill>
                <a:effectLst/>
                <a:latin typeface="+mj-lt"/>
              </a:rPr>
              <a:t>​</a:t>
            </a:r>
          </a:p>
          <a:p>
            <a:pPr algn="l" rtl="0" fontAlgn="base">
              <a:buFont typeface="Arial" panose="020B0604020202020204" pitchFamily="34" charset="0"/>
              <a:buChar char="•"/>
            </a:pPr>
            <a:r>
              <a:rPr lang="en-US" b="0" i="0" u="none" strike="noStrike">
                <a:solidFill>
                  <a:srgbClr val="000000"/>
                </a:solidFill>
                <a:effectLst/>
                <a:latin typeface="+mj-lt"/>
              </a:rPr>
              <a:t>If utility refuses to issue a payment arrangement, client can go to PUC for PUC-issued payment arrangement</a:t>
            </a:r>
            <a:r>
              <a:rPr lang="en-US" b="0" i="0">
                <a:solidFill>
                  <a:srgbClr val="000000"/>
                </a:solidFill>
                <a:effectLst/>
                <a:latin typeface="+mj-lt"/>
              </a:rPr>
              <a:t>​</a:t>
            </a:r>
          </a:p>
          <a:p>
            <a:pPr marL="0" indent="0" algn="l" rtl="0" fontAlgn="base">
              <a:buNone/>
            </a:pPr>
            <a:r>
              <a:rPr lang="en-US" b="1" i="0" u="none" strike="noStrike">
                <a:solidFill>
                  <a:srgbClr val="000000"/>
                </a:solidFill>
                <a:effectLst/>
                <a:latin typeface="+mj-lt"/>
              </a:rPr>
              <a:t>PUC-issued 1407 Payment Arrangement (For Service Restoration)</a:t>
            </a:r>
            <a:r>
              <a:rPr lang="en-US" b="0" i="0">
                <a:solidFill>
                  <a:srgbClr val="000000"/>
                </a:solidFill>
                <a:effectLst/>
                <a:latin typeface="+mj-lt"/>
              </a:rPr>
              <a:t>​</a:t>
            </a:r>
          </a:p>
          <a:p>
            <a:pPr algn="l" rtl="0" fontAlgn="base">
              <a:buFont typeface="Arial" panose="020B0604020202020204" pitchFamily="34" charset="0"/>
              <a:buChar char="•"/>
            </a:pPr>
            <a:r>
              <a:rPr lang="en-US" b="0" i="0" u="none" strike="noStrike">
                <a:solidFill>
                  <a:srgbClr val="000000"/>
                </a:solidFill>
                <a:effectLst/>
                <a:latin typeface="+mj-lt"/>
              </a:rPr>
              <a:t>150-300% FPL  12 month </a:t>
            </a:r>
            <a:r>
              <a:rPr lang="en-US" b="0" i="0">
                <a:solidFill>
                  <a:srgbClr val="000000"/>
                </a:solidFill>
                <a:effectLst/>
                <a:latin typeface="+mj-lt"/>
              </a:rPr>
              <a:t>​</a:t>
            </a:r>
          </a:p>
          <a:p>
            <a:pPr algn="l" rtl="0" fontAlgn="base">
              <a:buFont typeface="Arial" panose="020B0604020202020204" pitchFamily="34" charset="0"/>
              <a:buChar char="•"/>
            </a:pPr>
            <a:r>
              <a:rPr lang="en-US" b="0" i="0" u="none" strike="noStrike">
                <a:solidFill>
                  <a:srgbClr val="000000"/>
                </a:solidFill>
                <a:effectLst/>
                <a:latin typeface="+mj-lt"/>
              </a:rPr>
              <a:t>150% FPL or below  24 months </a:t>
            </a:r>
            <a:r>
              <a:rPr lang="en-US" b="0" i="0">
                <a:solidFill>
                  <a:srgbClr val="000000"/>
                </a:solidFill>
                <a:effectLst/>
                <a:latin typeface="+mj-lt"/>
              </a:rPr>
              <a:t>​</a:t>
            </a:r>
          </a:p>
          <a:p>
            <a:pPr algn="l" rtl="0" fontAlgn="base">
              <a:buFont typeface="Arial" panose="020B0604020202020204" pitchFamily="34" charset="0"/>
              <a:buChar char="•"/>
            </a:pPr>
            <a:r>
              <a:rPr lang="en-US" b="0" i="0" u="none" strike="noStrike">
                <a:solidFill>
                  <a:srgbClr val="000000"/>
                </a:solidFill>
                <a:effectLst/>
                <a:latin typeface="+mj-lt"/>
              </a:rPr>
              <a:t>No payment arrangement if defaulted on two or more arrangements for the same balance.</a:t>
            </a:r>
            <a:endParaRPr lang="en-US" b="0" i="0">
              <a:solidFill>
                <a:srgbClr val="000000"/>
              </a:solidFill>
              <a:effectLst/>
              <a:latin typeface="+mj-lt"/>
            </a:endParaRPr>
          </a:p>
          <a:p>
            <a:endParaRPr lang="en-US">
              <a:latin typeface="+mj-lt"/>
            </a:endParaRPr>
          </a:p>
        </p:txBody>
      </p:sp>
      <p:sp>
        <p:nvSpPr>
          <p:cNvPr id="4" name="Slide Number Placeholder 3">
            <a:extLst>
              <a:ext uri="{FF2B5EF4-FFF2-40B4-BE49-F238E27FC236}">
                <a16:creationId xmlns:a16="http://schemas.microsoft.com/office/drawing/2014/main" id="{C5A0AA36-075F-4D61-A48F-831417D9A39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811318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89019B-7645-4ACD-8CAE-5590DDD5366D}"/>
              </a:ext>
            </a:extLst>
          </p:cNvPr>
          <p:cNvSpPr>
            <a:spLocks noGrp="1"/>
          </p:cNvSpPr>
          <p:nvPr>
            <p:ph idx="1"/>
          </p:nvPr>
        </p:nvSpPr>
        <p:spPr>
          <a:xfrm>
            <a:off x="3496234" y="772999"/>
            <a:ext cx="8211671" cy="5283417"/>
          </a:xfrm>
        </p:spPr>
        <p:txBody>
          <a:bodyPr>
            <a:normAutofit fontScale="85000" lnSpcReduction="20000"/>
          </a:bodyPr>
          <a:lstStyle/>
          <a:p>
            <a:pPr algn="l" rtl="0" fontAlgn="base">
              <a:buFont typeface="Arial" panose="020B0604020202020204" pitchFamily="34" charset="0"/>
              <a:buChar char="•"/>
            </a:pPr>
            <a:r>
              <a:rPr lang="en-US" sz="3000" b="1" i="0" u="none" strike="noStrike">
                <a:solidFill>
                  <a:srgbClr val="002060"/>
                </a:solidFill>
                <a:effectLst/>
              </a:rPr>
              <a:t>Direct Representation</a:t>
            </a:r>
            <a:r>
              <a:rPr lang="en-US" sz="3000" b="1" i="0">
                <a:solidFill>
                  <a:srgbClr val="002060"/>
                </a:solidFill>
                <a:effectLst/>
              </a:rPr>
              <a:t>​</a:t>
            </a:r>
          </a:p>
          <a:p>
            <a:pPr lvl="1" algn="l" rtl="0" fontAlgn="base">
              <a:buFont typeface="Arial" panose="020B0604020202020204" pitchFamily="34" charset="0"/>
              <a:buChar char="•"/>
            </a:pPr>
            <a:r>
              <a:rPr lang="en-US" sz="2600" b="0" i="0" u="none" strike="noStrike">
                <a:solidFill>
                  <a:srgbClr val="002060"/>
                </a:solidFill>
                <a:effectLst/>
              </a:rPr>
              <a:t>Individuals call our hotline and, either open cases to enable us to reach out to utilities or other third parties on behalf of the client, or we make appropriate referrals to local legal aid offices and/or aid organizations.  The goal is to keep people connected to service. </a:t>
            </a:r>
            <a:r>
              <a:rPr lang="en-US" sz="2600" b="0" i="0">
                <a:solidFill>
                  <a:srgbClr val="002060"/>
                </a:solidFill>
                <a:effectLst/>
              </a:rPr>
              <a:t>​</a:t>
            </a:r>
          </a:p>
          <a:p>
            <a:pPr lvl="1" algn="l" rtl="0" fontAlgn="base">
              <a:buFont typeface="Arial" panose="020B0604020202020204" pitchFamily="34" charset="0"/>
              <a:buChar char="•"/>
            </a:pPr>
            <a:r>
              <a:rPr lang="en-US" sz="2600" b="0" i="0" u="none" strike="noStrike">
                <a:solidFill>
                  <a:srgbClr val="002060"/>
                </a:solidFill>
                <a:effectLst/>
              </a:rPr>
              <a:t>PULP also represents organizations, agencies, and other group clients in cases involving utility access and affordability.</a:t>
            </a:r>
            <a:r>
              <a:rPr lang="en-US" sz="2600" b="0" i="0">
                <a:solidFill>
                  <a:srgbClr val="002060"/>
                </a:solidFill>
                <a:effectLst/>
              </a:rPr>
              <a:t>​</a:t>
            </a:r>
            <a:endParaRPr lang="en-US" sz="2600">
              <a:solidFill>
                <a:srgbClr val="002060"/>
              </a:solidFill>
            </a:endParaRPr>
          </a:p>
          <a:p>
            <a:pPr algn="l" rtl="0" fontAlgn="base">
              <a:buFont typeface="Arial" panose="020B0604020202020204" pitchFamily="34" charset="0"/>
              <a:buChar char="•"/>
            </a:pPr>
            <a:r>
              <a:rPr lang="en-US" sz="3000" b="1" i="0" u="none" strike="noStrike">
                <a:solidFill>
                  <a:srgbClr val="002060"/>
                </a:solidFill>
                <a:effectLst/>
              </a:rPr>
              <a:t>Utility Assistance Program Design</a:t>
            </a:r>
            <a:r>
              <a:rPr lang="en-US" sz="2600" b="1" i="0">
                <a:solidFill>
                  <a:srgbClr val="002060"/>
                </a:solidFill>
                <a:effectLst/>
              </a:rPr>
              <a:t>​</a:t>
            </a:r>
          </a:p>
          <a:p>
            <a:pPr lvl="1" algn="l" rtl="0" fontAlgn="base">
              <a:buFont typeface="Arial" panose="020B0604020202020204" pitchFamily="34" charset="0"/>
              <a:buChar char="•"/>
            </a:pPr>
            <a:r>
              <a:rPr lang="en-US" sz="2600" b="0" i="0" u="none" strike="noStrike">
                <a:solidFill>
                  <a:srgbClr val="002060"/>
                </a:solidFill>
                <a:effectLst/>
              </a:rPr>
              <a:t>Through Rate Cases, Universal Service Plans, and other PUC proceedings, advocates for robust assistance programs for low income consumers.</a:t>
            </a:r>
            <a:r>
              <a:rPr lang="en-US" sz="3000" b="0" i="0">
                <a:solidFill>
                  <a:srgbClr val="002060"/>
                </a:solidFill>
                <a:effectLst/>
              </a:rPr>
              <a:t>​</a:t>
            </a:r>
          </a:p>
          <a:p>
            <a:pPr algn="l" rtl="0" fontAlgn="base">
              <a:buFont typeface="Arial" panose="020B0604020202020204" pitchFamily="34" charset="0"/>
              <a:buChar char="•"/>
            </a:pPr>
            <a:r>
              <a:rPr lang="en-US" sz="3000" b="1" i="0" u="none" strike="noStrike">
                <a:solidFill>
                  <a:srgbClr val="002060"/>
                </a:solidFill>
                <a:effectLst/>
              </a:rPr>
              <a:t>Energy, Water, Telecommunications Policy</a:t>
            </a:r>
            <a:r>
              <a:rPr lang="en-US" sz="3000" b="1" i="0">
                <a:solidFill>
                  <a:srgbClr val="002060"/>
                </a:solidFill>
                <a:effectLst/>
              </a:rPr>
              <a:t>​</a:t>
            </a:r>
          </a:p>
          <a:p>
            <a:pPr algn="l" rtl="0" fontAlgn="base">
              <a:buFont typeface="Arial" panose="020B0604020202020204" pitchFamily="34" charset="0"/>
              <a:buChar char="•"/>
            </a:pPr>
            <a:r>
              <a:rPr lang="en-US" sz="3000" b="1" i="0" u="none" strike="noStrike">
                <a:solidFill>
                  <a:srgbClr val="002060"/>
                </a:solidFill>
                <a:effectLst/>
              </a:rPr>
              <a:t>Education</a:t>
            </a:r>
            <a:r>
              <a:rPr lang="en-US" sz="3000" b="1" i="0">
                <a:solidFill>
                  <a:srgbClr val="002060"/>
                </a:solidFill>
                <a:effectLst/>
              </a:rPr>
              <a:t>​</a:t>
            </a:r>
          </a:p>
          <a:p>
            <a:pPr algn="l" rtl="0" fontAlgn="base">
              <a:buFont typeface="Arial" panose="020B0604020202020204" pitchFamily="34" charset="0"/>
              <a:buChar char="•"/>
            </a:pPr>
            <a:r>
              <a:rPr lang="en-US" sz="3000" b="1" i="0" u="none" strike="noStrike">
                <a:solidFill>
                  <a:srgbClr val="002060"/>
                </a:solidFill>
                <a:effectLst/>
              </a:rPr>
              <a:t>Technical Assistance</a:t>
            </a:r>
            <a:r>
              <a:rPr lang="en-US" sz="3000" b="1" i="0">
                <a:solidFill>
                  <a:srgbClr val="002060"/>
                </a:solidFill>
                <a:effectLst/>
              </a:rPr>
              <a:t>​</a:t>
            </a:r>
          </a:p>
          <a:p>
            <a:pPr algn="l" rtl="0" fontAlgn="base">
              <a:buFont typeface="Arial" panose="020B0604020202020204" pitchFamily="34" charset="0"/>
              <a:buChar char="•"/>
            </a:pPr>
            <a:endParaRPr lang="en-US" sz="1600" b="0" i="0">
              <a:solidFill>
                <a:srgbClr val="000000"/>
              </a:solidFill>
              <a:effectLst/>
              <a:latin typeface="Arial" panose="020B0604020202020204" pitchFamily="34" charset="0"/>
            </a:endParaRPr>
          </a:p>
        </p:txBody>
      </p:sp>
      <p:sp>
        <p:nvSpPr>
          <p:cNvPr id="5" name="Title 4">
            <a:extLst>
              <a:ext uri="{FF2B5EF4-FFF2-40B4-BE49-F238E27FC236}">
                <a16:creationId xmlns:a16="http://schemas.microsoft.com/office/drawing/2014/main" id="{7A0ABBF3-BF3E-4D3E-A160-5A089DFCE703}"/>
              </a:ext>
            </a:extLst>
          </p:cNvPr>
          <p:cNvSpPr>
            <a:spLocks noGrp="1"/>
          </p:cNvSpPr>
          <p:nvPr>
            <p:ph type="title"/>
          </p:nvPr>
        </p:nvSpPr>
        <p:spPr/>
        <p:txBody>
          <a:bodyPr/>
          <a:lstStyle/>
          <a:p>
            <a:r>
              <a:rPr lang="en-US">
                <a:solidFill>
                  <a:schemeClr val="bg1"/>
                </a:solidFill>
                <a:latin typeface="Corbel" panose="020B0503020204020204" pitchFamily="34" charset="0"/>
                <a:cs typeface="Helvetica" panose="020B0604020202020204" pitchFamily="34" charset="0"/>
              </a:rPr>
              <a:t>PULP Services</a:t>
            </a:r>
          </a:p>
        </p:txBody>
      </p:sp>
      <p:sp>
        <p:nvSpPr>
          <p:cNvPr id="2" name="Slide Number Placeholder 1">
            <a:extLst>
              <a:ext uri="{FF2B5EF4-FFF2-40B4-BE49-F238E27FC236}">
                <a16:creationId xmlns:a16="http://schemas.microsoft.com/office/drawing/2014/main" id="{12647667-C99A-36CB-0910-187BF7C19DF9}"/>
              </a:ext>
            </a:extLst>
          </p:cNvPr>
          <p:cNvSpPr>
            <a:spLocks noGrp="1"/>
          </p:cNvSpPr>
          <p:nvPr>
            <p:ph type="sldNum" sz="quarter" idx="12"/>
          </p:nvPr>
        </p:nvSpPr>
        <p:spPr>
          <a:xfrm>
            <a:off x="10634135" y="6356350"/>
            <a:ext cx="1530927"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lang="en-US" sz="1200" b="1" smtClean="0">
                <a:solidFill>
                  <a:srgbClr val="4A66AC"/>
                </a:solidFill>
                <a:latin typeface="Corbel" panose="020B0503020204020204"/>
              </a:rPr>
              <a:pPr marL="0" marR="0" lvl="0" indent="0" algn="r" defTabSz="457200" rtl="0" eaLnBrk="1" fontAlgn="auto" latinLnBrk="0" hangingPunct="1">
                <a:lnSpc>
                  <a:spcPct val="100000"/>
                </a:lnSpc>
                <a:spcBef>
                  <a:spcPts val="0"/>
                </a:spcBef>
                <a:spcAft>
                  <a:spcPts val="0"/>
                </a:spcAft>
                <a:buClrTx/>
                <a:buSzTx/>
                <a:buFontTx/>
                <a:buNone/>
                <a:tabLst/>
                <a:defRPr/>
              </a:pPr>
              <a:t>3</a:t>
            </a:fld>
            <a:endParaRPr lang="en-US"/>
          </a:p>
        </p:txBody>
      </p:sp>
    </p:spTree>
    <p:extLst>
      <p:ext uri="{BB962C8B-B14F-4D97-AF65-F5344CB8AC3E}">
        <p14:creationId xmlns:p14="http://schemas.microsoft.com/office/powerpoint/2010/main" val="3299631627"/>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Special Protections for Utility Customers</a:t>
            </a:r>
          </a:p>
        </p:txBody>
      </p:sp>
      <p:sp>
        <p:nvSpPr>
          <p:cNvPr id="5" name="Text Placeholder 4"/>
          <p:cNvSpPr>
            <a:spLocks noGrp="1"/>
          </p:cNvSpPr>
          <p:nvPr>
            <p:ph type="body" idx="1"/>
          </p:nvPr>
        </p:nvSpPr>
        <p:spPr/>
        <p:txBody>
          <a:bodyPr/>
          <a:lstStyle/>
          <a:p>
            <a:endParaRPr lang="en-US"/>
          </a:p>
        </p:txBody>
      </p:sp>
      <p:sp>
        <p:nvSpPr>
          <p:cNvPr id="2" name="Slide Number Placeholder 1">
            <a:extLst>
              <a:ext uri="{FF2B5EF4-FFF2-40B4-BE49-F238E27FC236}">
                <a16:creationId xmlns:a16="http://schemas.microsoft.com/office/drawing/2014/main" id="{EB9D351A-DA22-4209-8394-DE4EEDB9CBB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6632697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B13EB-5243-4F47-B9B4-DBB23BE8AF03}"/>
              </a:ext>
            </a:extLst>
          </p:cNvPr>
          <p:cNvSpPr>
            <a:spLocks noGrp="1"/>
          </p:cNvSpPr>
          <p:nvPr>
            <p:ph type="title"/>
          </p:nvPr>
        </p:nvSpPr>
        <p:spPr/>
        <p:txBody>
          <a:bodyPr/>
          <a:lstStyle/>
          <a:p>
            <a:r>
              <a:rPr lang="en-US">
                <a:solidFill>
                  <a:srgbClr val="FFFF00"/>
                </a:solidFill>
              </a:rPr>
              <a:t>Special Protections for Utility Customers</a:t>
            </a:r>
          </a:p>
        </p:txBody>
      </p:sp>
      <p:sp>
        <p:nvSpPr>
          <p:cNvPr id="3" name="Text Placeholder 2">
            <a:extLst>
              <a:ext uri="{FF2B5EF4-FFF2-40B4-BE49-F238E27FC236}">
                <a16:creationId xmlns:a16="http://schemas.microsoft.com/office/drawing/2014/main" id="{D1056521-A0DE-4329-991C-C20E7628BEDA}"/>
              </a:ext>
            </a:extLst>
          </p:cNvPr>
          <p:cNvSpPr>
            <a:spLocks noGrp="1"/>
          </p:cNvSpPr>
          <p:nvPr>
            <p:ph type="body" idx="1"/>
          </p:nvPr>
        </p:nvSpPr>
        <p:spPr/>
        <p:txBody>
          <a:bodyPr/>
          <a:lstStyle/>
          <a:p>
            <a:pPr>
              <a:buFont typeface="Arial" panose="020B0604020202020204" pitchFamily="34" charset="0"/>
              <a:buChar char="•"/>
            </a:pPr>
            <a:r>
              <a:rPr lang="en-US" sz="3500"/>
              <a:t>Tenants</a:t>
            </a:r>
          </a:p>
          <a:p>
            <a:pPr>
              <a:buFont typeface="Arial" panose="020B0604020202020204" pitchFamily="34" charset="0"/>
              <a:buChar char="•"/>
            </a:pPr>
            <a:r>
              <a:rPr lang="en-US" sz="3500"/>
              <a:t>Customers with serious illnesses/ medical conditions</a:t>
            </a:r>
          </a:p>
          <a:p>
            <a:pPr>
              <a:buFont typeface="Arial" panose="020B0604020202020204" pitchFamily="34" charset="0"/>
              <a:buChar char="•"/>
            </a:pPr>
            <a:r>
              <a:rPr lang="en-US" sz="3500"/>
              <a:t>Victims of Domestic Violence</a:t>
            </a:r>
          </a:p>
          <a:p>
            <a:endParaRPr lang="en-US"/>
          </a:p>
        </p:txBody>
      </p:sp>
      <p:sp>
        <p:nvSpPr>
          <p:cNvPr id="4" name="Slide Number Placeholder 3">
            <a:extLst>
              <a:ext uri="{FF2B5EF4-FFF2-40B4-BE49-F238E27FC236}">
                <a16:creationId xmlns:a16="http://schemas.microsoft.com/office/drawing/2014/main" id="{E2408BF1-4CEF-4B82-B01C-64418C6ED1C6}"/>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468292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00"/>
                </a:solidFill>
              </a:rPr>
              <a:t>Protections for Victims of Domestic Violence </a:t>
            </a:r>
            <a:endParaRPr lang="en-US" b="1">
              <a:solidFill>
                <a:srgbClr val="FFFF00"/>
              </a:solidFill>
            </a:endParaRPr>
          </a:p>
        </p:txBody>
      </p:sp>
      <p:sp>
        <p:nvSpPr>
          <p:cNvPr id="3" name="Content Placeholder 2"/>
          <p:cNvSpPr>
            <a:spLocks noGrp="1"/>
          </p:cNvSpPr>
          <p:nvPr>
            <p:ph idx="1"/>
          </p:nvPr>
        </p:nvSpPr>
        <p:spPr/>
        <p:txBody>
          <a:bodyPr>
            <a:normAutofit/>
          </a:bodyPr>
          <a:lstStyle/>
          <a:p>
            <a:r>
              <a:rPr lang="en-US">
                <a:solidFill>
                  <a:schemeClr val="tx1"/>
                </a:solidFill>
              </a:rPr>
              <a:t>Must provide utility with a copy of PFA or other court order with clear evidence of domestic violence.</a:t>
            </a:r>
            <a:endParaRPr lang="en-US" sz="2200" b="1">
              <a:solidFill>
                <a:schemeClr val="tx1"/>
              </a:solidFill>
            </a:endParaRPr>
          </a:p>
          <a:p>
            <a:r>
              <a:rPr lang="en-US">
                <a:solidFill>
                  <a:schemeClr val="tx1"/>
                </a:solidFill>
              </a:rPr>
              <a:t>A victim of domestic violence with a PFA or other court order may NOT be terminated for “nonpayment for residential service already furnished in the names of persons other than the customer…”</a:t>
            </a:r>
            <a:r>
              <a:rPr lang="en-US" b="1">
                <a:solidFill>
                  <a:schemeClr val="tx1"/>
                </a:solidFill>
              </a:rPr>
              <a:t> 52 Pa. Code 56.323</a:t>
            </a:r>
          </a:p>
          <a:p>
            <a:pPr lvl="1"/>
            <a:r>
              <a:rPr lang="en-US">
                <a:solidFill>
                  <a:schemeClr val="tx1"/>
                </a:solidFill>
              </a:rPr>
              <a:t>Cannot charge victim arrears accrued in someone else’s name, even if they lived at the residence when the arrears were accrued.</a:t>
            </a:r>
          </a:p>
          <a:p>
            <a:r>
              <a:rPr lang="en-US">
                <a:solidFill>
                  <a:schemeClr val="tx1"/>
                </a:solidFill>
              </a:rPr>
              <a:t>Flexible payment arrangements based on individual facts and circumstances.</a:t>
            </a:r>
          </a:p>
          <a:p>
            <a:r>
              <a:rPr lang="en-US" sz="2200" b="1">
                <a:solidFill>
                  <a:schemeClr val="tx1"/>
                </a:solidFill>
              </a:rPr>
              <a:t>Additional Notice for Customers with PFA / Court Order</a:t>
            </a:r>
          </a:p>
          <a:p>
            <a:pPr lvl="2"/>
            <a:r>
              <a:rPr lang="en-US" sz="2000">
                <a:solidFill>
                  <a:schemeClr val="tx1"/>
                </a:solidFill>
              </a:rPr>
              <a:t>Attempted “personal contact” immediately preceding termination</a:t>
            </a:r>
          </a:p>
          <a:p>
            <a:pPr lvl="2"/>
            <a:r>
              <a:rPr lang="en-US" sz="2000">
                <a:solidFill>
                  <a:schemeClr val="tx1"/>
                </a:solidFill>
              </a:rPr>
              <a:t>If no personal contact, notice is posted at the property and termination is delayed for 48 hours.</a:t>
            </a:r>
            <a:endParaRPr lang="en-US">
              <a:solidFill>
                <a:schemeClr val="tx1"/>
              </a:solidFill>
            </a:endParaRPr>
          </a:p>
        </p:txBody>
      </p:sp>
      <p:sp>
        <p:nvSpPr>
          <p:cNvPr id="5" name="Slide Number Placeholder 4">
            <a:extLst>
              <a:ext uri="{FF2B5EF4-FFF2-40B4-BE49-F238E27FC236}">
                <a16:creationId xmlns:a16="http://schemas.microsoft.com/office/drawing/2014/main" id="{84266902-D867-4895-8F95-907B4CB0630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605180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a:br>
            <a:r>
              <a:rPr lang="en-US">
                <a:solidFill>
                  <a:srgbClr val="FFFF00"/>
                </a:solidFill>
              </a:rPr>
              <a:t>Medical Certificates</a:t>
            </a:r>
          </a:p>
        </p:txBody>
      </p:sp>
      <p:sp>
        <p:nvSpPr>
          <p:cNvPr id="3" name="Content Placeholder 2"/>
          <p:cNvSpPr>
            <a:spLocks noGrp="1"/>
          </p:cNvSpPr>
          <p:nvPr>
            <p:ph idx="1"/>
          </p:nvPr>
        </p:nvSpPr>
        <p:spPr/>
        <p:txBody>
          <a:bodyPr/>
          <a:lstStyle/>
          <a:p>
            <a:pPr marL="0" indent="0" algn="ctr">
              <a:buNone/>
            </a:pPr>
            <a:r>
              <a:rPr lang="en-US" sz="2400" b="1">
                <a:solidFill>
                  <a:schemeClr val="tx1"/>
                </a:solidFill>
              </a:rPr>
              <a:t>Medical Certificates </a:t>
            </a:r>
          </a:p>
          <a:p>
            <a:pPr marL="0" indent="0">
              <a:buNone/>
            </a:pPr>
            <a:r>
              <a:rPr lang="en-US" b="1">
                <a:solidFill>
                  <a:schemeClr val="tx1"/>
                </a:solidFill>
              </a:rPr>
              <a:t>A household may obtain a medical certificate to stop termination if a household member has a serious illness </a:t>
            </a:r>
            <a:r>
              <a:rPr lang="en-US" b="1" u="sng">
                <a:solidFill>
                  <a:schemeClr val="tx1"/>
                </a:solidFill>
              </a:rPr>
              <a:t>OR</a:t>
            </a:r>
            <a:r>
              <a:rPr lang="en-US">
                <a:solidFill>
                  <a:schemeClr val="tx1"/>
                </a:solidFill>
              </a:rPr>
              <a:t> </a:t>
            </a:r>
            <a:r>
              <a:rPr lang="en-US" b="1">
                <a:solidFill>
                  <a:schemeClr val="tx1"/>
                </a:solidFill>
              </a:rPr>
              <a:t>a medical condition which requires utility service  to treat their illness.</a:t>
            </a:r>
          </a:p>
          <a:p>
            <a:pPr lvl="1"/>
            <a:r>
              <a:rPr lang="en-US">
                <a:solidFill>
                  <a:schemeClr val="tx1"/>
                </a:solidFill>
              </a:rPr>
              <a:t>Examples: asthma requires air conditioning in summer / diabetes requires refrigeration for medication).</a:t>
            </a:r>
          </a:p>
          <a:p>
            <a:pPr lvl="1"/>
            <a:r>
              <a:rPr lang="en-US">
                <a:solidFill>
                  <a:schemeClr val="tx1"/>
                </a:solidFill>
              </a:rPr>
              <a:t>A medical professional, not the utility, gets to decide which conditions qualify.</a:t>
            </a:r>
          </a:p>
          <a:p>
            <a:pPr lvl="1"/>
            <a:endParaRPr lang="en-US">
              <a:solidFill>
                <a:schemeClr val="tx1"/>
              </a:solidFill>
            </a:endParaRPr>
          </a:p>
          <a:p>
            <a:r>
              <a:rPr lang="en-US" b="1">
                <a:solidFill>
                  <a:schemeClr val="tx1"/>
                </a:solidFill>
              </a:rPr>
              <a:t>A medical certificate stops termination for 30 days.  </a:t>
            </a:r>
          </a:p>
          <a:p>
            <a:pPr lvl="1"/>
            <a:r>
              <a:rPr lang="en-US">
                <a:solidFill>
                  <a:schemeClr val="tx1"/>
                </a:solidFill>
              </a:rPr>
              <a:t>A customer may submit a new certificate every 30 days if she/he pays all </a:t>
            </a:r>
            <a:r>
              <a:rPr lang="en-US" u="sng">
                <a:solidFill>
                  <a:schemeClr val="tx1"/>
                </a:solidFill>
              </a:rPr>
              <a:t>current</a:t>
            </a:r>
            <a:r>
              <a:rPr lang="en-US">
                <a:solidFill>
                  <a:schemeClr val="tx1"/>
                </a:solidFill>
              </a:rPr>
              <a:t> </a:t>
            </a:r>
            <a:r>
              <a:rPr lang="en-US" u="sng">
                <a:solidFill>
                  <a:schemeClr val="tx1"/>
                </a:solidFill>
              </a:rPr>
              <a:t>charges</a:t>
            </a:r>
            <a:r>
              <a:rPr lang="en-US">
                <a:solidFill>
                  <a:schemeClr val="tx1"/>
                </a:solidFill>
              </a:rPr>
              <a:t> by due date.</a:t>
            </a:r>
          </a:p>
          <a:p>
            <a:pPr lvl="1"/>
            <a:r>
              <a:rPr lang="en-US">
                <a:solidFill>
                  <a:schemeClr val="tx1"/>
                </a:solidFill>
              </a:rPr>
              <a:t>A customer may renew medical certificates two times (90 days of protection) even if they do not pay current charges by due date.</a:t>
            </a:r>
          </a:p>
          <a:p>
            <a:endParaRPr lang="en-US">
              <a:solidFill>
                <a:schemeClr val="tx1"/>
              </a:solidFill>
            </a:endParaRPr>
          </a:p>
        </p:txBody>
      </p:sp>
      <p:sp>
        <p:nvSpPr>
          <p:cNvPr id="5" name="Slide Number Placeholder 4">
            <a:extLst>
              <a:ext uri="{FF2B5EF4-FFF2-40B4-BE49-F238E27FC236}">
                <a16:creationId xmlns:a16="http://schemas.microsoft.com/office/drawing/2014/main" id="{AFE830F4-17AA-4E8D-87E1-112E77304F2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047443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br>
              <a:rPr lang="en-US"/>
            </a:br>
            <a:r>
              <a:rPr lang="en-US">
                <a:solidFill>
                  <a:srgbClr val="FFFF00"/>
                </a:solidFill>
              </a:rPr>
              <a:t>Tenant Protections</a:t>
            </a:r>
            <a:endParaRPr lang="en-US">
              <a:solidFill>
                <a:srgbClr val="FFC000"/>
              </a:solidFill>
            </a:endParaRPr>
          </a:p>
        </p:txBody>
      </p:sp>
      <p:sp>
        <p:nvSpPr>
          <p:cNvPr id="2" name="Text Placeholder 1"/>
          <p:cNvSpPr>
            <a:spLocks noGrp="1"/>
          </p:cNvSpPr>
          <p:nvPr>
            <p:ph type="body" idx="1"/>
          </p:nvPr>
        </p:nvSpPr>
        <p:spPr>
          <a:xfrm>
            <a:off x="3867911" y="1023586"/>
            <a:ext cx="7425271" cy="807720"/>
          </a:xfrm>
        </p:spPr>
        <p:txBody>
          <a:bodyPr/>
          <a:lstStyle/>
          <a:p>
            <a:r>
              <a:rPr lang="en-US">
                <a:solidFill>
                  <a:schemeClr val="tx1"/>
                </a:solidFill>
              </a:rPr>
              <a:t>Pennsylvania has parallel statues permitting continued service: </a:t>
            </a:r>
          </a:p>
        </p:txBody>
      </p:sp>
      <p:sp>
        <p:nvSpPr>
          <p:cNvPr id="5" name="Content Placeholder 4"/>
          <p:cNvSpPr>
            <a:spLocks noGrp="1"/>
          </p:cNvSpPr>
          <p:nvPr>
            <p:ph sz="half" idx="2"/>
          </p:nvPr>
        </p:nvSpPr>
        <p:spPr>
          <a:xfrm>
            <a:off x="3668617" y="1930936"/>
            <a:ext cx="3999123" cy="4023360"/>
          </a:xfrm>
        </p:spPr>
        <p:txBody>
          <a:bodyPr>
            <a:normAutofit fontScale="92500" lnSpcReduction="20000"/>
          </a:bodyPr>
          <a:lstStyle/>
          <a:p>
            <a:pPr marL="0" indent="0" algn="ctr">
              <a:buNone/>
            </a:pPr>
            <a:endParaRPr lang="en-US" b="1">
              <a:solidFill>
                <a:schemeClr val="bg2">
                  <a:lumMod val="75000"/>
                </a:schemeClr>
              </a:solidFill>
            </a:endParaRPr>
          </a:p>
          <a:p>
            <a:pPr marL="0" indent="0" algn="ctr">
              <a:buNone/>
            </a:pPr>
            <a:r>
              <a:rPr lang="en-US" b="1">
                <a:solidFill>
                  <a:schemeClr val="bg2">
                    <a:lumMod val="75000"/>
                  </a:schemeClr>
                </a:solidFill>
              </a:rPr>
              <a:t>Utility Service Tenants Rights Act</a:t>
            </a:r>
          </a:p>
          <a:p>
            <a:pPr marL="0" indent="0" algn="ctr">
              <a:buNone/>
            </a:pPr>
            <a:r>
              <a:rPr lang="en-US" b="1">
                <a:solidFill>
                  <a:schemeClr val="bg2">
                    <a:lumMod val="75000"/>
                  </a:schemeClr>
                </a:solidFill>
              </a:rPr>
              <a:t>“USTRA”</a:t>
            </a:r>
          </a:p>
          <a:p>
            <a:pPr marL="0" indent="0" algn="ctr">
              <a:buNone/>
            </a:pPr>
            <a:r>
              <a:rPr lang="en-US" b="1">
                <a:solidFill>
                  <a:schemeClr val="bg2">
                    <a:lumMod val="75000"/>
                  </a:schemeClr>
                </a:solidFill>
              </a:rPr>
              <a:t>68 P.S. §§ 399.1-.18</a:t>
            </a:r>
          </a:p>
          <a:p>
            <a:pPr marL="0" indent="0" algn="ctr">
              <a:buNone/>
            </a:pPr>
            <a:endParaRPr lang="en-US" b="1"/>
          </a:p>
          <a:p>
            <a:pPr marL="0" indent="0">
              <a:buNone/>
            </a:pPr>
            <a:r>
              <a:rPr lang="en-US" b="1">
                <a:solidFill>
                  <a:schemeClr val="tx1"/>
                </a:solidFill>
              </a:rPr>
              <a:t>By its terms, applicable to municipal utilities providing service within their corporate limits – i.e., utilities that are not subject to Pa. PUC jurisdiction</a:t>
            </a:r>
          </a:p>
          <a:p>
            <a:pPr marL="0" indent="0">
              <a:buNone/>
            </a:pPr>
            <a:endParaRPr lang="en-US" b="1">
              <a:solidFill>
                <a:srgbClr val="FF0000"/>
              </a:solidFill>
            </a:endParaRPr>
          </a:p>
          <a:p>
            <a:pPr marL="502920" lvl="1" indent="0" algn="just">
              <a:buClr>
                <a:srgbClr val="4A66AC"/>
              </a:buClr>
              <a:buNone/>
            </a:pPr>
            <a:r>
              <a:rPr lang="en-US" i="1">
                <a:solidFill>
                  <a:srgbClr val="FF0000"/>
                </a:solidFill>
              </a:rPr>
              <a:t>*NOTE: sample USTRA injunction and pleadings are available upon request and provided in the chat box. </a:t>
            </a:r>
            <a:endParaRPr lang="en-US" b="1"/>
          </a:p>
        </p:txBody>
      </p:sp>
      <p:sp>
        <p:nvSpPr>
          <p:cNvPr id="6" name="Content Placeholder 5"/>
          <p:cNvSpPr>
            <a:spLocks noGrp="1"/>
          </p:cNvSpPr>
          <p:nvPr>
            <p:ph sz="quarter" idx="4"/>
          </p:nvPr>
        </p:nvSpPr>
        <p:spPr>
          <a:xfrm>
            <a:off x="7818462" y="1930936"/>
            <a:ext cx="3815349" cy="4023360"/>
          </a:xfrm>
        </p:spPr>
        <p:txBody>
          <a:bodyPr>
            <a:normAutofit fontScale="92500" lnSpcReduction="20000"/>
          </a:bodyPr>
          <a:lstStyle/>
          <a:p>
            <a:pPr marL="0" indent="0" algn="ctr">
              <a:buNone/>
            </a:pPr>
            <a:r>
              <a:rPr lang="en-US" b="1">
                <a:solidFill>
                  <a:schemeClr val="bg2">
                    <a:lumMod val="75000"/>
                  </a:schemeClr>
                </a:solidFill>
              </a:rPr>
              <a:t>Discontinuance of Service to Leased Premises</a:t>
            </a:r>
          </a:p>
          <a:p>
            <a:pPr marL="0" indent="0" algn="ctr">
              <a:buNone/>
            </a:pPr>
            <a:r>
              <a:rPr lang="en-US" b="1">
                <a:solidFill>
                  <a:schemeClr val="bg2">
                    <a:lumMod val="75000"/>
                  </a:schemeClr>
                </a:solidFill>
              </a:rPr>
              <a:t>Also known as “Subchapter B”</a:t>
            </a:r>
          </a:p>
          <a:p>
            <a:pPr marL="0" indent="0" algn="ctr">
              <a:buNone/>
            </a:pPr>
            <a:r>
              <a:rPr lang="en-US" b="1">
                <a:solidFill>
                  <a:schemeClr val="bg2">
                    <a:lumMod val="75000"/>
                  </a:schemeClr>
                </a:solidFill>
              </a:rPr>
              <a:t>66 Pa. C.S. §§ 1521-33</a:t>
            </a:r>
          </a:p>
          <a:p>
            <a:pPr marL="0" indent="0" algn="ctr">
              <a:buNone/>
            </a:pPr>
            <a:endParaRPr lang="en-US" b="1">
              <a:solidFill>
                <a:schemeClr val="bg2">
                  <a:lumMod val="75000"/>
                </a:schemeClr>
              </a:solidFill>
            </a:endParaRPr>
          </a:p>
          <a:p>
            <a:pPr marL="0" indent="0">
              <a:buNone/>
            </a:pPr>
            <a:r>
              <a:rPr lang="en-US" b="1">
                <a:solidFill>
                  <a:schemeClr val="tx1"/>
                </a:solidFill>
              </a:rPr>
              <a:t>By its terms, applicable to utilities that are under the jurisdiction of the PUC</a:t>
            </a:r>
          </a:p>
          <a:p>
            <a:pPr marL="0" indent="0">
              <a:buNone/>
            </a:pPr>
            <a:endParaRPr lang="en-US" b="1">
              <a:solidFill>
                <a:schemeClr val="tx1"/>
              </a:solidFill>
            </a:endParaRPr>
          </a:p>
          <a:p>
            <a:pPr marL="0" indent="0">
              <a:buNone/>
            </a:pPr>
            <a:endParaRPr lang="en-US" b="1">
              <a:solidFill>
                <a:schemeClr val="tx1"/>
              </a:solidFill>
            </a:endParaRPr>
          </a:p>
          <a:p>
            <a:pPr marL="0" indent="0">
              <a:buNone/>
            </a:pPr>
            <a:endParaRPr lang="en-US" b="1">
              <a:solidFill>
                <a:schemeClr val="tx1"/>
              </a:solidFill>
            </a:endParaRPr>
          </a:p>
        </p:txBody>
      </p:sp>
      <p:sp>
        <p:nvSpPr>
          <p:cNvPr id="3" name="Slide Number Placeholder 2">
            <a:extLst>
              <a:ext uri="{FF2B5EF4-FFF2-40B4-BE49-F238E27FC236}">
                <a16:creationId xmlns:a16="http://schemas.microsoft.com/office/drawing/2014/main" id="{E514826E-A4F2-4E3B-9B4E-A03F98505780}"/>
              </a:ext>
            </a:extLst>
          </p:cNvPr>
          <p:cNvSpPr>
            <a:spLocks noGrp="1"/>
          </p:cNvSpPr>
          <p:nvPr>
            <p:ph type="sldNum" sz="quarter" idx="12"/>
          </p:nvPr>
        </p:nvSpPr>
        <p:spPr/>
        <p:txBody>
          <a:bodyPr/>
          <a:lstStyle/>
          <a:p>
            <a:fld id="{4FAB73BC-B049-4115-A692-8D63A059BFB8}" type="slidenum">
              <a:rPr lang="en-US" smtClean="0">
                <a:solidFill>
                  <a:srgbClr val="4A66AC"/>
                </a:solidFill>
              </a:rPr>
              <a:pPr/>
              <a:t>34</a:t>
            </a:fld>
            <a:endParaRPr lang="en-US">
              <a:solidFill>
                <a:srgbClr val="4A66AC"/>
              </a:solidFill>
            </a:endParaRPr>
          </a:p>
        </p:txBody>
      </p:sp>
    </p:spTree>
    <p:extLst>
      <p:ext uri="{BB962C8B-B14F-4D97-AF65-F5344CB8AC3E}">
        <p14:creationId xmlns:p14="http://schemas.microsoft.com/office/powerpoint/2010/main" val="840904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Tenant Protections</a:t>
            </a:r>
            <a:endParaRPr lang="en-US"/>
          </a:p>
        </p:txBody>
      </p:sp>
      <p:sp>
        <p:nvSpPr>
          <p:cNvPr id="10" name="Content Placeholder 9"/>
          <p:cNvSpPr>
            <a:spLocks noGrp="1"/>
          </p:cNvSpPr>
          <p:nvPr>
            <p:ph idx="1"/>
          </p:nvPr>
        </p:nvSpPr>
        <p:spPr>
          <a:xfrm>
            <a:off x="3869267" y="864108"/>
            <a:ext cx="7662826" cy="5120640"/>
          </a:xfrm>
        </p:spPr>
        <p:txBody>
          <a:bodyPr>
            <a:normAutofit/>
          </a:bodyPr>
          <a:lstStyle/>
          <a:p>
            <a:pPr lvl="0" algn="just" rtl="0"/>
            <a:r>
              <a:rPr lang="en-US">
                <a:solidFill>
                  <a:schemeClr val="tx1"/>
                </a:solidFill>
              </a:rPr>
              <a:t>A tenant’s rights under USTRA &amp; Subchapter B (DSLPA) arise when:</a:t>
            </a:r>
          </a:p>
          <a:p>
            <a:pPr lvl="1" algn="just" rtl="0"/>
            <a:r>
              <a:rPr lang="en-US">
                <a:solidFill>
                  <a:schemeClr val="tx1"/>
                </a:solidFill>
              </a:rPr>
              <a:t>A utility company makes the decision to terminate utility service to leased premises due to nonpayment by the landlord ratepayer.  </a:t>
            </a:r>
          </a:p>
          <a:p>
            <a:pPr lvl="2" algn="just"/>
            <a:r>
              <a:rPr lang="en-US">
                <a:solidFill>
                  <a:schemeClr val="tx1"/>
                </a:solidFill>
              </a:rPr>
              <a:t>66 Pa. C.S. §1523; 68 P.S. §399.3.  </a:t>
            </a:r>
          </a:p>
          <a:p>
            <a:pPr lvl="1" algn="just"/>
            <a:r>
              <a:rPr lang="en-US">
                <a:solidFill>
                  <a:schemeClr val="tx1"/>
                </a:solidFill>
              </a:rPr>
              <a:t>USTRA/Subchapter B also applies when landlord voluntarily relinquishes service (requests to discontinue service). </a:t>
            </a:r>
          </a:p>
          <a:p>
            <a:pPr lvl="0" algn="just" rtl="0"/>
            <a:r>
              <a:rPr lang="en-US">
                <a:solidFill>
                  <a:schemeClr val="tx1"/>
                </a:solidFill>
              </a:rPr>
              <a:t>The following must ordinarily be true: </a:t>
            </a:r>
          </a:p>
          <a:p>
            <a:pPr lvl="1" algn="just" rtl="0"/>
            <a:r>
              <a:rPr lang="en-US">
                <a:solidFill>
                  <a:schemeClr val="tx1"/>
                </a:solidFill>
              </a:rPr>
              <a:t>The landlord is the utility’s named customer.</a:t>
            </a:r>
          </a:p>
          <a:p>
            <a:pPr lvl="2" algn="just"/>
            <a:r>
              <a:rPr lang="en-US">
                <a:solidFill>
                  <a:schemeClr val="tx1"/>
                </a:solidFill>
              </a:rPr>
              <a:t>USTRA: Does not matter whether lease says it is the tenant’s responsibility </a:t>
            </a:r>
          </a:p>
          <a:p>
            <a:pPr lvl="2" algn="just"/>
            <a:r>
              <a:rPr lang="en-US">
                <a:solidFill>
                  <a:schemeClr val="tx1"/>
                </a:solidFill>
              </a:rPr>
              <a:t>DSLPA: Landlord must be responsible for service under terms of lease.</a:t>
            </a:r>
          </a:p>
          <a:p>
            <a:pPr lvl="2" algn="just"/>
            <a:r>
              <a:rPr lang="en-US">
                <a:solidFill>
                  <a:schemeClr val="tx1"/>
                </a:solidFill>
              </a:rPr>
              <a:t>Both: No requirement to produce </a:t>
            </a:r>
            <a:r>
              <a:rPr lang="en-US" i="1" u="sng">
                <a:solidFill>
                  <a:schemeClr val="tx1"/>
                </a:solidFill>
              </a:rPr>
              <a:t>written</a:t>
            </a:r>
            <a:r>
              <a:rPr lang="en-US">
                <a:solidFill>
                  <a:schemeClr val="tx1"/>
                </a:solidFill>
              </a:rPr>
              <a:t> lease.</a:t>
            </a:r>
          </a:p>
          <a:p>
            <a:pPr lvl="1" algn="just" rtl="0"/>
            <a:r>
              <a:rPr lang="en-US">
                <a:solidFill>
                  <a:schemeClr val="tx1"/>
                </a:solidFill>
              </a:rPr>
              <a:t>The tenant took possession while utility service was active.</a:t>
            </a:r>
          </a:p>
          <a:p>
            <a:pPr lvl="1" algn="just" rtl="0"/>
            <a:r>
              <a:rPr lang="en-US">
                <a:solidFill>
                  <a:schemeClr val="tx1"/>
                </a:solidFill>
              </a:rPr>
              <a:t>The proposed termination of service is due to nonpayment or voluntary requests</a:t>
            </a:r>
            <a:r>
              <a:rPr lang="en-US">
                <a:solidFill>
                  <a:srgbClr val="0070C0"/>
                </a:solidFill>
              </a:rPr>
              <a:t> </a:t>
            </a:r>
            <a:r>
              <a:rPr lang="en-US">
                <a:solidFill>
                  <a:schemeClr val="tx1"/>
                </a:solidFill>
              </a:rPr>
              <a:t>(as opposed to unsafe conditions, need for repairs, meter tampering, etc.).  </a:t>
            </a:r>
          </a:p>
        </p:txBody>
      </p:sp>
      <p:sp>
        <p:nvSpPr>
          <p:cNvPr id="3" name="Slide Number Placeholder 2">
            <a:extLst>
              <a:ext uri="{FF2B5EF4-FFF2-40B4-BE49-F238E27FC236}">
                <a16:creationId xmlns:a16="http://schemas.microsoft.com/office/drawing/2014/main" id="{B1A6BBCF-97EE-4BD8-9EE4-DC455F8FB475}"/>
              </a:ext>
            </a:extLst>
          </p:cNvPr>
          <p:cNvSpPr>
            <a:spLocks noGrp="1"/>
          </p:cNvSpPr>
          <p:nvPr>
            <p:ph type="sldNum" sz="quarter" idx="12"/>
          </p:nvPr>
        </p:nvSpPr>
        <p:spPr/>
        <p:txBody>
          <a:bodyPr/>
          <a:lstStyle/>
          <a:p>
            <a:fld id="{4FAB73BC-B049-4115-A692-8D63A059BFB8}" type="slidenum">
              <a:rPr lang="en-US" smtClean="0">
                <a:solidFill>
                  <a:srgbClr val="4A66AC"/>
                </a:solidFill>
              </a:rPr>
              <a:pPr/>
              <a:t>35</a:t>
            </a:fld>
            <a:endParaRPr lang="en-US">
              <a:solidFill>
                <a:srgbClr val="4A66AC"/>
              </a:solidFill>
            </a:endParaRPr>
          </a:p>
        </p:txBody>
      </p:sp>
    </p:spTree>
    <p:extLst>
      <p:ext uri="{BB962C8B-B14F-4D97-AF65-F5344CB8AC3E}">
        <p14:creationId xmlns:p14="http://schemas.microsoft.com/office/powerpoint/2010/main" val="136206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Tenant’s Right to Notice and Continued Service</a:t>
            </a:r>
            <a:endParaRPr lang="en-US"/>
          </a:p>
        </p:txBody>
      </p:sp>
      <p:sp>
        <p:nvSpPr>
          <p:cNvPr id="3" name="Content Placeholder 2"/>
          <p:cNvSpPr>
            <a:spLocks noGrp="1"/>
          </p:cNvSpPr>
          <p:nvPr>
            <p:ph idx="1"/>
          </p:nvPr>
        </p:nvSpPr>
        <p:spPr>
          <a:xfrm>
            <a:off x="3869268" y="864108"/>
            <a:ext cx="7911400" cy="5120640"/>
          </a:xfrm>
        </p:spPr>
        <p:txBody>
          <a:bodyPr>
            <a:normAutofit/>
          </a:bodyPr>
          <a:lstStyle/>
          <a:p>
            <a:pPr>
              <a:buFont typeface="Wingdings" panose="05000000000000000000" pitchFamily="2" charset="2"/>
              <a:buChar char="§"/>
            </a:pPr>
            <a:r>
              <a:rPr lang="en-US">
                <a:solidFill>
                  <a:schemeClr val="tx1"/>
                </a:solidFill>
              </a:rPr>
              <a:t>Utilities must: “Notify each residential unit </a:t>
            </a:r>
            <a:r>
              <a:rPr lang="en-US" b="1" u="sng">
                <a:solidFill>
                  <a:schemeClr val="tx1"/>
                </a:solidFill>
              </a:rPr>
              <a:t>reasonably likely to be occupied </a:t>
            </a:r>
            <a:r>
              <a:rPr lang="en-US">
                <a:solidFill>
                  <a:schemeClr val="tx1"/>
                </a:solidFill>
              </a:rPr>
              <a:t>by an affected tenant of the proposed discontinuance in writing” </a:t>
            </a:r>
            <a:r>
              <a:rPr lang="en-US" b="1" u="sng">
                <a:solidFill>
                  <a:schemeClr val="tx1"/>
                </a:solidFill>
              </a:rPr>
              <a:t>at least 30 days</a:t>
            </a:r>
            <a:r>
              <a:rPr lang="en-US">
                <a:solidFill>
                  <a:schemeClr val="tx1"/>
                </a:solidFill>
              </a:rPr>
              <a:t> before any such discontinuance of service. </a:t>
            </a:r>
            <a:r>
              <a:rPr lang="en-US" b="1">
                <a:solidFill>
                  <a:schemeClr val="tx1"/>
                </a:solidFill>
              </a:rPr>
              <a:t>68 P.S. § 399.3(a)(3) &amp; 66 Pa. C.S. § 1523(a)(3)</a:t>
            </a:r>
            <a:endParaRPr lang="en-US">
              <a:solidFill>
                <a:schemeClr val="tx1"/>
              </a:solidFill>
            </a:endParaRPr>
          </a:p>
          <a:p>
            <a:pPr>
              <a:buFont typeface="Wingdings" panose="05000000000000000000" pitchFamily="2" charset="2"/>
              <a:buChar char="§"/>
            </a:pPr>
            <a:r>
              <a:rPr lang="en-US">
                <a:solidFill>
                  <a:schemeClr val="tx1"/>
                </a:solidFill>
              </a:rPr>
              <a:t>Affected tenants have the right to continued utility service if:</a:t>
            </a:r>
          </a:p>
          <a:p>
            <a:pPr lvl="1">
              <a:buFont typeface="Wingdings" panose="05000000000000000000" pitchFamily="2" charset="2"/>
              <a:buChar char="§"/>
            </a:pPr>
            <a:r>
              <a:rPr lang="en-US" b="1">
                <a:solidFill>
                  <a:schemeClr val="tx1"/>
                </a:solidFill>
              </a:rPr>
              <a:t>: </a:t>
            </a:r>
            <a:r>
              <a:rPr lang="en-US">
                <a:solidFill>
                  <a:schemeClr val="tx1"/>
                </a:solidFill>
              </a:rPr>
              <a:t>They pay an amount equal to “to the bill of the landlord ratepayer for the </a:t>
            </a:r>
            <a:r>
              <a:rPr lang="en-US" b="1" u="sng">
                <a:solidFill>
                  <a:schemeClr val="tx1"/>
                </a:solidFill>
              </a:rPr>
              <a:t>30-day period (</a:t>
            </a:r>
            <a:r>
              <a:rPr lang="en-US" b="1">
                <a:solidFill>
                  <a:schemeClr val="tx1"/>
                </a:solidFill>
              </a:rPr>
              <a:t>USTRA § 399.7) / billing month</a:t>
            </a:r>
            <a:r>
              <a:rPr lang="en-US">
                <a:solidFill>
                  <a:schemeClr val="tx1"/>
                </a:solidFill>
              </a:rPr>
              <a:t> </a:t>
            </a:r>
            <a:r>
              <a:rPr lang="en-US" b="1">
                <a:solidFill>
                  <a:schemeClr val="tx1"/>
                </a:solidFill>
              </a:rPr>
              <a:t>(DSLPA § 527(b) </a:t>
            </a:r>
            <a:r>
              <a:rPr lang="en-US">
                <a:solidFill>
                  <a:schemeClr val="tx1"/>
                </a:solidFill>
              </a:rPr>
              <a:t>preceding the notice to the tenants.”</a:t>
            </a:r>
            <a:endParaRPr lang="en-US" b="1">
              <a:solidFill>
                <a:schemeClr val="tx1"/>
              </a:solidFill>
            </a:endParaRPr>
          </a:p>
          <a:p>
            <a:pPr lvl="1">
              <a:buFont typeface="Wingdings" panose="05000000000000000000" pitchFamily="2" charset="2"/>
              <a:buChar char="§"/>
            </a:pPr>
            <a:r>
              <a:rPr lang="en-US" b="1">
                <a:solidFill>
                  <a:schemeClr val="tx1"/>
                </a:solidFill>
              </a:rPr>
              <a:t>Subchapter B: </a:t>
            </a:r>
            <a:r>
              <a:rPr lang="en-US">
                <a:solidFill>
                  <a:schemeClr val="tx1"/>
                </a:solidFill>
              </a:rPr>
              <a:t>“[A]n amount equal to the bill of the landlord ratepayer </a:t>
            </a:r>
            <a:r>
              <a:rPr lang="en-US" b="1">
                <a:solidFill>
                  <a:schemeClr val="tx1"/>
                </a:solidFill>
              </a:rPr>
              <a:t>for the 30 day period </a:t>
            </a:r>
            <a:r>
              <a:rPr lang="en-US">
                <a:solidFill>
                  <a:schemeClr val="tx1"/>
                </a:solidFill>
              </a:rPr>
              <a:t>preceding the notice to the tenants.” Thereafter, affected tenants must pay bills for the </a:t>
            </a:r>
            <a:r>
              <a:rPr lang="en-US" b="1" u="sng">
                <a:solidFill>
                  <a:schemeClr val="tx1"/>
                </a:solidFill>
              </a:rPr>
              <a:t>future</a:t>
            </a:r>
            <a:r>
              <a:rPr lang="en-US">
                <a:solidFill>
                  <a:schemeClr val="tx1"/>
                </a:solidFill>
              </a:rPr>
              <a:t> “billing month[s]” or “30 days or less” period in order to receive continued service.  </a:t>
            </a:r>
          </a:p>
          <a:p>
            <a:pPr>
              <a:buFont typeface="Wingdings" panose="05000000000000000000" pitchFamily="2" charset="2"/>
              <a:buChar char="§"/>
            </a:pPr>
            <a:r>
              <a:rPr lang="en-US">
                <a:solidFill>
                  <a:schemeClr val="tx1"/>
                </a:solidFill>
              </a:rPr>
              <a:t>Payments must be made “within 30 days of the delivery of the notice to the tenants.”</a:t>
            </a:r>
          </a:p>
          <a:p>
            <a:pPr lvl="1"/>
            <a:endParaRPr lang="en-US"/>
          </a:p>
        </p:txBody>
      </p:sp>
      <p:sp>
        <p:nvSpPr>
          <p:cNvPr id="4" name="Slide Number Placeholder 3">
            <a:extLst>
              <a:ext uri="{FF2B5EF4-FFF2-40B4-BE49-F238E27FC236}">
                <a16:creationId xmlns:a16="http://schemas.microsoft.com/office/drawing/2014/main" id="{116F4A2F-082D-4CF4-808E-90829A272031}"/>
              </a:ext>
            </a:extLst>
          </p:cNvPr>
          <p:cNvSpPr>
            <a:spLocks noGrp="1"/>
          </p:cNvSpPr>
          <p:nvPr>
            <p:ph type="sldNum" sz="quarter" idx="12"/>
          </p:nvPr>
        </p:nvSpPr>
        <p:spPr/>
        <p:txBody>
          <a:bodyPr/>
          <a:lstStyle/>
          <a:p>
            <a:fld id="{4FAB73BC-B049-4115-A692-8D63A059BFB8}" type="slidenum">
              <a:rPr lang="en-US" smtClean="0">
                <a:solidFill>
                  <a:srgbClr val="4A66AC"/>
                </a:solidFill>
              </a:rPr>
              <a:pPr/>
              <a:t>36</a:t>
            </a:fld>
            <a:endParaRPr lang="en-US">
              <a:solidFill>
                <a:srgbClr val="4A66AC"/>
              </a:solidFill>
            </a:endParaRPr>
          </a:p>
        </p:txBody>
      </p:sp>
    </p:spTree>
    <p:extLst>
      <p:ext uri="{BB962C8B-B14F-4D97-AF65-F5344CB8AC3E}">
        <p14:creationId xmlns:p14="http://schemas.microsoft.com/office/powerpoint/2010/main" val="4147985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39254-4947-490B-8782-B96F50654CD3}"/>
              </a:ext>
            </a:extLst>
          </p:cNvPr>
          <p:cNvSpPr>
            <a:spLocks noGrp="1"/>
          </p:cNvSpPr>
          <p:nvPr>
            <p:ph type="title"/>
          </p:nvPr>
        </p:nvSpPr>
        <p:spPr/>
        <p:txBody>
          <a:bodyPr/>
          <a:lstStyle/>
          <a:p>
            <a:r>
              <a:rPr lang="en-US">
                <a:solidFill>
                  <a:srgbClr val="FFFF00"/>
                </a:solidFill>
              </a:rPr>
              <a:t>Possible Remedies</a:t>
            </a:r>
            <a:endParaRPr lang="en-US"/>
          </a:p>
        </p:txBody>
      </p:sp>
      <p:sp>
        <p:nvSpPr>
          <p:cNvPr id="3" name="Content Placeholder 2">
            <a:extLst>
              <a:ext uri="{FF2B5EF4-FFF2-40B4-BE49-F238E27FC236}">
                <a16:creationId xmlns:a16="http://schemas.microsoft.com/office/drawing/2014/main" id="{A53078C3-8139-4D6C-8634-34B88368CC0E}"/>
              </a:ext>
            </a:extLst>
          </p:cNvPr>
          <p:cNvSpPr>
            <a:spLocks noGrp="1"/>
          </p:cNvSpPr>
          <p:nvPr>
            <p:ph idx="1"/>
          </p:nvPr>
        </p:nvSpPr>
        <p:spPr/>
        <p:txBody>
          <a:bodyPr>
            <a:normAutofit/>
          </a:bodyPr>
          <a:lstStyle/>
          <a:p>
            <a:r>
              <a:rPr lang="en-US"/>
              <a:t>Negotiate with Utility Provider to continue or restore service</a:t>
            </a:r>
          </a:p>
          <a:p>
            <a:pPr marL="0" indent="0" algn="ctr">
              <a:buNone/>
            </a:pPr>
            <a:r>
              <a:rPr lang="en-US"/>
              <a:t>(PULP has good contacts for most PUC regulated utility co.)</a:t>
            </a:r>
          </a:p>
          <a:p>
            <a:pPr lvl="1"/>
            <a:r>
              <a:rPr lang="en-US"/>
              <a:t>Tenant is not required to put the bill into his or her name</a:t>
            </a:r>
          </a:p>
          <a:p>
            <a:pPr lvl="1"/>
            <a:r>
              <a:rPr lang="en-US"/>
              <a:t>If tenant can afford to pay, arrange to have tenant pay</a:t>
            </a:r>
          </a:p>
          <a:p>
            <a:pPr lvl="1"/>
            <a:r>
              <a:rPr lang="en-US"/>
              <a:t>If tenant does not have enough money to pay, demand proper notice be posted (get tenant his or her full 30 days)</a:t>
            </a:r>
          </a:p>
          <a:p>
            <a:r>
              <a:rPr lang="en-US"/>
              <a:t>Complain to the AG’s Office</a:t>
            </a:r>
          </a:p>
          <a:p>
            <a:pPr lvl="1"/>
            <a:r>
              <a:rPr lang="en-US"/>
              <a:t>Help client file a complaint with the AG’s office and follow up with attorney contact</a:t>
            </a:r>
          </a:p>
          <a:p>
            <a:r>
              <a:rPr lang="en-US"/>
              <a:t>File a complaint with the PUC (for PUC regulated utility co only)</a:t>
            </a:r>
          </a:p>
          <a:p>
            <a:r>
              <a:rPr lang="en-US"/>
              <a:t>Private Cause of Action against utility co.</a:t>
            </a:r>
          </a:p>
          <a:p>
            <a:pPr lvl="1"/>
            <a:r>
              <a:rPr lang="en-US"/>
              <a:t>Court has held that USTRA has an implied private cause of action (see </a:t>
            </a:r>
            <a:r>
              <a:rPr lang="it-IT" i="1"/>
              <a:t>Sisco v. Luppert</a:t>
            </a:r>
            <a:r>
              <a:rPr lang="it-IT"/>
              <a:t>, 658 A.2d 886 (Pa. Commw. Ct. 1995))</a:t>
            </a:r>
            <a:endParaRPr lang="en-US"/>
          </a:p>
          <a:p>
            <a:pPr lvl="1"/>
            <a:r>
              <a:rPr lang="en-US"/>
              <a:t>May consider other claims (i.e. § 1983 claim for lack of due process, violation of the UTPCPL)</a:t>
            </a:r>
          </a:p>
        </p:txBody>
      </p:sp>
      <p:sp>
        <p:nvSpPr>
          <p:cNvPr id="4" name="Slide Number Placeholder 3">
            <a:extLst>
              <a:ext uri="{FF2B5EF4-FFF2-40B4-BE49-F238E27FC236}">
                <a16:creationId xmlns:a16="http://schemas.microsoft.com/office/drawing/2014/main" id="{13052D2F-9D4F-4DEA-A3E4-ACBBA1A18AE6}"/>
              </a:ext>
            </a:extLst>
          </p:cNvPr>
          <p:cNvSpPr>
            <a:spLocks noGrp="1"/>
          </p:cNvSpPr>
          <p:nvPr>
            <p:ph type="sldNum" sz="quarter" idx="12"/>
          </p:nvPr>
        </p:nvSpPr>
        <p:spPr/>
        <p:txBody>
          <a:bodyPr/>
          <a:lstStyle/>
          <a:p>
            <a:fld id="{4FAB73BC-B049-4115-A692-8D63A059BFB8}" type="slidenum">
              <a:rPr lang="en-US" smtClean="0">
                <a:solidFill>
                  <a:srgbClr val="4A66AC"/>
                </a:solidFill>
              </a:rPr>
              <a:pPr/>
              <a:t>37</a:t>
            </a:fld>
            <a:endParaRPr lang="en-US">
              <a:solidFill>
                <a:srgbClr val="4A66AC"/>
              </a:solidFill>
            </a:endParaRPr>
          </a:p>
        </p:txBody>
      </p:sp>
    </p:spTree>
    <p:extLst>
      <p:ext uri="{BB962C8B-B14F-4D97-AF65-F5344CB8AC3E}">
        <p14:creationId xmlns:p14="http://schemas.microsoft.com/office/powerpoint/2010/main" val="26168713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Additional Tenant Protections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b="1">
                <a:solidFill>
                  <a:schemeClr val="tx1"/>
                </a:solidFill>
              </a:rPr>
              <a:t>Right to deduct payments from rent owed</a:t>
            </a:r>
          </a:p>
          <a:p>
            <a:pPr lvl="1">
              <a:buFont typeface="Wingdings" panose="05000000000000000000" pitchFamily="2" charset="2"/>
              <a:buChar char="§"/>
            </a:pPr>
            <a:r>
              <a:rPr lang="en-US">
                <a:solidFill>
                  <a:schemeClr val="tx1"/>
                </a:solidFill>
              </a:rPr>
              <a:t>Affected tenants who have made payments to a utility on account of nonpayment by the landlord have the right to deduct these payments from rent owed. </a:t>
            </a:r>
            <a:r>
              <a:rPr lang="en-US" b="1">
                <a:solidFill>
                  <a:schemeClr val="tx1"/>
                </a:solidFill>
              </a:rPr>
              <a:t>68 P.S. § 399.9 and 66 Pa. C.S. § 1529</a:t>
            </a:r>
            <a:endParaRPr lang="en-US">
              <a:solidFill>
                <a:schemeClr val="tx1"/>
              </a:solidFill>
            </a:endParaRPr>
          </a:p>
          <a:p>
            <a:pPr>
              <a:buFont typeface="Wingdings" panose="05000000000000000000" pitchFamily="2" charset="2"/>
              <a:buChar char="§"/>
            </a:pPr>
            <a:r>
              <a:rPr lang="en-US" b="1">
                <a:solidFill>
                  <a:schemeClr val="tx1"/>
                </a:solidFill>
              </a:rPr>
              <a:t>Retaliation by landlord prohibited</a:t>
            </a:r>
          </a:p>
          <a:p>
            <a:pPr lvl="1">
              <a:buFont typeface="Wingdings" panose="05000000000000000000" pitchFamily="2" charset="2"/>
              <a:buChar char="§"/>
            </a:pPr>
            <a:r>
              <a:rPr lang="en-US">
                <a:solidFill>
                  <a:schemeClr val="tx1"/>
                </a:solidFill>
              </a:rPr>
              <a:t>Landlords prohibited from retaliation against affected tenants who exercise rights. </a:t>
            </a:r>
            <a:r>
              <a:rPr lang="en-US" b="1">
                <a:solidFill>
                  <a:schemeClr val="tx1"/>
                </a:solidFill>
              </a:rPr>
              <a:t>68 P.S. § 399.11 and 66 Pa. C.S. § 1531</a:t>
            </a:r>
            <a:endParaRPr lang="en-US">
              <a:solidFill>
                <a:schemeClr val="tx1"/>
              </a:solidFill>
            </a:endParaRPr>
          </a:p>
          <a:p>
            <a:pPr>
              <a:buFont typeface="Wingdings" panose="05000000000000000000" pitchFamily="2" charset="2"/>
              <a:buChar char="§"/>
            </a:pPr>
            <a:r>
              <a:rPr lang="en-US" b="1">
                <a:solidFill>
                  <a:schemeClr val="tx1"/>
                </a:solidFill>
              </a:rPr>
              <a:t>Protection from constructive eviction</a:t>
            </a:r>
          </a:p>
          <a:p>
            <a:pPr lvl="1">
              <a:buFont typeface="Wingdings" panose="05000000000000000000" pitchFamily="2" charset="2"/>
              <a:buChar char="§"/>
            </a:pPr>
            <a:r>
              <a:rPr lang="en-US">
                <a:solidFill>
                  <a:schemeClr val="tx1"/>
                </a:solidFill>
              </a:rPr>
              <a:t>Protections apply when a landlord ratepayer voluntarily requests that the utility terminate service to rental units. </a:t>
            </a:r>
            <a:r>
              <a:rPr lang="en-US" b="1">
                <a:solidFill>
                  <a:schemeClr val="tx1"/>
                </a:solidFill>
              </a:rPr>
              <a:t>68 P.S. § 399.3(b) and 66 Pa. C.S. § 1523(b)</a:t>
            </a:r>
          </a:p>
          <a:p>
            <a:pPr>
              <a:buFont typeface="Wingdings" panose="05000000000000000000" pitchFamily="2" charset="2"/>
              <a:buChar char="§"/>
            </a:pPr>
            <a:r>
              <a:rPr lang="en-US" b="1">
                <a:solidFill>
                  <a:schemeClr val="tx1"/>
                </a:solidFill>
              </a:rPr>
              <a:t>Waiver prohibited</a:t>
            </a:r>
          </a:p>
          <a:p>
            <a:pPr lvl="1">
              <a:buFont typeface="Wingdings" panose="05000000000000000000" pitchFamily="2" charset="2"/>
              <a:buChar char="§"/>
            </a:pPr>
            <a:r>
              <a:rPr lang="en-US">
                <a:solidFill>
                  <a:schemeClr val="tx1"/>
                </a:solidFill>
              </a:rPr>
              <a:t>Both USTRA and Subchapter B expressly provide that a waiver of tenants’ rights are void and unenforceable. </a:t>
            </a:r>
            <a:r>
              <a:rPr lang="en-US" b="1">
                <a:solidFill>
                  <a:schemeClr val="tx1"/>
                </a:solidFill>
              </a:rPr>
              <a:t>68 P.S. § 399.10 and 66 Pa. C.S. § 1530</a:t>
            </a:r>
          </a:p>
        </p:txBody>
      </p:sp>
      <p:sp>
        <p:nvSpPr>
          <p:cNvPr id="4" name="Slide Number Placeholder 3">
            <a:extLst>
              <a:ext uri="{FF2B5EF4-FFF2-40B4-BE49-F238E27FC236}">
                <a16:creationId xmlns:a16="http://schemas.microsoft.com/office/drawing/2014/main" id="{CA8B9997-1BA3-4F46-AC71-AE9C7676ED81}"/>
              </a:ext>
            </a:extLst>
          </p:cNvPr>
          <p:cNvSpPr>
            <a:spLocks noGrp="1"/>
          </p:cNvSpPr>
          <p:nvPr>
            <p:ph type="sldNum" sz="quarter" idx="12"/>
          </p:nvPr>
        </p:nvSpPr>
        <p:spPr/>
        <p:txBody>
          <a:bodyPr/>
          <a:lstStyle/>
          <a:p>
            <a:fld id="{4FAB73BC-B049-4115-A692-8D63A059BFB8}" type="slidenum">
              <a:rPr lang="en-US" smtClean="0">
                <a:solidFill>
                  <a:srgbClr val="4A66AC"/>
                </a:solidFill>
              </a:rPr>
              <a:pPr/>
              <a:t>38</a:t>
            </a:fld>
            <a:endParaRPr lang="en-US">
              <a:solidFill>
                <a:srgbClr val="4A66AC"/>
              </a:solidFill>
            </a:endParaRPr>
          </a:p>
        </p:txBody>
      </p:sp>
    </p:spTree>
    <p:extLst>
      <p:ext uri="{BB962C8B-B14F-4D97-AF65-F5344CB8AC3E}">
        <p14:creationId xmlns:p14="http://schemas.microsoft.com/office/powerpoint/2010/main" val="12356051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044" y="923277"/>
            <a:ext cx="3240348" cy="4829453"/>
          </a:xfrm>
        </p:spPr>
        <p:txBody>
          <a:bodyPr>
            <a:normAutofit/>
          </a:bodyPr>
          <a:lstStyle/>
          <a:p>
            <a:r>
              <a:rPr lang="en-US">
                <a:solidFill>
                  <a:srgbClr val="FFFF00"/>
                </a:solidFill>
              </a:rPr>
              <a:t>Landlord </a:t>
            </a:r>
            <a:br>
              <a:rPr lang="en-US">
                <a:solidFill>
                  <a:srgbClr val="FFFF00"/>
                </a:solidFill>
              </a:rPr>
            </a:br>
            <a:r>
              <a:rPr lang="en-US">
                <a:solidFill>
                  <a:srgbClr val="FFFF00"/>
                </a:solidFill>
              </a:rPr>
              <a:t>Shut-Off / Constructive Eviction</a:t>
            </a:r>
          </a:p>
        </p:txBody>
      </p:sp>
      <p:sp>
        <p:nvSpPr>
          <p:cNvPr id="3" name="Text Placeholder 2"/>
          <p:cNvSpPr>
            <a:spLocks noGrp="1"/>
          </p:cNvSpPr>
          <p:nvPr>
            <p:ph type="body" idx="1"/>
          </p:nvPr>
        </p:nvSpPr>
        <p:spPr>
          <a:xfrm>
            <a:off x="3869268" y="843380"/>
            <a:ext cx="7059143" cy="5273336"/>
          </a:xfrm>
        </p:spPr>
        <p:txBody>
          <a:bodyPr>
            <a:normAutofit/>
          </a:bodyPr>
          <a:lstStyle/>
          <a:p>
            <a:pPr>
              <a:buFont typeface="Wingdings" panose="05000000000000000000" pitchFamily="2" charset="2"/>
              <a:buChar char="§"/>
            </a:pPr>
            <a:r>
              <a:rPr lang="en-US" sz="1800" b="1">
                <a:solidFill>
                  <a:schemeClr val="tx1"/>
                </a:solidFill>
              </a:rPr>
              <a:t>Landlords who tamper/cut lines</a:t>
            </a:r>
          </a:p>
          <a:p>
            <a:pPr lvl="1">
              <a:buFont typeface="Wingdings" panose="05000000000000000000" pitchFamily="2" charset="2"/>
              <a:buChar char="§"/>
            </a:pPr>
            <a:r>
              <a:rPr lang="en-US" sz="1600">
                <a:solidFill>
                  <a:schemeClr val="tx1"/>
                </a:solidFill>
              </a:rPr>
              <a:t>This is akin to an illegal lockout/constructive eviction under the landlord tenant code.</a:t>
            </a:r>
          </a:p>
          <a:p>
            <a:pPr lvl="1">
              <a:buFont typeface="Wingdings" panose="05000000000000000000" pitchFamily="2" charset="2"/>
              <a:buChar char="§"/>
            </a:pPr>
            <a:r>
              <a:rPr lang="en-US" sz="1600">
                <a:solidFill>
                  <a:schemeClr val="tx1"/>
                </a:solidFill>
              </a:rPr>
              <a:t>Emergency injunction may be necessary</a:t>
            </a:r>
          </a:p>
          <a:p>
            <a:pPr lvl="1">
              <a:buFont typeface="Wingdings" panose="05000000000000000000" pitchFamily="2" charset="2"/>
              <a:buChar char="§"/>
            </a:pPr>
            <a:r>
              <a:rPr lang="en-US" sz="1600">
                <a:solidFill>
                  <a:schemeClr val="tx1"/>
                </a:solidFill>
              </a:rPr>
              <a:t>Helpful to get information from the utility to confirm that the utility did not shut off the service – the tenant may need that information to file an injunction.</a:t>
            </a:r>
          </a:p>
        </p:txBody>
      </p:sp>
      <p:sp>
        <p:nvSpPr>
          <p:cNvPr id="4" name="Slide Number Placeholder 3">
            <a:extLst>
              <a:ext uri="{FF2B5EF4-FFF2-40B4-BE49-F238E27FC236}">
                <a16:creationId xmlns:a16="http://schemas.microsoft.com/office/drawing/2014/main" id="{F8F9B44D-1B8C-411C-80E5-4CF59FF3FED0}"/>
              </a:ext>
            </a:extLst>
          </p:cNvPr>
          <p:cNvSpPr>
            <a:spLocks noGrp="1"/>
          </p:cNvSpPr>
          <p:nvPr>
            <p:ph type="sldNum" sz="quarter" idx="2"/>
          </p:nvPr>
        </p:nvSpPr>
        <p:spPr/>
        <p:txBody>
          <a:bodyPr/>
          <a:lstStyle/>
          <a:p>
            <a:pPr lvl="0"/>
            <a:fld id="{86CB4B4D-7CA3-9044-876B-883B54F8677D}" type="slidenum">
              <a:rPr lang="en-US" smtClean="0"/>
              <a:t>39</a:t>
            </a:fld>
            <a:endParaRPr lang="en-US"/>
          </a:p>
        </p:txBody>
      </p:sp>
    </p:spTree>
    <p:extLst>
      <p:ext uri="{BB962C8B-B14F-4D97-AF65-F5344CB8AC3E}">
        <p14:creationId xmlns:p14="http://schemas.microsoft.com/office/powerpoint/2010/main" val="403038701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Agenda / Introduction</a:t>
            </a:r>
          </a:p>
        </p:txBody>
      </p:sp>
      <p:sp>
        <p:nvSpPr>
          <p:cNvPr id="3" name="Content Placeholder 2"/>
          <p:cNvSpPr>
            <a:spLocks noGrp="1"/>
          </p:cNvSpPr>
          <p:nvPr>
            <p:ph idx="1"/>
          </p:nvPr>
        </p:nvSpPr>
        <p:spPr>
          <a:xfrm>
            <a:off x="3869268" y="864108"/>
            <a:ext cx="7315200" cy="5719572"/>
          </a:xfrm>
        </p:spPr>
        <p:txBody>
          <a:bodyPr>
            <a:normAutofit/>
          </a:bodyPr>
          <a:lstStyle/>
          <a:p>
            <a:pPr marL="0" indent="0">
              <a:buNone/>
            </a:pPr>
            <a:r>
              <a:rPr lang="en-US" sz="3800" b="1" u="sng"/>
              <a:t>Today’s Webinar:</a:t>
            </a:r>
          </a:p>
          <a:p>
            <a:r>
              <a:rPr lang="en-US" sz="3200" b="1"/>
              <a:t>LIHEAP 2022-2023</a:t>
            </a:r>
          </a:p>
          <a:p>
            <a:r>
              <a:rPr lang="en-US" sz="3200" b="1"/>
              <a:t>Temporary Relief Programs</a:t>
            </a:r>
          </a:p>
          <a:p>
            <a:r>
              <a:rPr lang="en-US" sz="3200" b="1"/>
              <a:t>Universal Service Programs</a:t>
            </a:r>
          </a:p>
          <a:p>
            <a:r>
              <a:rPr lang="en-US" sz="3200" b="1"/>
              <a:t>Tools for Preventing Termination and Restoring Service</a:t>
            </a:r>
          </a:p>
          <a:p>
            <a:r>
              <a:rPr lang="en-US" sz="3400" b="1"/>
              <a:t>Special Protections for Utility Customers</a:t>
            </a:r>
          </a:p>
          <a:p>
            <a:r>
              <a:rPr lang="en-US" sz="3400" b="1"/>
              <a:t>Utility Complaints</a:t>
            </a:r>
          </a:p>
          <a:p>
            <a:endParaRPr lang="en-US" sz="3400" b="1"/>
          </a:p>
        </p:txBody>
      </p:sp>
      <p:sp>
        <p:nvSpPr>
          <p:cNvPr id="4" name="Slide Number Placeholder 3">
            <a:extLst>
              <a:ext uri="{FF2B5EF4-FFF2-40B4-BE49-F238E27FC236}">
                <a16:creationId xmlns:a16="http://schemas.microsoft.com/office/drawing/2014/main" id="{5681458D-DBE2-4D7C-A826-87068858F6E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0443944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a:br>
            <a:r>
              <a:rPr lang="en-US">
                <a:solidFill>
                  <a:srgbClr val="FFFF00"/>
                </a:solidFill>
              </a:rPr>
              <a:t>Water Services Act </a:t>
            </a:r>
            <a:br>
              <a:rPr lang="en-US"/>
            </a:br>
            <a:endParaRPr lang="en-US"/>
          </a:p>
        </p:txBody>
      </p:sp>
      <p:sp>
        <p:nvSpPr>
          <p:cNvPr id="3" name="Content Placeholder 2"/>
          <p:cNvSpPr>
            <a:spLocks noGrp="1"/>
          </p:cNvSpPr>
          <p:nvPr>
            <p:ph idx="1"/>
          </p:nvPr>
        </p:nvSpPr>
        <p:spPr>
          <a:xfrm>
            <a:off x="3773011" y="798991"/>
            <a:ext cx="7297444" cy="5237826"/>
          </a:xfrm>
        </p:spPr>
        <p:txBody>
          <a:bodyPr>
            <a:normAutofit/>
          </a:bodyPr>
          <a:lstStyle/>
          <a:p>
            <a:pPr marL="0" indent="0" algn="ctr">
              <a:buNone/>
            </a:pPr>
            <a:r>
              <a:rPr lang="en-US" b="1">
                <a:solidFill>
                  <a:schemeClr val="tx1"/>
                </a:solidFill>
              </a:rPr>
              <a:t>Water Services Act, 53 P.S. § 3102.101 et seq.</a:t>
            </a:r>
          </a:p>
          <a:p>
            <a:pPr>
              <a:buFont typeface="Wingdings" panose="05000000000000000000" pitchFamily="2" charset="2"/>
              <a:buChar char="§"/>
            </a:pPr>
            <a:r>
              <a:rPr lang="en-US">
                <a:solidFill>
                  <a:schemeClr val="tx1"/>
                </a:solidFill>
              </a:rPr>
              <a:t>Requires a water utility (regulated and unregulated) to shut off water service to a premises if customer fails to pay, a municipal sewer bill within 30 days of the due date (upon request of the sewer utility). </a:t>
            </a:r>
            <a:r>
              <a:rPr lang="en-US" i="1">
                <a:solidFill>
                  <a:schemeClr val="tx1"/>
                </a:solidFill>
              </a:rPr>
              <a:t>53 P.S. § 3102.502(a)(1)</a:t>
            </a:r>
          </a:p>
          <a:p>
            <a:pPr marL="0" indent="0">
              <a:buNone/>
            </a:pPr>
            <a:r>
              <a:rPr lang="en-US" b="1">
                <a:solidFill>
                  <a:schemeClr val="tx1"/>
                </a:solidFill>
              </a:rPr>
              <a:t>Water Services Act requires: </a:t>
            </a:r>
          </a:p>
          <a:p>
            <a:pPr>
              <a:buFont typeface="Wingdings" panose="05000000000000000000" pitchFamily="2" charset="2"/>
              <a:buChar char="§"/>
            </a:pPr>
            <a:r>
              <a:rPr lang="en-US">
                <a:solidFill>
                  <a:schemeClr val="tx1"/>
                </a:solidFill>
              </a:rPr>
              <a:t>Written notice before termination by the water utility. </a:t>
            </a:r>
            <a:r>
              <a:rPr lang="en-US" i="1">
                <a:solidFill>
                  <a:schemeClr val="tx1"/>
                </a:solidFill>
              </a:rPr>
              <a:t>53 P.S. § 3102.502(b)(1)</a:t>
            </a:r>
          </a:p>
          <a:p>
            <a:pPr>
              <a:buFont typeface="Wingdings" panose="05000000000000000000" pitchFamily="2" charset="2"/>
              <a:buChar char="§"/>
            </a:pPr>
            <a:r>
              <a:rPr lang="en-US">
                <a:solidFill>
                  <a:schemeClr val="tx1"/>
                </a:solidFill>
              </a:rPr>
              <a:t>Opportunity to contest charges – Good faith disputes must be judicially determined</a:t>
            </a:r>
          </a:p>
          <a:p>
            <a:pPr>
              <a:buFont typeface="Wingdings" panose="05000000000000000000" pitchFamily="2" charset="2"/>
              <a:buChar char="§"/>
            </a:pPr>
            <a:r>
              <a:rPr lang="en-US">
                <a:solidFill>
                  <a:schemeClr val="tx1"/>
                </a:solidFill>
              </a:rPr>
              <a:t>Cannot hold current lessee responsible for failure to pay bill of previous lessee. 53 P.S. § 3102.502(b)(2)</a:t>
            </a:r>
          </a:p>
        </p:txBody>
      </p:sp>
      <p:sp>
        <p:nvSpPr>
          <p:cNvPr id="4" name="Slide Number Placeholder 3">
            <a:extLst>
              <a:ext uri="{FF2B5EF4-FFF2-40B4-BE49-F238E27FC236}">
                <a16:creationId xmlns:a16="http://schemas.microsoft.com/office/drawing/2014/main" id="{A9E4C340-02CB-44B6-BF57-5214268B4343}"/>
              </a:ext>
            </a:extLst>
          </p:cNvPr>
          <p:cNvSpPr>
            <a:spLocks noGrp="1"/>
          </p:cNvSpPr>
          <p:nvPr>
            <p:ph type="sldNum" sz="quarter" idx="2"/>
          </p:nvPr>
        </p:nvSpPr>
        <p:spPr/>
        <p:txBody>
          <a:bodyPr/>
          <a:lstStyle/>
          <a:p>
            <a:pPr lvl="0"/>
            <a:fld id="{86CB4B4D-7CA3-9044-876B-883B54F8677D}" type="slidenum">
              <a:rPr lang="en-US" smtClean="0"/>
              <a:t>40</a:t>
            </a:fld>
            <a:endParaRPr lang="en-US"/>
          </a:p>
        </p:txBody>
      </p:sp>
    </p:spTree>
    <p:extLst>
      <p:ext uri="{BB962C8B-B14F-4D97-AF65-F5344CB8AC3E}">
        <p14:creationId xmlns:p14="http://schemas.microsoft.com/office/powerpoint/2010/main" val="1125350342"/>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Disputes with Utility  </a:t>
            </a:r>
          </a:p>
        </p:txBody>
      </p:sp>
      <p:sp>
        <p:nvSpPr>
          <p:cNvPr id="3" name="Slide Number Placeholder 2">
            <a:extLst>
              <a:ext uri="{FF2B5EF4-FFF2-40B4-BE49-F238E27FC236}">
                <a16:creationId xmlns:a16="http://schemas.microsoft.com/office/drawing/2014/main" id="{B494CA6C-CF5B-6230-5CA0-AD35E5D9C1DC}"/>
              </a:ext>
            </a:extLst>
          </p:cNvPr>
          <p:cNvSpPr>
            <a:spLocks noGrp="1"/>
          </p:cNvSpPr>
          <p:nvPr>
            <p:ph type="sldNum" sz="quarter" idx="12"/>
          </p:nvPr>
        </p:nvSpPr>
        <p:spPr>
          <a:xfrm>
            <a:off x="10634135" y="6356350"/>
            <a:ext cx="1530927"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lang="en-US" sz="1200" b="1" smtClean="0">
                <a:solidFill>
                  <a:srgbClr val="4A66AC"/>
                </a:solidFill>
                <a:latin typeface="Corbel" panose="020B0503020204020204"/>
              </a:rPr>
              <a:pPr marL="0" marR="0" lvl="0" indent="0" algn="r" defTabSz="457200" rtl="0" eaLnBrk="1" fontAlgn="auto" latinLnBrk="0" hangingPunct="1">
                <a:lnSpc>
                  <a:spcPct val="100000"/>
                </a:lnSpc>
                <a:spcBef>
                  <a:spcPts val="0"/>
                </a:spcBef>
                <a:spcAft>
                  <a:spcPts val="0"/>
                </a:spcAft>
                <a:buClrTx/>
                <a:buSzTx/>
                <a:buFontTx/>
                <a:buNone/>
                <a:tabLst/>
                <a:defRPr/>
              </a:pPr>
              <a:t>41</a:t>
            </a:fld>
            <a:endParaRPr lang="en-US"/>
          </a:p>
        </p:txBody>
      </p:sp>
    </p:spTree>
    <p:extLst>
      <p:ext uri="{BB962C8B-B14F-4D97-AF65-F5344CB8AC3E}">
        <p14:creationId xmlns:p14="http://schemas.microsoft.com/office/powerpoint/2010/main" val="95698144"/>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818606"/>
            <a:ext cx="2947482" cy="5166558"/>
          </a:xfrm>
        </p:spPr>
        <p:txBody>
          <a:bodyPr>
            <a:normAutofit/>
          </a:bodyPr>
          <a:lstStyle/>
          <a:p>
            <a:r>
              <a:rPr lang="en-US" sz="4000"/>
              <a:t>Disputes with Utility</a:t>
            </a:r>
          </a:p>
        </p:txBody>
      </p:sp>
      <p:sp>
        <p:nvSpPr>
          <p:cNvPr id="3" name="Content Placeholder 2"/>
          <p:cNvSpPr>
            <a:spLocks noGrp="1"/>
          </p:cNvSpPr>
          <p:nvPr>
            <p:ph idx="1"/>
          </p:nvPr>
        </p:nvSpPr>
        <p:spPr>
          <a:xfrm>
            <a:off x="3498669" y="818606"/>
            <a:ext cx="7924800" cy="5251267"/>
          </a:xfrm>
        </p:spPr>
        <p:txBody>
          <a:bodyPr>
            <a:normAutofit/>
          </a:bodyPr>
          <a:lstStyle/>
          <a:p>
            <a:pPr marL="0" indent="0">
              <a:buNone/>
            </a:pPr>
            <a:r>
              <a:rPr lang="en-US" sz="4000" b="1">
                <a:solidFill>
                  <a:srgbClr val="002060"/>
                </a:solidFill>
              </a:rPr>
              <a:t>Step 1:</a:t>
            </a:r>
            <a:r>
              <a:rPr lang="en-US" sz="4000">
                <a:solidFill>
                  <a:srgbClr val="002060"/>
                </a:solidFill>
              </a:rPr>
              <a:t> Initiate Dispute with Utility</a:t>
            </a:r>
          </a:p>
          <a:p>
            <a:pPr marL="0" indent="0">
              <a:buNone/>
            </a:pPr>
            <a:r>
              <a:rPr lang="en-US" sz="4000" b="1">
                <a:solidFill>
                  <a:srgbClr val="002060"/>
                </a:solidFill>
              </a:rPr>
              <a:t>Step 2: </a:t>
            </a:r>
            <a:r>
              <a:rPr lang="en-US" sz="4000">
                <a:solidFill>
                  <a:srgbClr val="002060"/>
                </a:solidFill>
              </a:rPr>
              <a:t>File Informal PUC Complaint</a:t>
            </a:r>
          </a:p>
          <a:p>
            <a:pPr marL="0" indent="0">
              <a:buNone/>
            </a:pPr>
            <a:r>
              <a:rPr lang="en-US" sz="4000" b="1">
                <a:solidFill>
                  <a:srgbClr val="002060"/>
                </a:solidFill>
              </a:rPr>
              <a:t>Step 3: </a:t>
            </a:r>
            <a:r>
              <a:rPr lang="en-US" sz="4000">
                <a:solidFill>
                  <a:srgbClr val="002060"/>
                </a:solidFill>
              </a:rPr>
              <a:t>File Formal Complaint</a:t>
            </a:r>
          </a:p>
        </p:txBody>
      </p:sp>
      <p:sp>
        <p:nvSpPr>
          <p:cNvPr id="5" name="Slide Number Placeholder 4">
            <a:extLst>
              <a:ext uri="{FF2B5EF4-FFF2-40B4-BE49-F238E27FC236}">
                <a16:creationId xmlns:a16="http://schemas.microsoft.com/office/drawing/2014/main" id="{BEE5C0DB-A4C4-5450-C5DE-0DBCBC23BDFD}"/>
              </a:ext>
            </a:extLst>
          </p:cNvPr>
          <p:cNvSpPr>
            <a:spLocks noGrp="1"/>
          </p:cNvSpPr>
          <p:nvPr>
            <p:ph type="sldNum" sz="quarter" idx="12"/>
          </p:nvPr>
        </p:nvSpPr>
        <p:spPr>
          <a:xfrm>
            <a:off x="10634135" y="6356350"/>
            <a:ext cx="1530927"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lang="en-US" sz="1200" b="1" smtClean="0">
                <a:solidFill>
                  <a:srgbClr val="4A66AC"/>
                </a:solidFill>
                <a:latin typeface="Corbel" panose="020B0503020204020204"/>
              </a:rPr>
              <a:pPr marL="0" marR="0" lvl="0" indent="0" algn="r" defTabSz="457200" rtl="0" eaLnBrk="1" fontAlgn="auto" latinLnBrk="0" hangingPunct="1">
                <a:lnSpc>
                  <a:spcPct val="100000"/>
                </a:lnSpc>
                <a:spcBef>
                  <a:spcPts val="0"/>
                </a:spcBef>
                <a:spcAft>
                  <a:spcPts val="0"/>
                </a:spcAft>
                <a:buClrTx/>
                <a:buSzTx/>
                <a:buFontTx/>
                <a:buNone/>
                <a:tabLst/>
                <a:defRPr/>
              </a:pPr>
              <a:t>42</a:t>
            </a:fld>
            <a:endParaRPr lang="en-US"/>
          </a:p>
        </p:txBody>
      </p:sp>
    </p:spTree>
    <p:extLst>
      <p:ext uri="{BB962C8B-B14F-4D97-AF65-F5344CB8AC3E}">
        <p14:creationId xmlns:p14="http://schemas.microsoft.com/office/powerpoint/2010/main" val="1303127401"/>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51176-E91B-4B85-8CCB-87F795782527}"/>
              </a:ext>
            </a:extLst>
          </p:cNvPr>
          <p:cNvSpPr>
            <a:spLocks noGrp="1"/>
          </p:cNvSpPr>
          <p:nvPr>
            <p:ph type="title"/>
          </p:nvPr>
        </p:nvSpPr>
        <p:spPr/>
        <p:txBody>
          <a:bodyPr anchor="ctr">
            <a:normAutofit/>
          </a:bodyPr>
          <a:lstStyle/>
          <a:p>
            <a:r>
              <a:rPr lang="en-US"/>
              <a:t>Disputing a Utility Bill</a:t>
            </a:r>
          </a:p>
        </p:txBody>
      </p:sp>
      <p:sp>
        <p:nvSpPr>
          <p:cNvPr id="3" name="Content Placeholder 2">
            <a:extLst>
              <a:ext uri="{FF2B5EF4-FFF2-40B4-BE49-F238E27FC236}">
                <a16:creationId xmlns:a16="http://schemas.microsoft.com/office/drawing/2014/main" id="{FD67F1AC-3BAB-4378-B393-56DA00AFA64E}"/>
              </a:ext>
            </a:extLst>
          </p:cNvPr>
          <p:cNvSpPr>
            <a:spLocks noGrp="1"/>
          </p:cNvSpPr>
          <p:nvPr>
            <p:ph idx="1"/>
          </p:nvPr>
        </p:nvSpPr>
        <p:spPr>
          <a:xfrm>
            <a:off x="3402766" y="779489"/>
            <a:ext cx="7970519" cy="5631323"/>
          </a:xfrm>
          <a:effectLst/>
        </p:spPr>
        <p:txBody>
          <a:bodyPr>
            <a:normAutofit/>
          </a:bodyPr>
          <a:lstStyle/>
          <a:p>
            <a:pPr marL="0" indent="0">
              <a:lnSpc>
                <a:spcPct val="90000"/>
              </a:lnSpc>
              <a:buNone/>
            </a:pPr>
            <a:r>
              <a:rPr lang="en-US" sz="3600" b="1">
                <a:solidFill>
                  <a:srgbClr val="002060"/>
                </a:solidFill>
              </a:rPr>
              <a:t>FIRST: Initiate a dispute with the utility</a:t>
            </a:r>
          </a:p>
          <a:p>
            <a:pPr>
              <a:lnSpc>
                <a:spcPct val="90000"/>
              </a:lnSpc>
              <a:buFont typeface="Arial" panose="020B0604020202020204" pitchFamily="34" charset="0"/>
              <a:buChar char="•"/>
            </a:pPr>
            <a:r>
              <a:rPr lang="en-US" sz="2800">
                <a:solidFill>
                  <a:srgbClr val="002060"/>
                </a:solidFill>
              </a:rPr>
              <a:t>Utility has the obligation to address disputes</a:t>
            </a:r>
          </a:p>
          <a:p>
            <a:pPr>
              <a:lnSpc>
                <a:spcPct val="90000"/>
              </a:lnSpc>
              <a:buFont typeface="Arial" panose="020B0604020202020204" pitchFamily="34" charset="0"/>
              <a:buChar char="•"/>
            </a:pPr>
            <a:r>
              <a:rPr lang="en-US" sz="2800">
                <a:solidFill>
                  <a:srgbClr val="002060"/>
                </a:solidFill>
              </a:rPr>
              <a:t>Customer has the obligation to give the utility a chance to resolve a dispute before going to the PUC</a:t>
            </a:r>
          </a:p>
          <a:p>
            <a:pPr>
              <a:lnSpc>
                <a:spcPct val="90000"/>
              </a:lnSpc>
              <a:buFont typeface="Arial" panose="020B0604020202020204" pitchFamily="34" charset="0"/>
              <a:buChar char="•"/>
            </a:pPr>
            <a:r>
              <a:rPr lang="en-US" sz="2800">
                <a:solidFill>
                  <a:srgbClr val="002060"/>
                </a:solidFill>
              </a:rPr>
              <a:t>Advocacy Tips</a:t>
            </a:r>
          </a:p>
          <a:p>
            <a:pPr lvl="1">
              <a:lnSpc>
                <a:spcPct val="90000"/>
              </a:lnSpc>
              <a:buFont typeface="Arial" panose="020B0604020202020204" pitchFamily="34" charset="0"/>
              <a:buChar char="•"/>
            </a:pPr>
            <a:r>
              <a:rPr lang="en-US">
                <a:solidFill>
                  <a:srgbClr val="002060"/>
                </a:solidFill>
              </a:rPr>
              <a:t>Utilities have BROAD DISCRETION to resolve customer disputes</a:t>
            </a:r>
          </a:p>
          <a:p>
            <a:pPr lvl="1">
              <a:lnSpc>
                <a:spcPct val="90000"/>
              </a:lnSpc>
              <a:buFont typeface="Arial" panose="020B0604020202020204" pitchFamily="34" charset="0"/>
              <a:buChar char="•"/>
            </a:pPr>
            <a:r>
              <a:rPr lang="en-US">
                <a:solidFill>
                  <a:srgbClr val="002060"/>
                </a:solidFill>
              </a:rPr>
              <a:t>Use the magic words, “</a:t>
            </a:r>
            <a:r>
              <a:rPr lang="en-US" sz="2400">
                <a:solidFill>
                  <a:srgbClr val="002060"/>
                </a:solidFill>
              </a:rPr>
              <a:t>“I am disputing ____.” and “No, my issue has not been resolved”</a:t>
            </a:r>
          </a:p>
          <a:p>
            <a:pPr lvl="1">
              <a:lnSpc>
                <a:spcPct val="90000"/>
              </a:lnSpc>
              <a:buFont typeface="Arial" panose="020B0604020202020204" pitchFamily="34" charset="0"/>
              <a:buChar char="•"/>
            </a:pPr>
            <a:r>
              <a:rPr lang="en-US">
                <a:solidFill>
                  <a:srgbClr val="002060"/>
                </a:solidFill>
              </a:rPr>
              <a:t>Request a utility / account report</a:t>
            </a:r>
          </a:p>
          <a:p>
            <a:pPr lvl="1">
              <a:lnSpc>
                <a:spcPct val="90000"/>
              </a:lnSpc>
              <a:buFont typeface="Arial" panose="020B0604020202020204" pitchFamily="34" charset="0"/>
              <a:buChar char="•"/>
            </a:pPr>
            <a:r>
              <a:rPr lang="en-US">
                <a:solidFill>
                  <a:srgbClr val="002060"/>
                </a:solidFill>
              </a:rPr>
              <a:t>Request a ‘hold’ on the account to prevent termination while matter is being resolved</a:t>
            </a:r>
          </a:p>
          <a:p>
            <a:pPr lvl="1">
              <a:lnSpc>
                <a:spcPct val="90000"/>
              </a:lnSpc>
              <a:buFont typeface="Arial" panose="020B0604020202020204" pitchFamily="34" charset="0"/>
              <a:buChar char="•"/>
            </a:pPr>
            <a:r>
              <a:rPr lang="en-US" b="1">
                <a:solidFill>
                  <a:srgbClr val="002060"/>
                </a:solidFill>
              </a:rPr>
              <a:t>MUST CONTINUE TO PAY UNDISPUTED BILLS</a:t>
            </a:r>
          </a:p>
        </p:txBody>
      </p:sp>
      <p:sp>
        <p:nvSpPr>
          <p:cNvPr id="4" name="Slide Number Placeholder 3">
            <a:extLst>
              <a:ext uri="{FF2B5EF4-FFF2-40B4-BE49-F238E27FC236}">
                <a16:creationId xmlns:a16="http://schemas.microsoft.com/office/drawing/2014/main" id="{8C465A64-6E40-3583-CDC7-29D6FF43A3A0}"/>
              </a:ext>
            </a:extLst>
          </p:cNvPr>
          <p:cNvSpPr>
            <a:spLocks noGrp="1"/>
          </p:cNvSpPr>
          <p:nvPr>
            <p:ph type="sldNum" sz="quarter" idx="12"/>
          </p:nvPr>
        </p:nvSpPr>
        <p:spPr>
          <a:xfrm>
            <a:off x="10634135" y="6356350"/>
            <a:ext cx="1530927"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lang="en-US" sz="1200" b="1" smtClean="0">
                <a:solidFill>
                  <a:srgbClr val="4A66AC"/>
                </a:solidFill>
                <a:latin typeface="Corbel" panose="020B0503020204020204"/>
              </a:rPr>
              <a:pPr marL="0" marR="0" lvl="0" indent="0" algn="r" defTabSz="457200" rtl="0" eaLnBrk="1" fontAlgn="auto" latinLnBrk="0" hangingPunct="1">
                <a:lnSpc>
                  <a:spcPct val="100000"/>
                </a:lnSpc>
                <a:spcBef>
                  <a:spcPts val="0"/>
                </a:spcBef>
                <a:spcAft>
                  <a:spcPts val="0"/>
                </a:spcAft>
                <a:buClrTx/>
                <a:buSzTx/>
                <a:buFontTx/>
                <a:buNone/>
                <a:tabLst/>
                <a:defRPr/>
              </a:pPr>
              <a:t>43</a:t>
            </a:fld>
            <a:endParaRPr lang="en-US"/>
          </a:p>
        </p:txBody>
      </p:sp>
    </p:spTree>
    <p:extLst>
      <p:ext uri="{BB962C8B-B14F-4D97-AF65-F5344CB8AC3E}">
        <p14:creationId xmlns:p14="http://schemas.microsoft.com/office/powerpoint/2010/main" val="1345768771"/>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51176-E91B-4B85-8CCB-87F795782527}"/>
              </a:ext>
            </a:extLst>
          </p:cNvPr>
          <p:cNvSpPr>
            <a:spLocks noGrp="1"/>
          </p:cNvSpPr>
          <p:nvPr>
            <p:ph type="title"/>
          </p:nvPr>
        </p:nvSpPr>
        <p:spPr>
          <a:xfrm>
            <a:off x="0" y="641921"/>
            <a:ext cx="3357795" cy="5489056"/>
          </a:xfrm>
        </p:spPr>
        <p:txBody>
          <a:bodyPr anchor="ctr">
            <a:normAutofit/>
          </a:bodyPr>
          <a:lstStyle/>
          <a:p>
            <a:r>
              <a:rPr lang="en-US"/>
              <a:t>Disputing a Utility Bill: </a:t>
            </a:r>
            <a:r>
              <a:rPr lang="en-US">
                <a:solidFill>
                  <a:srgbClr val="FFFF00"/>
                </a:solidFill>
              </a:rPr>
              <a:t>PUC Complaints</a:t>
            </a:r>
          </a:p>
        </p:txBody>
      </p:sp>
      <p:sp>
        <p:nvSpPr>
          <p:cNvPr id="5" name="Content Placeholder 4">
            <a:extLst>
              <a:ext uri="{FF2B5EF4-FFF2-40B4-BE49-F238E27FC236}">
                <a16:creationId xmlns:a16="http://schemas.microsoft.com/office/drawing/2014/main" id="{AFDC4F07-F443-67AD-19D6-41E1F3898035}"/>
              </a:ext>
            </a:extLst>
          </p:cNvPr>
          <p:cNvSpPr>
            <a:spLocks noGrp="1"/>
          </p:cNvSpPr>
          <p:nvPr>
            <p:ph idx="1"/>
          </p:nvPr>
        </p:nvSpPr>
        <p:spPr>
          <a:xfrm>
            <a:off x="3721050" y="869430"/>
            <a:ext cx="7652235" cy="5261547"/>
          </a:xfrm>
        </p:spPr>
        <p:txBody>
          <a:bodyPr>
            <a:normAutofit fontScale="85000" lnSpcReduction="20000"/>
          </a:bodyPr>
          <a:lstStyle/>
          <a:p>
            <a:pPr marL="0" indent="0">
              <a:buNone/>
            </a:pPr>
            <a:r>
              <a:rPr lang="en-US" sz="2800">
                <a:solidFill>
                  <a:srgbClr val="002060"/>
                </a:solidFill>
              </a:rPr>
              <a:t>If the customer is unsatisfied with the outcome of their dispute with the utility, they can file a complaint with the PUC</a:t>
            </a:r>
          </a:p>
          <a:p>
            <a:pPr>
              <a:buFont typeface="Wingdings" panose="05000000000000000000" pitchFamily="2" charset="2"/>
              <a:buChar char="§"/>
            </a:pPr>
            <a:r>
              <a:rPr lang="en-US" sz="2800" b="1">
                <a:solidFill>
                  <a:srgbClr val="002060"/>
                </a:solidFill>
              </a:rPr>
              <a:t>Informal Complaint</a:t>
            </a:r>
          </a:p>
          <a:p>
            <a:pPr lvl="1">
              <a:buFont typeface="Wingdings" panose="05000000000000000000" pitchFamily="2" charset="2"/>
              <a:buChar char="§"/>
            </a:pPr>
            <a:r>
              <a:rPr lang="en-US" sz="2400">
                <a:solidFill>
                  <a:srgbClr val="002060"/>
                </a:solidFill>
              </a:rPr>
              <a:t>Does not require legal representation, customers can file by:</a:t>
            </a:r>
          </a:p>
          <a:p>
            <a:pPr lvl="2">
              <a:buFont typeface="Wingdings" panose="05000000000000000000" pitchFamily="2" charset="2"/>
              <a:buChar char="§"/>
            </a:pPr>
            <a:r>
              <a:rPr lang="en-US" sz="2000">
                <a:solidFill>
                  <a:srgbClr val="002060"/>
                </a:solidFill>
              </a:rPr>
              <a:t>Calling 1-800-692-7380, or</a:t>
            </a:r>
          </a:p>
          <a:p>
            <a:pPr lvl="2">
              <a:buFont typeface="Wingdings" panose="05000000000000000000" pitchFamily="2" charset="2"/>
              <a:buChar char="§"/>
            </a:pPr>
            <a:r>
              <a:rPr lang="en-US" sz="2000">
                <a:solidFill>
                  <a:srgbClr val="002060"/>
                </a:solidFill>
              </a:rPr>
              <a:t>Going online at </a:t>
            </a:r>
            <a:r>
              <a:rPr lang="en-US" sz="2400" b="1" u="sng">
                <a:solidFill>
                  <a:srgbClr val="002060"/>
                </a:solidFill>
                <a:effectLst/>
                <a:ea typeface="Calibri" panose="020F0502020204030204" pitchFamily="34" charset="0"/>
                <a:hlinkClick r:id="rId3">
                  <a:extLst>
                    <a:ext uri="{A12FA001-AC4F-418D-AE19-62706E023703}">
                      <ahyp:hlinkClr xmlns:ahyp="http://schemas.microsoft.com/office/drawing/2018/hyperlinkcolor" val="tx"/>
                    </a:ext>
                  </a:extLst>
                </a:hlinkClick>
              </a:rPr>
              <a:t>https://www.puc.pa.gov/complaints/</a:t>
            </a:r>
            <a:r>
              <a:rPr lang="en-US" sz="2400" b="1">
                <a:solidFill>
                  <a:srgbClr val="002060"/>
                </a:solidFill>
                <a:effectLst/>
                <a:ea typeface="Calibri" panose="020F0502020204030204" pitchFamily="34" charset="0"/>
              </a:rPr>
              <a:t> </a:t>
            </a:r>
          </a:p>
          <a:p>
            <a:pPr lvl="1">
              <a:buFont typeface="Wingdings" panose="05000000000000000000" pitchFamily="2" charset="2"/>
              <a:buChar char="§"/>
            </a:pPr>
            <a:r>
              <a:rPr lang="en-US" sz="2400">
                <a:solidFill>
                  <a:srgbClr val="002060"/>
                </a:solidFill>
              </a:rPr>
              <a:t>The PUC Bureau of Consumer Services will investigate</a:t>
            </a:r>
          </a:p>
          <a:p>
            <a:pPr lvl="1">
              <a:buFont typeface="Wingdings" panose="05000000000000000000" pitchFamily="2" charset="2"/>
              <a:buChar char="§"/>
            </a:pPr>
            <a:r>
              <a:rPr lang="en-US" sz="2400">
                <a:solidFill>
                  <a:srgbClr val="002060"/>
                </a:solidFill>
              </a:rPr>
              <a:t>Will temporarily stop pending termination but will not restore service that is already off!</a:t>
            </a:r>
          </a:p>
          <a:p>
            <a:pPr lvl="1">
              <a:buFont typeface="Wingdings" panose="05000000000000000000" pitchFamily="2" charset="2"/>
              <a:buChar char="§"/>
            </a:pPr>
            <a:r>
              <a:rPr lang="en-US" sz="2400">
                <a:solidFill>
                  <a:srgbClr val="002060"/>
                </a:solidFill>
              </a:rPr>
              <a:t>Must pay undisputed bills while informal complaint is pending.</a:t>
            </a:r>
          </a:p>
          <a:p>
            <a:pPr>
              <a:buFont typeface="Wingdings" panose="05000000000000000000" pitchFamily="2" charset="2"/>
              <a:buChar char="§"/>
            </a:pPr>
            <a:r>
              <a:rPr lang="en-US" sz="2800" b="1">
                <a:solidFill>
                  <a:srgbClr val="002060"/>
                </a:solidFill>
              </a:rPr>
              <a:t>Formal Complaint</a:t>
            </a:r>
          </a:p>
          <a:p>
            <a:pPr lvl="1">
              <a:buFont typeface="Wingdings" panose="05000000000000000000" pitchFamily="2" charset="2"/>
              <a:buChar char="§"/>
            </a:pPr>
            <a:r>
              <a:rPr lang="en-US" sz="2400">
                <a:solidFill>
                  <a:srgbClr val="002060"/>
                </a:solidFill>
              </a:rPr>
              <a:t>Requires formal written complaint</a:t>
            </a:r>
          </a:p>
          <a:p>
            <a:pPr lvl="1">
              <a:buFont typeface="Wingdings" panose="05000000000000000000" pitchFamily="2" charset="2"/>
              <a:buChar char="§"/>
            </a:pPr>
            <a:r>
              <a:rPr lang="en-US" sz="2400">
                <a:solidFill>
                  <a:srgbClr val="002060"/>
                </a:solidFill>
              </a:rPr>
              <a:t>Will be heard in front of an Administrative Law Judge</a:t>
            </a:r>
          </a:p>
          <a:p>
            <a:pPr lvl="1">
              <a:buFont typeface="Wingdings" panose="05000000000000000000" pitchFamily="2" charset="2"/>
              <a:buChar char="§"/>
            </a:pPr>
            <a:r>
              <a:rPr lang="en-US" sz="2400">
                <a:solidFill>
                  <a:srgbClr val="002060"/>
                </a:solidFill>
              </a:rPr>
              <a:t>May take months to be resolved</a:t>
            </a:r>
          </a:p>
        </p:txBody>
      </p:sp>
      <p:sp>
        <p:nvSpPr>
          <p:cNvPr id="6" name="Content Placeholder 2">
            <a:extLst>
              <a:ext uri="{FF2B5EF4-FFF2-40B4-BE49-F238E27FC236}">
                <a16:creationId xmlns:a16="http://schemas.microsoft.com/office/drawing/2014/main" id="{E3C840F8-B76A-D423-855E-EF68093563D6}"/>
              </a:ext>
            </a:extLst>
          </p:cNvPr>
          <p:cNvSpPr txBox="1">
            <a:spLocks/>
          </p:cNvSpPr>
          <p:nvPr/>
        </p:nvSpPr>
        <p:spPr>
          <a:xfrm>
            <a:off x="363255" y="1954060"/>
            <a:ext cx="11498893" cy="4359058"/>
          </a:xfrm>
          <a:prstGeom prst="rect">
            <a:avLst/>
          </a:prstGeom>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lnSpc>
                <a:spcPct val="90000"/>
              </a:lnSpc>
              <a:spcBef>
                <a:spcPts val="1200"/>
              </a:spcBef>
              <a:spcAft>
                <a:spcPts val="200"/>
              </a:spcAft>
              <a:buFont typeface="Wingdings 2" charset="2"/>
              <a:buNone/>
            </a:pPr>
            <a:endParaRPr lang="en-US" sz="5600" b="1">
              <a:solidFill>
                <a:schemeClr val="accent5">
                  <a:lumMod val="50000"/>
                </a:schemeClr>
              </a:solidFill>
              <a:latin typeface="Myanmar Text"/>
              <a:cs typeface="Myanmar Text"/>
            </a:endParaRPr>
          </a:p>
          <a:p>
            <a:pPr marL="0" indent="0">
              <a:lnSpc>
                <a:spcPct val="90000"/>
              </a:lnSpc>
              <a:spcBef>
                <a:spcPts val="1200"/>
              </a:spcBef>
              <a:spcAft>
                <a:spcPts val="200"/>
              </a:spcAft>
              <a:buFont typeface="Wingdings 2" charset="2"/>
              <a:buNone/>
            </a:pPr>
            <a:endParaRPr lang="en-US" sz="5600" b="1">
              <a:solidFill>
                <a:schemeClr val="accent5">
                  <a:lumMod val="50000"/>
                </a:schemeClr>
              </a:solidFill>
              <a:latin typeface="+mj-lt"/>
              <a:cs typeface="Myanmar Text"/>
            </a:endParaRPr>
          </a:p>
        </p:txBody>
      </p:sp>
      <p:sp>
        <p:nvSpPr>
          <p:cNvPr id="3" name="Slide Number Placeholder 2">
            <a:extLst>
              <a:ext uri="{FF2B5EF4-FFF2-40B4-BE49-F238E27FC236}">
                <a16:creationId xmlns:a16="http://schemas.microsoft.com/office/drawing/2014/main" id="{7CC7093F-93CB-9A11-060E-435ADF80335D}"/>
              </a:ext>
            </a:extLst>
          </p:cNvPr>
          <p:cNvSpPr>
            <a:spLocks noGrp="1"/>
          </p:cNvSpPr>
          <p:nvPr>
            <p:ph type="sldNum" sz="quarter" idx="12"/>
          </p:nvPr>
        </p:nvSpPr>
        <p:spPr>
          <a:xfrm>
            <a:off x="10634135" y="6356350"/>
            <a:ext cx="1530927"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lang="en-US" sz="1200" b="1" smtClean="0">
                <a:solidFill>
                  <a:srgbClr val="4A66AC"/>
                </a:solidFill>
                <a:latin typeface="Corbel" panose="020B0503020204020204"/>
              </a:rPr>
              <a:pPr marL="0" marR="0" lvl="0" indent="0" algn="r" defTabSz="457200" rtl="0" eaLnBrk="1" fontAlgn="auto" latinLnBrk="0" hangingPunct="1">
                <a:lnSpc>
                  <a:spcPct val="100000"/>
                </a:lnSpc>
                <a:spcBef>
                  <a:spcPts val="0"/>
                </a:spcBef>
                <a:spcAft>
                  <a:spcPts val="0"/>
                </a:spcAft>
                <a:buClrTx/>
                <a:buSzTx/>
                <a:buFontTx/>
                <a:buNone/>
                <a:tabLst/>
                <a:defRPr/>
              </a:pPr>
              <a:t>44</a:t>
            </a:fld>
            <a:endParaRPr lang="en-US"/>
          </a:p>
        </p:txBody>
      </p:sp>
    </p:spTree>
    <p:extLst>
      <p:ext uri="{BB962C8B-B14F-4D97-AF65-F5344CB8AC3E}">
        <p14:creationId xmlns:p14="http://schemas.microsoft.com/office/powerpoint/2010/main" val="3954657822"/>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Shape 283"/>
          <p:cNvSpPr>
            <a:spLocks noGrp="1"/>
          </p:cNvSpPr>
          <p:nvPr>
            <p:ph type="title"/>
          </p:nvPr>
        </p:nvSpPr>
        <p:spPr>
          <a:xfrm>
            <a:off x="252918" y="1123836"/>
            <a:ext cx="2947484" cy="4601185"/>
          </a:xfrm>
          <a:prstGeom prst="rect">
            <a:avLst/>
          </a:prstGeom>
        </p:spPr>
        <p:txBody>
          <a:bodyPr/>
          <a:lstStyle>
            <a:lvl1pPr>
              <a:defRPr spc="-100"/>
            </a:lvl1pPr>
          </a:lstStyle>
          <a:p>
            <a:pPr lvl="0">
              <a:defRPr sz="1800" spc="0">
                <a:solidFill>
                  <a:srgbClr val="000000"/>
                </a:solidFill>
              </a:defRPr>
            </a:pPr>
            <a:r>
              <a:rPr sz="3600" spc="-100">
                <a:solidFill>
                  <a:srgbClr val="FFFFFF"/>
                </a:solidFill>
              </a:rPr>
              <a:t>Referrals</a:t>
            </a:r>
          </a:p>
        </p:txBody>
      </p:sp>
      <p:sp>
        <p:nvSpPr>
          <p:cNvPr id="284" name="Shape 284"/>
          <p:cNvSpPr>
            <a:spLocks noGrp="1"/>
          </p:cNvSpPr>
          <p:nvPr>
            <p:ph type="body" idx="1"/>
          </p:nvPr>
        </p:nvSpPr>
        <p:spPr>
          <a:xfrm>
            <a:off x="3850532" y="724407"/>
            <a:ext cx="7315201" cy="5120642"/>
          </a:xfrm>
          <a:prstGeom prst="rect">
            <a:avLst/>
          </a:prstGeom>
        </p:spPr>
        <p:txBody>
          <a:bodyPr>
            <a:normAutofit/>
          </a:bodyPr>
          <a:lstStyle/>
          <a:p>
            <a:pPr marL="182245" indent="-182245">
              <a:buFont typeface="Wingdings,Sans-Serif"/>
              <a:buChar char="§"/>
            </a:pPr>
            <a:r>
              <a:rPr lang="en-US" sz="2800" b="1">
                <a:solidFill>
                  <a:srgbClr val="002060"/>
                </a:solidFill>
              </a:rPr>
              <a:t>Pa. PUC Bureau of Consumer Services</a:t>
            </a:r>
            <a:endParaRPr lang="en-US" sz="2800" b="1">
              <a:solidFill>
                <a:srgbClr val="002060"/>
              </a:solidFill>
              <a:cs typeface="Calibri"/>
            </a:endParaRPr>
          </a:p>
          <a:p>
            <a:pPr marL="705485" lvl="1">
              <a:spcBef>
                <a:spcPts val="200"/>
              </a:spcBef>
              <a:buFont typeface="Wingdings,Sans-Serif"/>
              <a:buChar char="§"/>
            </a:pPr>
            <a:r>
              <a:rPr lang="en-US" sz="2400">
                <a:solidFill>
                  <a:srgbClr val="002060"/>
                </a:solidFill>
              </a:rPr>
              <a:t>Informal Complaints: 800-692-7380</a:t>
            </a:r>
            <a:endParaRPr lang="en-US" sz="2400">
              <a:solidFill>
                <a:srgbClr val="002060"/>
              </a:solidFill>
              <a:cs typeface="Calibri"/>
            </a:endParaRPr>
          </a:p>
          <a:p>
            <a:pPr marL="705485" lvl="1">
              <a:spcBef>
                <a:spcPts val="200"/>
              </a:spcBef>
              <a:buFont typeface="Wingdings,Sans-Serif"/>
              <a:buChar char="§"/>
            </a:pPr>
            <a:r>
              <a:rPr lang="en-US" sz="2400">
                <a:solidFill>
                  <a:srgbClr val="002060"/>
                </a:solidFill>
              </a:rPr>
              <a:t>Formal Complaints: </a:t>
            </a:r>
            <a:r>
              <a:rPr lang="en-US" sz="2400">
                <a:solidFill>
                  <a:srgbClr val="002060"/>
                </a:solidFill>
                <a:hlinkClick r:id="rId3">
                  <a:extLst>
                    <a:ext uri="{A12FA001-AC4F-418D-AE19-62706E023703}">
                      <ahyp:hlinkClr xmlns:ahyp="http://schemas.microsoft.com/office/drawing/2018/hyperlinkcolor" val="tx"/>
                    </a:ext>
                  </a:extLst>
                </a:hlinkClick>
              </a:rPr>
              <a:t>www.puc.state.pa.us/filing_resources/filing_complaints.aspx</a:t>
            </a:r>
            <a:r>
              <a:rPr lang="en-US" sz="2400">
                <a:solidFill>
                  <a:srgbClr val="002060"/>
                </a:solidFill>
              </a:rPr>
              <a:t> </a:t>
            </a:r>
            <a:endParaRPr lang="en-US" sz="2400">
              <a:solidFill>
                <a:srgbClr val="002060"/>
              </a:solidFill>
              <a:cs typeface="Calibri"/>
            </a:endParaRPr>
          </a:p>
          <a:p>
            <a:pPr marL="182245" indent="-182245">
              <a:buFont typeface="Wingdings,Sans-Serif"/>
              <a:buChar char="§"/>
            </a:pPr>
            <a:r>
              <a:rPr lang="en-US" sz="2800" b="1">
                <a:solidFill>
                  <a:srgbClr val="002060"/>
                </a:solidFill>
              </a:rPr>
              <a:t>Office of Consumer Advocate (OCA)</a:t>
            </a:r>
            <a:endParaRPr lang="en-US" sz="2800" b="1">
              <a:solidFill>
                <a:srgbClr val="002060"/>
              </a:solidFill>
              <a:cs typeface="Calibri"/>
            </a:endParaRPr>
          </a:p>
          <a:p>
            <a:pPr marL="705485" lvl="1">
              <a:spcBef>
                <a:spcPts val="200"/>
              </a:spcBef>
              <a:buFont typeface="Wingdings,Sans-Serif"/>
              <a:buChar char="§"/>
            </a:pPr>
            <a:r>
              <a:rPr lang="en-US" sz="2400">
                <a:solidFill>
                  <a:srgbClr val="002060"/>
                </a:solidFill>
                <a:hlinkClick r:id="rId4">
                  <a:extLst>
                    <a:ext uri="{A12FA001-AC4F-418D-AE19-62706E023703}">
                      <ahyp:hlinkClr xmlns:ahyp="http://schemas.microsoft.com/office/drawing/2018/hyperlinkcolor" val="tx"/>
                    </a:ext>
                  </a:extLst>
                </a:hlinkClick>
              </a:rPr>
              <a:t>www.oca.state.pa.us</a:t>
            </a:r>
            <a:endParaRPr lang="en-US" sz="2400">
              <a:solidFill>
                <a:srgbClr val="002060"/>
              </a:solidFill>
              <a:cs typeface="Calibri"/>
            </a:endParaRPr>
          </a:p>
          <a:p>
            <a:pPr marL="705485" lvl="1">
              <a:spcBef>
                <a:spcPts val="200"/>
              </a:spcBef>
              <a:buFont typeface="Wingdings,Sans-Serif"/>
              <a:buChar char="§"/>
            </a:pPr>
            <a:r>
              <a:rPr lang="en-US" sz="2400">
                <a:solidFill>
                  <a:srgbClr val="002060"/>
                </a:solidFill>
              </a:rPr>
              <a:t>800-684-6560</a:t>
            </a:r>
            <a:endParaRPr lang="en-US" sz="2400">
              <a:solidFill>
                <a:srgbClr val="002060"/>
              </a:solidFill>
              <a:cs typeface="Calibri"/>
            </a:endParaRPr>
          </a:p>
          <a:p>
            <a:pPr marL="705485" lvl="1">
              <a:spcBef>
                <a:spcPts val="200"/>
              </a:spcBef>
              <a:buFont typeface="Wingdings,Sans-Serif"/>
              <a:buChar char="§"/>
            </a:pPr>
            <a:r>
              <a:rPr lang="en-US" sz="2400">
                <a:solidFill>
                  <a:srgbClr val="002060"/>
                </a:solidFill>
                <a:hlinkClick r:id="rId5">
                  <a:extLst>
                    <a:ext uri="{A12FA001-AC4F-418D-AE19-62706E023703}">
                      <ahyp:hlinkClr xmlns:ahyp="http://schemas.microsoft.com/office/drawing/2018/hyperlinkcolor" val="tx"/>
                    </a:ext>
                  </a:extLst>
                </a:hlinkClick>
              </a:rPr>
              <a:t>consumer@paoca.org</a:t>
            </a:r>
            <a:endParaRPr lang="en-US" sz="2400">
              <a:solidFill>
                <a:srgbClr val="002060"/>
              </a:solidFill>
              <a:cs typeface="Calibri"/>
            </a:endParaRPr>
          </a:p>
        </p:txBody>
      </p:sp>
      <p:sp>
        <p:nvSpPr>
          <p:cNvPr id="285" name="Shape 285"/>
          <p:cNvSpPr>
            <a:spLocks noGrp="1"/>
          </p:cNvSpPr>
          <p:nvPr>
            <p:ph type="sldNum" sz="quarter" idx="2"/>
          </p:nvPr>
        </p:nvSpPr>
        <p:spPr>
          <a:xfrm>
            <a:off x="10634134" y="6404292"/>
            <a:ext cx="1530928" cy="26924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r" defTabSz="457200">
              <a:defRPr sz="1200" b="0">
                <a:solidFill>
                  <a:srgbClr val="4A66AC"/>
                </a:solidFill>
                <a:latin typeface="Corbel"/>
                <a:ea typeface="Corbel"/>
                <a:cs typeface="Corbel"/>
                <a:sym typeface="Corbel"/>
              </a:defRPr>
            </a:lvl1pPr>
            <a:lvl2pPr indent="457200" defTabSz="457200">
              <a:defRPr>
                <a:latin typeface="Corbel"/>
                <a:ea typeface="Corbel"/>
                <a:cs typeface="Corbel"/>
                <a:sym typeface="Corbel"/>
              </a:defRPr>
            </a:lvl2pPr>
            <a:lvl3pPr indent="914400" defTabSz="457200">
              <a:defRPr>
                <a:latin typeface="Corbel"/>
                <a:ea typeface="Corbel"/>
                <a:cs typeface="Corbel"/>
                <a:sym typeface="Corbel"/>
              </a:defRPr>
            </a:lvl3pPr>
            <a:lvl4pPr indent="1371600" defTabSz="457200">
              <a:defRPr>
                <a:latin typeface="Corbel"/>
                <a:ea typeface="Corbel"/>
                <a:cs typeface="Corbel"/>
                <a:sym typeface="Corbel"/>
              </a:defRPr>
            </a:lvl4pPr>
            <a:lvl5pPr indent="1828800" defTabSz="457200">
              <a:defRPr>
                <a:latin typeface="Corbel"/>
                <a:ea typeface="Corbel"/>
                <a:cs typeface="Corbel"/>
                <a:sym typeface="Corbel"/>
              </a:defRPr>
            </a:lvl5pPr>
            <a:lvl6pPr indent="2286000" defTabSz="457200">
              <a:defRPr>
                <a:latin typeface="Corbel"/>
                <a:ea typeface="Corbel"/>
                <a:cs typeface="Corbel"/>
                <a:sym typeface="Corbel"/>
              </a:defRPr>
            </a:lvl6pPr>
            <a:lvl7pPr indent="2743200" defTabSz="457200">
              <a:defRPr>
                <a:latin typeface="Corbel"/>
                <a:ea typeface="Corbel"/>
                <a:cs typeface="Corbel"/>
                <a:sym typeface="Corbel"/>
              </a:defRPr>
            </a:lvl7pPr>
            <a:lvl8pPr indent="3200400" defTabSz="457200">
              <a:defRPr>
                <a:latin typeface="Corbel"/>
                <a:ea typeface="Corbel"/>
                <a:cs typeface="Corbel"/>
                <a:sym typeface="Corbel"/>
              </a:defRPr>
            </a:lvl8pPr>
            <a:lvl9pPr indent="3657600" defTabSz="457200">
              <a:defRPr>
                <a:latin typeface="Corbel"/>
                <a:ea typeface="Corbel"/>
                <a:cs typeface="Corbel"/>
                <a:sym typeface="Corbel"/>
              </a:defRPr>
            </a:lvl9pPr>
          </a:lstStyle>
          <a:p>
            <a:pPr lvl="0">
              <a:defRPr sz="1800">
                <a:solidFill>
                  <a:srgbClr val="000000"/>
                </a:solidFill>
              </a:defRPr>
            </a:pPr>
            <a:fld id="{86CB4B4D-7CA3-9044-876B-883B54F8677D}" type="slidenum">
              <a:rPr lang="en-US" smtClean="0"/>
              <a:pPr lvl="0">
                <a:defRPr sz="1800">
                  <a:solidFill>
                    <a:srgbClr val="000000"/>
                  </a:solidFill>
                </a:defRPr>
              </a:pPr>
              <a:t>45</a:t>
            </a:fld>
            <a:endParaRPr sz="1200">
              <a:solidFill>
                <a:srgbClr val="4A66AC"/>
              </a:solidFill>
            </a:endParaRP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17747BD4-A1BF-4822-AF7B-1FA102AFA9E8}"/>
              </a:ext>
            </a:extLst>
          </p:cNvPr>
          <p:cNvCxnSpPr>
            <a:cxnSpLocks/>
          </p:cNvCxnSpPr>
          <p:nvPr/>
        </p:nvCxnSpPr>
        <p:spPr>
          <a:xfrm>
            <a:off x="767179" y="3424428"/>
            <a:ext cx="8567057"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84C08A09-184A-4D51-9470-7FA22509C41A}"/>
              </a:ext>
            </a:extLst>
          </p:cNvPr>
          <p:cNvSpPr>
            <a:spLocks noGrp="1"/>
          </p:cNvSpPr>
          <p:nvPr>
            <p:ph type="title"/>
          </p:nvPr>
        </p:nvSpPr>
        <p:spPr>
          <a:xfrm>
            <a:off x="0" y="1123837"/>
            <a:ext cx="3462727" cy="4601183"/>
          </a:xfrm>
        </p:spPr>
        <p:txBody>
          <a:bodyPr>
            <a:normAutofit/>
          </a:bodyPr>
          <a:lstStyle/>
          <a:p>
            <a:r>
              <a:rPr lang="en-US" sz="4400">
                <a:solidFill>
                  <a:schemeClr val="bg1"/>
                </a:solidFill>
                <a:cs typeface="Helvetica" panose="020B0604020202020204" pitchFamily="34" charset="0"/>
              </a:rPr>
              <a:t>PULP Contact Information</a:t>
            </a:r>
          </a:p>
        </p:txBody>
      </p:sp>
      <p:sp>
        <p:nvSpPr>
          <p:cNvPr id="5" name="Content Placeholder 4">
            <a:extLst>
              <a:ext uri="{FF2B5EF4-FFF2-40B4-BE49-F238E27FC236}">
                <a16:creationId xmlns:a16="http://schemas.microsoft.com/office/drawing/2014/main" id="{066DDB04-7326-4EC0-847F-950F91862FF9}"/>
              </a:ext>
            </a:extLst>
          </p:cNvPr>
          <p:cNvSpPr>
            <a:spLocks noGrp="1"/>
          </p:cNvSpPr>
          <p:nvPr>
            <p:ph idx="1"/>
          </p:nvPr>
        </p:nvSpPr>
        <p:spPr>
          <a:xfrm>
            <a:off x="3614485" y="2974563"/>
            <a:ext cx="8767391" cy="1553493"/>
          </a:xfrm>
        </p:spPr>
        <p:txBody>
          <a:bodyPr>
            <a:noAutofit/>
          </a:bodyPr>
          <a:lstStyle/>
          <a:p>
            <a:pPr marL="0" indent="0">
              <a:buNone/>
            </a:pPr>
            <a:r>
              <a:rPr lang="en-US" sz="2500" b="1">
                <a:solidFill>
                  <a:srgbClr val="002060"/>
                </a:solidFill>
                <a:latin typeface="+mj-lt"/>
                <a:cs typeface="Helvetica" panose="020B0604020202020204" pitchFamily="34" charset="0"/>
              </a:rPr>
              <a:t>Training and Technical Assistance (for providers): </a:t>
            </a:r>
          </a:p>
          <a:p>
            <a:pPr marL="0" indent="0">
              <a:buNone/>
            </a:pPr>
            <a:r>
              <a:rPr lang="en-US" sz="2800">
                <a:solidFill>
                  <a:srgbClr val="002060"/>
                </a:solidFill>
                <a:latin typeface="+mj-lt"/>
                <a:cs typeface="Helvetica" panose="020B0604020202020204" pitchFamily="34" charset="0"/>
              </a:rPr>
              <a:t>Email: </a:t>
            </a:r>
            <a:r>
              <a:rPr lang="en-US" sz="2800" u="sng">
                <a:solidFill>
                  <a:srgbClr val="002060"/>
                </a:solidFill>
                <a:latin typeface="+mj-lt"/>
                <a:cs typeface="Helvetica" panose="020B0604020202020204" pitchFamily="34" charset="0"/>
                <a:hlinkClick r:id="rId3">
                  <a:extLst>
                    <a:ext uri="{A12FA001-AC4F-418D-AE19-62706E023703}">
                      <ahyp:hlinkClr xmlns:ahyp="http://schemas.microsoft.com/office/drawing/2018/hyperlinkcolor" val="tx"/>
                    </a:ext>
                  </a:extLst>
                </a:hlinkClick>
              </a:rPr>
              <a:t>PULP@pautilitylawproject.org</a:t>
            </a:r>
            <a:r>
              <a:rPr lang="en-US" sz="2800" u="sng">
                <a:solidFill>
                  <a:srgbClr val="002060"/>
                </a:solidFill>
                <a:latin typeface="+mj-lt"/>
                <a:cs typeface="Helvetica" panose="020B0604020202020204" pitchFamily="34" charset="0"/>
              </a:rPr>
              <a:t> </a:t>
            </a:r>
          </a:p>
          <a:p>
            <a:pPr marL="0" indent="0">
              <a:buNone/>
            </a:pPr>
            <a:r>
              <a:rPr lang="en-US" sz="2800">
                <a:solidFill>
                  <a:srgbClr val="002060"/>
                </a:solidFill>
                <a:latin typeface="+mj-lt"/>
                <a:cs typeface="Helvetica" panose="020B0604020202020204" pitchFamily="34" charset="0"/>
              </a:rPr>
              <a:t>Phone: 717-236-9486 </a:t>
            </a:r>
          </a:p>
          <a:p>
            <a:pPr marL="0" indent="0">
              <a:buNone/>
            </a:pPr>
            <a:endParaRPr lang="en-US" sz="2800">
              <a:solidFill>
                <a:srgbClr val="002060"/>
              </a:solidFill>
              <a:latin typeface="+mj-lt"/>
              <a:cs typeface="Helvetica" panose="020B0604020202020204" pitchFamily="34" charset="0"/>
            </a:endParaRPr>
          </a:p>
          <a:p>
            <a:pPr marL="0" indent="0">
              <a:buNone/>
            </a:pPr>
            <a:r>
              <a:rPr lang="en-US" sz="2500" b="1">
                <a:solidFill>
                  <a:srgbClr val="002060"/>
                </a:solidFill>
                <a:latin typeface="+mj-lt"/>
                <a:cs typeface="Helvetica" panose="020B0604020202020204" pitchFamily="34" charset="0"/>
              </a:rPr>
              <a:t>Utility Hotline (for clients):</a:t>
            </a:r>
          </a:p>
          <a:p>
            <a:pPr marL="0" indent="0">
              <a:buNone/>
            </a:pPr>
            <a:r>
              <a:rPr lang="en-US" sz="2800">
                <a:solidFill>
                  <a:srgbClr val="002060"/>
                </a:solidFill>
                <a:latin typeface="+mj-lt"/>
                <a:cs typeface="Helvetica" panose="020B0604020202020204" pitchFamily="34" charset="0"/>
              </a:rPr>
              <a:t>Email: </a:t>
            </a:r>
            <a:r>
              <a:rPr lang="en-US" sz="2800">
                <a:solidFill>
                  <a:srgbClr val="002060"/>
                </a:solidFill>
                <a:latin typeface="+mj-lt"/>
                <a:cs typeface="Helvetica" panose="020B0604020202020204" pitchFamily="34" charset="0"/>
                <a:hlinkClick r:id="rId4">
                  <a:extLst>
                    <a:ext uri="{A12FA001-AC4F-418D-AE19-62706E023703}">
                      <ahyp:hlinkClr xmlns:ahyp="http://schemas.microsoft.com/office/drawing/2018/hyperlinkcolor" val="tx"/>
                    </a:ext>
                  </a:extLst>
                </a:hlinkClick>
              </a:rPr>
              <a:t>UtilityHotline@pautilitylawproject.org</a:t>
            </a:r>
            <a:r>
              <a:rPr lang="en-US" sz="2800">
                <a:solidFill>
                  <a:srgbClr val="002060"/>
                </a:solidFill>
                <a:latin typeface="+mj-lt"/>
                <a:cs typeface="Helvetica" panose="020B0604020202020204" pitchFamily="34" charset="0"/>
              </a:rPr>
              <a:t> </a:t>
            </a:r>
          </a:p>
          <a:p>
            <a:pPr marL="0" indent="0">
              <a:buNone/>
            </a:pPr>
            <a:r>
              <a:rPr lang="en-US" sz="2800">
                <a:solidFill>
                  <a:srgbClr val="002060"/>
                </a:solidFill>
                <a:latin typeface="+mj-lt"/>
                <a:cs typeface="Helvetica" panose="020B0604020202020204" pitchFamily="34" charset="0"/>
              </a:rPr>
              <a:t>Phone: 844-645-2500</a:t>
            </a:r>
          </a:p>
          <a:p>
            <a:pPr marL="0" indent="0">
              <a:buNone/>
            </a:pPr>
            <a:endParaRPr lang="en-US" sz="2800">
              <a:latin typeface="+mj-lt"/>
              <a:cs typeface="Helvetica" panose="020B0604020202020204" pitchFamily="34" charset="0"/>
            </a:endParaRPr>
          </a:p>
        </p:txBody>
      </p:sp>
      <p:sp>
        <p:nvSpPr>
          <p:cNvPr id="2" name="Slide Number Placeholder 1">
            <a:extLst>
              <a:ext uri="{FF2B5EF4-FFF2-40B4-BE49-F238E27FC236}">
                <a16:creationId xmlns:a16="http://schemas.microsoft.com/office/drawing/2014/main" id="{DE173769-9588-9DD9-91D4-0DE21845682C}"/>
              </a:ext>
            </a:extLst>
          </p:cNvPr>
          <p:cNvSpPr>
            <a:spLocks noGrp="1"/>
          </p:cNvSpPr>
          <p:nvPr>
            <p:ph type="sldNum" sz="quarter" idx="12"/>
          </p:nvPr>
        </p:nvSpPr>
        <p:spPr>
          <a:xfrm>
            <a:off x="10634135" y="6356350"/>
            <a:ext cx="1530927"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lang="en-US" sz="1200" b="1" smtClean="0">
                <a:solidFill>
                  <a:srgbClr val="4A66AC"/>
                </a:solidFill>
                <a:latin typeface="Corbel" panose="020B0503020204020204"/>
              </a:rPr>
              <a:pPr marL="0" marR="0" lvl="0" indent="0" algn="r" defTabSz="457200" rtl="0" eaLnBrk="1" fontAlgn="auto" latinLnBrk="0" hangingPunct="1">
                <a:lnSpc>
                  <a:spcPct val="100000"/>
                </a:lnSpc>
                <a:spcBef>
                  <a:spcPts val="0"/>
                </a:spcBef>
                <a:spcAft>
                  <a:spcPts val="0"/>
                </a:spcAft>
                <a:buClrTx/>
                <a:buSzTx/>
                <a:buFontTx/>
                <a:buNone/>
                <a:tabLst/>
                <a:defRPr/>
              </a:pPr>
              <a:t>46</a:t>
            </a:fld>
            <a:endParaRPr lang="en-US"/>
          </a:p>
        </p:txBody>
      </p:sp>
    </p:spTree>
    <p:extLst>
      <p:ext uri="{BB962C8B-B14F-4D97-AF65-F5344CB8AC3E}">
        <p14:creationId xmlns:p14="http://schemas.microsoft.com/office/powerpoint/2010/main" val="929625293"/>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2D244-C766-4B8A-B761-49F9EB618316}"/>
              </a:ext>
            </a:extLst>
          </p:cNvPr>
          <p:cNvSpPr>
            <a:spLocks noGrp="1"/>
          </p:cNvSpPr>
          <p:nvPr>
            <p:ph type="title"/>
          </p:nvPr>
        </p:nvSpPr>
        <p:spPr>
          <a:xfrm>
            <a:off x="1" y="1734857"/>
            <a:ext cx="3342806" cy="3388287"/>
          </a:xfrm>
        </p:spPr>
        <p:txBody>
          <a:bodyPr anchor="ctr">
            <a:normAutofit/>
          </a:bodyPr>
          <a:lstStyle/>
          <a:p>
            <a:r>
              <a:rPr lang="en-US" sz="4000"/>
              <a:t>More Information</a:t>
            </a:r>
          </a:p>
        </p:txBody>
      </p:sp>
      <p:sp>
        <p:nvSpPr>
          <p:cNvPr id="3" name="Content Placeholder 2">
            <a:extLst>
              <a:ext uri="{FF2B5EF4-FFF2-40B4-BE49-F238E27FC236}">
                <a16:creationId xmlns:a16="http://schemas.microsoft.com/office/drawing/2014/main" id="{9687FDB0-31D0-4296-9865-05CDE420E32D}"/>
              </a:ext>
            </a:extLst>
          </p:cNvPr>
          <p:cNvSpPr>
            <a:spLocks noGrp="1"/>
          </p:cNvSpPr>
          <p:nvPr>
            <p:ph idx="1"/>
          </p:nvPr>
        </p:nvSpPr>
        <p:spPr>
          <a:xfrm>
            <a:off x="3582649" y="413358"/>
            <a:ext cx="8235539" cy="5887233"/>
          </a:xfrm>
          <a:effectLst/>
        </p:spPr>
        <p:txBody>
          <a:bodyPr>
            <a:normAutofit/>
          </a:bodyPr>
          <a:lstStyle/>
          <a:p>
            <a:pPr lvl="0">
              <a:buFont typeface="Wingdings" panose="05000000000000000000" pitchFamily="2" charset="2"/>
              <a:buChar char="§"/>
              <a:defRPr sz="1800">
                <a:solidFill>
                  <a:srgbClr val="000000"/>
                </a:solidFill>
              </a:defRPr>
            </a:pPr>
            <a:r>
              <a:rPr lang="en-US" sz="2800">
                <a:solidFill>
                  <a:srgbClr val="002060"/>
                </a:solidFill>
              </a:rPr>
              <a:t>Client “One Pagers” / Program Information</a:t>
            </a:r>
          </a:p>
          <a:p>
            <a:pPr lvl="1">
              <a:buFont typeface="Wingdings" panose="05000000000000000000" pitchFamily="2" charset="2"/>
              <a:buChar char="§"/>
              <a:defRPr sz="1800">
                <a:solidFill>
                  <a:srgbClr val="000000"/>
                </a:solidFill>
              </a:defRPr>
            </a:pPr>
            <a:r>
              <a:rPr lang="en-US" sz="1900">
                <a:solidFill>
                  <a:srgbClr val="002060"/>
                </a:solidFill>
                <a:hlinkClick r:id="rId3">
                  <a:extLst>
                    <a:ext uri="{A12FA001-AC4F-418D-AE19-62706E023703}">
                      <ahyp:hlinkClr xmlns:ahyp="http://schemas.microsoft.com/office/drawing/2018/hyperlinkcolor" val="tx"/>
                    </a:ext>
                  </a:extLst>
                </a:hlinkClick>
              </a:rPr>
              <a:t>https://www.rhls.org/utilities/pulp/links-to-utility-resources/</a:t>
            </a:r>
            <a:r>
              <a:rPr lang="en-US" sz="1900">
                <a:solidFill>
                  <a:srgbClr val="002060"/>
                </a:solidFill>
              </a:rPr>
              <a:t> </a:t>
            </a:r>
          </a:p>
          <a:p>
            <a:pPr lvl="0">
              <a:buFont typeface="Wingdings" panose="05000000000000000000" pitchFamily="2" charset="2"/>
              <a:buChar char="§"/>
              <a:defRPr sz="1800">
                <a:solidFill>
                  <a:srgbClr val="000000"/>
                </a:solidFill>
              </a:defRPr>
            </a:pPr>
            <a:r>
              <a:rPr lang="en-US" sz="2800">
                <a:solidFill>
                  <a:srgbClr val="002060"/>
                </a:solidFill>
              </a:rPr>
              <a:t>PULP LIHEAP Advocates Manual</a:t>
            </a:r>
          </a:p>
          <a:p>
            <a:pPr lvl="1">
              <a:buFont typeface="Wingdings" panose="05000000000000000000" pitchFamily="2" charset="2"/>
              <a:buChar char="§"/>
              <a:defRPr sz="1800">
                <a:solidFill>
                  <a:srgbClr val="000000"/>
                </a:solidFill>
              </a:defRPr>
            </a:pPr>
            <a:r>
              <a:rPr lang="en-US">
                <a:solidFill>
                  <a:srgbClr val="002060"/>
                </a:solidFill>
                <a:hlinkClick r:id="rId3">
                  <a:extLst>
                    <a:ext uri="{A12FA001-AC4F-418D-AE19-62706E023703}">
                      <ahyp:hlinkClr xmlns:ahyp="http://schemas.microsoft.com/office/drawing/2018/hyperlinkcolor" val="tx"/>
                    </a:ext>
                  </a:extLst>
                </a:hlinkClick>
              </a:rPr>
              <a:t>https://www.rhls.org/utilities/pulp/links-to-utility-resources/</a:t>
            </a:r>
            <a:r>
              <a:rPr lang="en-US">
                <a:solidFill>
                  <a:srgbClr val="002060"/>
                </a:solidFill>
              </a:rPr>
              <a:t> </a:t>
            </a:r>
          </a:p>
          <a:p>
            <a:pPr lvl="0">
              <a:buFont typeface="Wingdings" panose="05000000000000000000" pitchFamily="2" charset="2"/>
              <a:buChar char="§"/>
              <a:defRPr sz="1800">
                <a:solidFill>
                  <a:srgbClr val="000000"/>
                </a:solidFill>
              </a:defRPr>
            </a:pPr>
            <a:r>
              <a:rPr lang="en-US" sz="2800">
                <a:solidFill>
                  <a:srgbClr val="002060"/>
                </a:solidFill>
              </a:rPr>
              <a:t>LIHEAP State Plan</a:t>
            </a:r>
          </a:p>
          <a:p>
            <a:pPr marL="845820" lvl="1" indent="-342900">
              <a:buFont typeface="Wingdings" panose="05000000000000000000" pitchFamily="2" charset="2"/>
              <a:buChar char="§"/>
              <a:defRPr sz="1800">
                <a:solidFill>
                  <a:srgbClr val="000000"/>
                </a:solidFill>
              </a:defRPr>
            </a:pPr>
            <a:r>
              <a:rPr lang="en-US" sz="1800">
                <a:solidFill>
                  <a:srgbClr val="002060"/>
                </a:solidFill>
                <a:hlinkClick r:id="rId4">
                  <a:extLst>
                    <a:ext uri="{A12FA001-AC4F-418D-AE19-62706E023703}">
                      <ahyp:hlinkClr xmlns:ahyp="http://schemas.microsoft.com/office/drawing/2018/hyperlinkcolor" val="tx"/>
                    </a:ext>
                  </a:extLst>
                </a:hlinkClick>
              </a:rPr>
              <a:t>http://www.dhs.pa.gov/citizens/heatingassistanceliheap/liheapstateplan/index.htm</a:t>
            </a:r>
            <a:endParaRPr lang="en-US" sz="1800">
              <a:solidFill>
                <a:srgbClr val="002060"/>
              </a:solidFill>
            </a:endParaRPr>
          </a:p>
          <a:p>
            <a:pPr lvl="0">
              <a:buFont typeface="Wingdings" panose="05000000000000000000" pitchFamily="2" charset="2"/>
              <a:buChar char="§"/>
              <a:defRPr sz="1800">
                <a:solidFill>
                  <a:srgbClr val="000000"/>
                </a:solidFill>
              </a:defRPr>
            </a:pPr>
            <a:r>
              <a:rPr lang="en-US" sz="2800">
                <a:solidFill>
                  <a:srgbClr val="002060"/>
                </a:solidFill>
              </a:rPr>
              <a:t>Universal Service Contact Numbers</a:t>
            </a:r>
          </a:p>
          <a:p>
            <a:pPr lvl="1">
              <a:spcBef>
                <a:spcPts val="200"/>
              </a:spcBef>
              <a:buFont typeface="Wingdings" panose="05000000000000000000" pitchFamily="2" charset="2"/>
              <a:buChar char="§"/>
              <a:defRPr sz="1800">
                <a:solidFill>
                  <a:srgbClr val="000000"/>
                </a:solidFill>
              </a:defRPr>
            </a:pPr>
            <a:r>
              <a:rPr lang="en-US" sz="1800">
                <a:solidFill>
                  <a:srgbClr val="002060"/>
                </a:solidFill>
                <a:hlinkClick r:id="rId5">
                  <a:extLst>
                    <a:ext uri="{A12FA001-AC4F-418D-AE19-62706E023703}">
                      <ahyp:hlinkClr xmlns:ahyp="http://schemas.microsoft.com/office/drawing/2018/hyperlinkcolor" val="tx"/>
                    </a:ext>
                  </a:extLst>
                </a:hlinkClick>
              </a:rPr>
              <a:t>http://www.oca.state.pa.us/information_links/UniversalServNos.htm</a:t>
            </a:r>
            <a:endParaRPr lang="en-US" sz="1600">
              <a:solidFill>
                <a:srgbClr val="002060"/>
              </a:solidFill>
            </a:endParaRPr>
          </a:p>
          <a:p>
            <a:pPr lvl="0">
              <a:buFont typeface="Wingdings" panose="05000000000000000000" pitchFamily="2" charset="2"/>
              <a:buChar char="§"/>
              <a:defRPr sz="1800">
                <a:solidFill>
                  <a:srgbClr val="000000"/>
                </a:solidFill>
              </a:defRPr>
            </a:pPr>
            <a:r>
              <a:rPr lang="en-US" sz="2800">
                <a:solidFill>
                  <a:srgbClr val="002060"/>
                </a:solidFill>
              </a:rPr>
              <a:t>Universal Service Plans</a:t>
            </a:r>
          </a:p>
          <a:p>
            <a:pPr lvl="1">
              <a:spcBef>
                <a:spcPts val="200"/>
              </a:spcBef>
              <a:buFont typeface="Wingdings" panose="05000000000000000000" pitchFamily="2" charset="2"/>
              <a:buChar char="§"/>
              <a:defRPr sz="1800">
                <a:solidFill>
                  <a:srgbClr val="000000"/>
                </a:solidFill>
              </a:defRPr>
            </a:pPr>
            <a:r>
              <a:rPr lang="en-US" sz="2400">
                <a:solidFill>
                  <a:srgbClr val="002060"/>
                </a:solidFill>
              </a:rPr>
              <a:t>Program rules for all utility-run affordability programs</a:t>
            </a:r>
            <a:endParaRPr lang="en-US">
              <a:solidFill>
                <a:srgbClr val="002060"/>
              </a:solidFill>
            </a:endParaRPr>
          </a:p>
          <a:p>
            <a:pPr lvl="1">
              <a:spcBef>
                <a:spcPts val="200"/>
              </a:spcBef>
              <a:buFont typeface="Wingdings" panose="05000000000000000000" pitchFamily="2" charset="2"/>
              <a:buChar char="§"/>
              <a:defRPr sz="1800">
                <a:solidFill>
                  <a:srgbClr val="000000"/>
                </a:solidFill>
              </a:defRPr>
            </a:pPr>
            <a:r>
              <a:rPr lang="en-US" sz="2000">
                <a:solidFill>
                  <a:srgbClr val="002060"/>
                </a:solidFill>
                <a:hlinkClick r:id="rId6">
                  <a:extLst>
                    <a:ext uri="{A12FA001-AC4F-418D-AE19-62706E023703}">
                      <ahyp:hlinkClr xmlns:ahyp="http://schemas.microsoft.com/office/drawing/2018/hyperlinkcolor" val="tx"/>
                    </a:ext>
                  </a:extLst>
                </a:hlinkClick>
              </a:rPr>
              <a:t>http://www.puc.state.pa.us/consumer_info/electricity/energy_assistance_programs.aspx</a:t>
            </a:r>
          </a:p>
        </p:txBody>
      </p:sp>
      <p:sp>
        <p:nvSpPr>
          <p:cNvPr id="4" name="Slide Number Placeholder 3">
            <a:extLst>
              <a:ext uri="{FF2B5EF4-FFF2-40B4-BE49-F238E27FC236}">
                <a16:creationId xmlns:a16="http://schemas.microsoft.com/office/drawing/2014/main" id="{87D43483-70D2-D68F-4106-A0E5D123015F}"/>
              </a:ext>
            </a:extLst>
          </p:cNvPr>
          <p:cNvSpPr>
            <a:spLocks noGrp="1"/>
          </p:cNvSpPr>
          <p:nvPr>
            <p:ph type="sldNum" sz="quarter" idx="12"/>
          </p:nvPr>
        </p:nvSpPr>
        <p:spPr>
          <a:xfrm>
            <a:off x="10634135" y="6356350"/>
            <a:ext cx="1530927"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lang="en-US" sz="1200" b="1" smtClean="0">
                <a:solidFill>
                  <a:srgbClr val="4A66AC"/>
                </a:solidFill>
                <a:latin typeface="Corbel" panose="020B0503020204020204"/>
              </a:rPr>
              <a:pPr marL="0" marR="0" lvl="0" indent="0" algn="r" defTabSz="457200" rtl="0" eaLnBrk="1" fontAlgn="auto" latinLnBrk="0" hangingPunct="1">
                <a:lnSpc>
                  <a:spcPct val="100000"/>
                </a:lnSpc>
                <a:spcBef>
                  <a:spcPts val="0"/>
                </a:spcBef>
                <a:spcAft>
                  <a:spcPts val="0"/>
                </a:spcAft>
                <a:buClrTx/>
                <a:buSzTx/>
                <a:buFontTx/>
                <a:buNone/>
                <a:tabLst/>
                <a:defRPr/>
              </a:pPr>
              <a:t>47</a:t>
            </a:fld>
            <a:endParaRPr lang="en-US"/>
          </a:p>
        </p:txBody>
      </p:sp>
    </p:spTree>
    <p:extLst>
      <p:ext uri="{BB962C8B-B14F-4D97-AF65-F5344CB8AC3E}">
        <p14:creationId xmlns:p14="http://schemas.microsoft.com/office/powerpoint/2010/main" val="55783975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2230" y="1123837"/>
            <a:ext cx="7997952" cy="4724400"/>
          </a:xfrm>
        </p:spPr>
        <p:txBody>
          <a:bodyPr>
            <a:normAutofit/>
          </a:bodyPr>
          <a:lstStyle/>
          <a:p>
            <a:pPr marL="0" indent="0">
              <a:buNone/>
            </a:pPr>
            <a:r>
              <a:rPr lang="en-US" sz="2400" i="1">
                <a:solidFill>
                  <a:srgbClr val="FF0000"/>
                </a:solidFill>
              </a:rPr>
              <a:t>The end of the Winter Moratorium is fast approaching!</a:t>
            </a:r>
          </a:p>
          <a:p>
            <a:pPr marL="0" indent="0">
              <a:buNone/>
            </a:pPr>
            <a:endParaRPr lang="en-US" sz="2400">
              <a:solidFill>
                <a:schemeClr val="tx1"/>
              </a:solidFill>
            </a:endParaRPr>
          </a:p>
          <a:p>
            <a:pPr marL="0" indent="0">
              <a:buNone/>
            </a:pPr>
            <a:r>
              <a:rPr lang="en-US" sz="2800">
                <a:solidFill>
                  <a:schemeClr val="tx1"/>
                </a:solidFill>
              </a:rPr>
              <a:t>Low Income households are protected from termination in the winter (December 1 to March 31).</a:t>
            </a:r>
          </a:p>
          <a:p>
            <a:pPr lvl="1">
              <a:buFont typeface="Arial" panose="020B0604020202020204" pitchFamily="34" charset="0"/>
              <a:buChar char="•"/>
            </a:pPr>
            <a:r>
              <a:rPr lang="en-US" sz="2400">
                <a:solidFill>
                  <a:schemeClr val="tx1"/>
                </a:solidFill>
              </a:rPr>
              <a:t>250% of the Federal Poverty Guidelines or below.</a:t>
            </a:r>
          </a:p>
          <a:p>
            <a:pPr lvl="1">
              <a:buFont typeface="Arial" panose="020B0604020202020204" pitchFamily="34" charset="0"/>
              <a:buChar char="•"/>
            </a:pPr>
            <a:r>
              <a:rPr lang="en-US" sz="2400">
                <a:solidFill>
                  <a:schemeClr val="tx1"/>
                </a:solidFill>
              </a:rPr>
              <a:t>Applies to gas, electric, and heat-related water service that is regulated by the PUC.</a:t>
            </a:r>
          </a:p>
          <a:p>
            <a:pPr lvl="2">
              <a:buFont typeface="Arial" panose="020B0604020202020204" pitchFamily="34" charset="0"/>
              <a:buChar char="•"/>
            </a:pPr>
            <a:r>
              <a:rPr lang="en-US" i="1">
                <a:solidFill>
                  <a:schemeClr val="tx1"/>
                </a:solidFill>
              </a:rPr>
              <a:t>e.g. radiator heating system, which requires water </a:t>
            </a:r>
          </a:p>
          <a:p>
            <a:pPr lvl="1">
              <a:buFont typeface="Arial" panose="020B0604020202020204" pitchFamily="34" charset="0"/>
              <a:buChar char="•"/>
            </a:pPr>
            <a:r>
              <a:rPr lang="en-US" sz="2400" i="1">
                <a:solidFill>
                  <a:schemeClr val="tx1"/>
                </a:solidFill>
              </a:rPr>
              <a:t>Does not guarantee restoration if service is already off.</a:t>
            </a:r>
          </a:p>
          <a:p>
            <a:pPr lvl="1">
              <a:buFont typeface="Arial" panose="020B0604020202020204" pitchFamily="34" charset="0"/>
              <a:buChar char="•"/>
            </a:pPr>
            <a:r>
              <a:rPr lang="en-US" sz="2400" i="1">
                <a:solidFill>
                  <a:schemeClr val="tx1"/>
                </a:solidFill>
              </a:rPr>
              <a:t>Does not apply to municipal water/wastewater, electric cooperatives, or deliverable fuel (oil/propane/wood).</a:t>
            </a:r>
          </a:p>
          <a:p>
            <a:pPr marL="685800" lvl="2" indent="0">
              <a:buNone/>
            </a:pPr>
            <a:endParaRPr lang="en-US" sz="2400">
              <a:solidFill>
                <a:schemeClr val="tx1"/>
              </a:solidFill>
            </a:endParaRPr>
          </a:p>
        </p:txBody>
      </p:sp>
      <p:sp>
        <p:nvSpPr>
          <p:cNvPr id="4" name="Title 1"/>
          <p:cNvSpPr txBox="1">
            <a:spLocks/>
          </p:cNvSpPr>
          <p:nvPr/>
        </p:nvSpPr>
        <p:spPr>
          <a:xfrm>
            <a:off x="292778" y="1123837"/>
            <a:ext cx="294748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br>
              <a:rPr lang="en-US">
                <a:solidFill>
                  <a:srgbClr val="FFFF00"/>
                </a:solidFill>
                <a:latin typeface="Corbel" panose="020B0503020204020204" pitchFamily="34" charset="0"/>
              </a:rPr>
            </a:br>
            <a:r>
              <a:rPr lang="en-US">
                <a:solidFill>
                  <a:srgbClr val="FFFF00"/>
                </a:solidFill>
                <a:latin typeface="Corbel" panose="020B0503020204020204" pitchFamily="34" charset="0"/>
              </a:rPr>
              <a:t>Winter Moratorium</a:t>
            </a:r>
          </a:p>
        </p:txBody>
      </p:sp>
      <p:sp>
        <p:nvSpPr>
          <p:cNvPr id="2" name="Slide Number Placeholder 1">
            <a:extLst>
              <a:ext uri="{FF2B5EF4-FFF2-40B4-BE49-F238E27FC236}">
                <a16:creationId xmlns:a16="http://schemas.microsoft.com/office/drawing/2014/main" id="{ECEF5FFE-6B39-4580-B484-EB0C55B3806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477909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9C1B07D-8756-45B3-AE24-C5E8EF407021}"/>
              </a:ext>
            </a:extLst>
          </p:cNvPr>
          <p:cNvSpPr txBox="1"/>
          <p:nvPr/>
        </p:nvSpPr>
        <p:spPr>
          <a:xfrm>
            <a:off x="3667026" y="4844099"/>
            <a:ext cx="7686773" cy="1005403"/>
          </a:xfrm>
          <a:prstGeom prst="rect">
            <a:avLst/>
          </a:prstGeom>
          <a:noFill/>
        </p:spPr>
        <p:txBody>
          <a:bodyPr wrap="square" rtlCol="0">
            <a:spAutoFit/>
          </a:bodyPr>
          <a:lstStyle/>
          <a:p>
            <a:pPr marL="0" marR="0" lvl="0" indent="0" algn="ctr" defTabSz="914400" eaLnBrk="1" fontAlgn="auto" latinLnBrk="0" hangingPunct="1">
              <a:lnSpc>
                <a:spcPct val="100000"/>
              </a:lnSpc>
              <a:spcBef>
                <a:spcPts val="1000"/>
              </a:spcBef>
              <a:spcAft>
                <a:spcPts val="0"/>
              </a:spcAft>
              <a:buClr>
                <a:srgbClr val="9BAFB5"/>
              </a:buClr>
              <a:buSzTx/>
              <a:buFontTx/>
              <a:buNone/>
              <a:tabLst/>
              <a:defRPr/>
            </a:pPr>
            <a:r>
              <a:rPr kumimoji="0" lang="en-US" sz="2000" b="1" i="0" u="none" strike="noStrike" kern="0" cap="none" spc="0" normalizeH="0" baseline="0" noProof="0">
                <a:ln>
                  <a:noFill/>
                </a:ln>
                <a:solidFill>
                  <a:srgbClr val="5AA2AE">
                    <a:lumMod val="50000"/>
                  </a:srgbClr>
                </a:solidFill>
                <a:effectLst/>
                <a:uLnTx/>
                <a:uFillTx/>
                <a:latin typeface="Corbel" panose="020B0503020204020204" pitchFamily="34" charset="0"/>
                <a:cs typeface="Helvetica" panose="020B0604020202020204" pitchFamily="34" charset="0"/>
                <a:sym typeface="Corbel"/>
              </a:rPr>
              <a:t>Utility moratoria nationwide reduced COVID-19 infection rates by 4.4% and reduced mortality rates by 7.4%.  </a:t>
            </a:r>
          </a:p>
          <a:p>
            <a:pPr marL="0" marR="0" lvl="1" indent="457200" algn="ctr" defTabSz="914400" eaLnBrk="1" fontAlgn="auto" latinLnBrk="0" hangingPunct="1">
              <a:lnSpc>
                <a:spcPct val="100000"/>
              </a:lnSpc>
              <a:spcBef>
                <a:spcPts val="1000"/>
              </a:spcBef>
              <a:spcAft>
                <a:spcPts val="0"/>
              </a:spcAft>
              <a:buClr>
                <a:srgbClr val="5AA2AE">
                  <a:lumMod val="50000"/>
                </a:srgbClr>
              </a:buClr>
              <a:buSzTx/>
              <a:buFontTx/>
              <a:buNone/>
              <a:tabLst/>
              <a:defRPr/>
            </a:pPr>
            <a:r>
              <a:rPr kumimoji="0" lang="en-US" sz="1100" b="0" i="0" u="none" strike="noStrike" kern="0" cap="none" spc="0" normalizeH="0" baseline="0" noProof="0">
                <a:ln>
                  <a:noFill/>
                </a:ln>
                <a:solidFill>
                  <a:srgbClr val="5AA2AE">
                    <a:lumMod val="50000"/>
                  </a:srgbClr>
                </a:solidFill>
                <a:effectLst/>
                <a:uLnTx/>
                <a:uFillTx/>
                <a:latin typeface="Corbel" panose="020B0503020204020204" pitchFamily="34" charset="0"/>
                <a:cs typeface="Helvetica" panose="020B0604020202020204" pitchFamily="34" charset="0"/>
                <a:sym typeface="Corbel"/>
              </a:rPr>
              <a:t>Source: Duke University, NBER, Working Paper</a:t>
            </a:r>
          </a:p>
        </p:txBody>
      </p:sp>
      <p:sp>
        <p:nvSpPr>
          <p:cNvPr id="10" name="Content Placeholder 2">
            <a:extLst>
              <a:ext uri="{FF2B5EF4-FFF2-40B4-BE49-F238E27FC236}">
                <a16:creationId xmlns:a16="http://schemas.microsoft.com/office/drawing/2014/main" id="{7EF66BA8-B6A2-447F-A91F-7EDCB70CB7B5}"/>
              </a:ext>
            </a:extLst>
          </p:cNvPr>
          <p:cNvSpPr txBox="1">
            <a:spLocks/>
          </p:cNvSpPr>
          <p:nvPr/>
        </p:nvSpPr>
        <p:spPr>
          <a:xfrm>
            <a:off x="3459637" y="754145"/>
            <a:ext cx="8069322" cy="3587198"/>
          </a:xfrm>
          <a:prstGeom prst="rect">
            <a:avLst/>
          </a:prstGeom>
        </p:spPr>
        <p:txBody>
          <a:bodyPr vert="horz" lIns="91440" tIns="45720" rIns="91440" bIns="45720" numCol="2"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200"/>
              </a:spcAft>
              <a:buClr>
                <a:srgbClr val="000000"/>
              </a:buClr>
              <a:buSzTx/>
              <a:buFont typeface="Wingdings" pitchFamily="2" charset="2"/>
              <a:buNone/>
              <a:tabLst/>
              <a:defRPr/>
            </a:pPr>
            <a:endParaRPr kumimoji="0" lang="en-US" sz="100" b="1" i="0" u="none" strike="noStrike" kern="1200" cap="none" spc="0" normalizeH="0" baseline="0" noProof="0">
              <a:ln>
                <a:noFill/>
              </a:ln>
              <a:solidFill>
                <a:srgbClr val="002060"/>
              </a:solidFill>
              <a:effectLst/>
              <a:uLnTx/>
              <a:uFillTx/>
              <a:latin typeface="Helvetica" panose="020B0604020202020204" pitchFamily="34" charset="0"/>
              <a:cs typeface="Helvetica" panose="020B0604020202020204" pitchFamily="34" charset="0"/>
              <a:sym typeface="Corbel"/>
            </a:endParaRPr>
          </a:p>
          <a:p>
            <a:pPr marL="411480" marR="0" lvl="1"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8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Exacerbates negative health outcomes</a:t>
            </a:r>
          </a:p>
          <a:p>
            <a:pPr marL="411480" marR="0" lvl="1"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8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Exposure to unhealthy/unsafe temperatures</a:t>
            </a:r>
          </a:p>
          <a:p>
            <a:pPr marL="411480" marR="0" lvl="1"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8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Inability to properly sanitize </a:t>
            </a:r>
          </a:p>
          <a:p>
            <a:pPr marL="411480" marR="0" lvl="1"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8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Interrupts family unity (CYS/custody disputes)</a:t>
            </a:r>
          </a:p>
          <a:p>
            <a:pPr marL="411480" marR="0" lvl="1"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8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Hinders child learning and development</a:t>
            </a:r>
          </a:p>
          <a:p>
            <a:pPr marL="411480" marR="0" lvl="1"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8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Severs critical communication with work/school</a:t>
            </a:r>
          </a:p>
          <a:p>
            <a:pPr marL="228600" marR="0" lvl="1" indent="0" algn="l" defTabSz="914400" rtl="0" eaLnBrk="1" fontAlgn="auto" latinLnBrk="0" hangingPunct="1">
              <a:lnSpc>
                <a:spcPct val="90000"/>
              </a:lnSpc>
              <a:spcBef>
                <a:spcPts val="200"/>
              </a:spcBef>
              <a:spcAft>
                <a:spcPts val="400"/>
              </a:spcAft>
              <a:buClr>
                <a:srgbClr val="000000"/>
              </a:buClr>
              <a:buSzTx/>
              <a:buFont typeface="Wingdings" pitchFamily="2" charset="2"/>
              <a:buNone/>
              <a:tabLst/>
              <a:defRPr/>
            </a:pPr>
            <a:endParaRPr kumimoji="0" lang="en-US" sz="18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endParaRPr>
          </a:p>
          <a:p>
            <a:pPr marL="411480" marR="0" lvl="1"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8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Long-term impact on consumer credit</a:t>
            </a:r>
          </a:p>
          <a:p>
            <a:pPr marL="411480" marR="0" lvl="1"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8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Liens (municipal utilities) encumber property</a:t>
            </a:r>
          </a:p>
          <a:p>
            <a:pPr marL="411480" marR="0" lvl="1"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8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Destabilizes Housing </a:t>
            </a:r>
          </a:p>
          <a:p>
            <a:pPr marL="640080" marR="0" lvl="2"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6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Catalyst for eviction, foreclosure, and homelessness</a:t>
            </a:r>
          </a:p>
          <a:p>
            <a:pPr marL="640080" marR="0" lvl="2"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6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Results in condemnation </a:t>
            </a:r>
          </a:p>
          <a:p>
            <a:pPr marL="640080" marR="0" lvl="2"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6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Difficulty relocating</a:t>
            </a:r>
          </a:p>
          <a:p>
            <a:pPr marL="640080" marR="0" lvl="2"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6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Ineligibility for public and private housing</a:t>
            </a:r>
          </a:p>
          <a:p>
            <a:pPr marL="640080" marR="0" lvl="2" indent="-182880" algn="l" defTabSz="914400" rtl="0" eaLnBrk="1" fontAlgn="auto" latinLnBrk="0" hangingPunct="1">
              <a:lnSpc>
                <a:spcPct val="90000"/>
              </a:lnSpc>
              <a:spcBef>
                <a:spcPts val="200"/>
              </a:spcBef>
              <a:spcAft>
                <a:spcPts val="400"/>
              </a:spcAft>
              <a:buClr>
                <a:srgbClr val="000000"/>
              </a:buClr>
              <a:buSzTx/>
              <a:buFont typeface="Wingdings" pitchFamily="2" charset="2"/>
              <a:buChar char=""/>
              <a:tabLst/>
              <a:defRPr/>
            </a:pPr>
            <a:r>
              <a:rPr kumimoji="0" lang="en-US" sz="16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rPr>
              <a:t>Constructive eviction</a:t>
            </a:r>
            <a:endParaRPr kumimoji="0" lang="en-US" sz="2200" b="0" i="0" u="none" strike="noStrike" kern="1200" cap="none" spc="0" normalizeH="0" baseline="0" noProof="0">
              <a:ln>
                <a:noFill/>
              </a:ln>
              <a:solidFill>
                <a:srgbClr val="002060"/>
              </a:solidFill>
              <a:effectLst/>
              <a:uLnTx/>
              <a:uFillTx/>
              <a:latin typeface="Corbel" panose="020B0503020204020204" pitchFamily="34" charset="0"/>
              <a:cs typeface="Helvetica" panose="020B0604020202020204" pitchFamily="34" charset="0"/>
              <a:sym typeface="Corbel"/>
            </a:endParaRPr>
          </a:p>
        </p:txBody>
      </p:sp>
      <p:sp>
        <p:nvSpPr>
          <p:cNvPr id="2" name="Title 1">
            <a:extLst>
              <a:ext uri="{FF2B5EF4-FFF2-40B4-BE49-F238E27FC236}">
                <a16:creationId xmlns:a16="http://schemas.microsoft.com/office/drawing/2014/main" id="{983821B9-C2B6-49AF-BA7B-22F4E6BED3D3}"/>
              </a:ext>
            </a:extLst>
          </p:cNvPr>
          <p:cNvSpPr>
            <a:spLocks noGrp="1"/>
          </p:cNvSpPr>
          <p:nvPr>
            <p:ph type="title"/>
          </p:nvPr>
        </p:nvSpPr>
        <p:spPr/>
        <p:txBody>
          <a:bodyPr/>
          <a:lstStyle/>
          <a:p>
            <a:r>
              <a:rPr lang="en-US">
                <a:solidFill>
                  <a:schemeClr val="bg1"/>
                </a:solidFill>
                <a:latin typeface="Corbel" panose="020B0503020204020204" pitchFamily="34" charset="0"/>
                <a:cs typeface="Helvetica" panose="020B0604020202020204" pitchFamily="34" charset="0"/>
              </a:rPr>
              <a:t>Utility Insecurity Causes Lasting Harm</a:t>
            </a:r>
          </a:p>
        </p:txBody>
      </p:sp>
      <p:cxnSp>
        <p:nvCxnSpPr>
          <p:cNvPr id="7" name="Straight Connector 6">
            <a:extLst>
              <a:ext uri="{FF2B5EF4-FFF2-40B4-BE49-F238E27FC236}">
                <a16:creationId xmlns:a16="http://schemas.microsoft.com/office/drawing/2014/main" id="{8E19EE4C-A866-4C62-B87A-17A9BDC55379}"/>
              </a:ext>
            </a:extLst>
          </p:cNvPr>
          <p:cNvCxnSpPr/>
          <p:nvPr/>
        </p:nvCxnSpPr>
        <p:spPr>
          <a:xfrm>
            <a:off x="3967578" y="4491003"/>
            <a:ext cx="7386221" cy="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3" name="Slide Number Placeholder 2">
            <a:extLst>
              <a:ext uri="{FF2B5EF4-FFF2-40B4-BE49-F238E27FC236}">
                <a16:creationId xmlns:a16="http://schemas.microsoft.com/office/drawing/2014/main" id="{7D9CA031-B4CF-C638-407C-E28D26C4916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lang="en-US"/>
          </a:p>
        </p:txBody>
      </p:sp>
    </p:spTree>
    <p:extLst>
      <p:ext uri="{BB962C8B-B14F-4D97-AF65-F5344CB8AC3E}">
        <p14:creationId xmlns:p14="http://schemas.microsoft.com/office/powerpoint/2010/main" val="3718421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prstGeom prst="rect">
            <a:avLst/>
          </a:prstGeom>
        </p:spPr>
        <p:txBody>
          <a:bodyPr lIns="45719" tIns="45720" rIns="45719" bIns="45720" anchor="b">
            <a:normAutofit/>
          </a:bodyPr>
          <a:lstStyle>
            <a:lvl1pPr>
              <a:defRPr spc="-100"/>
            </a:lvl1pPr>
          </a:lstStyle>
          <a:p>
            <a:pPr algn="ctr">
              <a:defRPr sz="1800" spc="0">
                <a:solidFill>
                  <a:srgbClr val="000000"/>
                </a:solidFill>
              </a:defRPr>
            </a:pPr>
            <a:r>
              <a:rPr lang="en-US" sz="6000">
                <a:solidFill>
                  <a:schemeClr val="bg1"/>
                </a:solidFill>
              </a:rPr>
              <a:t>Low Income Home Energy Assistance Program (LIHEAP)</a:t>
            </a:r>
          </a:p>
        </p:txBody>
      </p:sp>
      <p:sp>
        <p:nvSpPr>
          <p:cNvPr id="160" name="Shape 160"/>
          <p:cNvSpPr/>
          <p:nvPr/>
        </p:nvSpPr>
        <p:spPr>
          <a:xfrm>
            <a:off x="3867910" y="1930935"/>
            <a:ext cx="7425273" cy="402336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marL="457200" lvl="0" indent="-457200" defTabSz="886968">
              <a:lnSpc>
                <a:spcPct val="90000"/>
              </a:lnSpc>
              <a:spcBef>
                <a:spcPts val="1100"/>
              </a:spcBef>
              <a:buClr>
                <a:srgbClr val="4A66AC"/>
              </a:buClr>
              <a:buSzPct val="100000"/>
              <a:buFont typeface="Wingdings" panose="05000000000000000000" pitchFamily="2" charset="2"/>
              <a:buChar char="§"/>
            </a:pPr>
            <a:endParaRPr sz="3200">
              <a:solidFill>
                <a:srgbClr val="595959"/>
              </a:solidFill>
            </a:endParaRPr>
          </a:p>
        </p:txBody>
      </p:sp>
      <p:sp>
        <p:nvSpPr>
          <p:cNvPr id="161" name="Shape 161"/>
          <p:cNvSpPr/>
          <p:nvPr/>
        </p:nvSpPr>
        <p:spPr>
          <a:xfrm>
            <a:off x="7555043" y="1018134"/>
            <a:ext cx="3738141" cy="81317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noAutofit/>
          </a:bodyPr>
          <a:lstStyle>
            <a:lvl1pPr defTabSz="914400">
              <a:lnSpc>
                <a:spcPct val="90000"/>
              </a:lnSpc>
              <a:defRPr sz="2000">
                <a:solidFill>
                  <a:srgbClr val="595959"/>
                </a:solidFill>
              </a:defRPr>
            </a:lvl1pPr>
          </a:lstStyle>
          <a:p>
            <a:pPr lvl="0" algn="ctr">
              <a:defRPr sz="1800">
                <a:solidFill>
                  <a:srgbClr val="000000"/>
                </a:solidFill>
              </a:defRPr>
            </a:pPr>
            <a:endParaRPr sz="3600">
              <a:solidFill>
                <a:srgbClr val="595959"/>
              </a:solidFill>
            </a:endParaRPr>
          </a:p>
        </p:txBody>
      </p:sp>
      <p:sp>
        <p:nvSpPr>
          <p:cNvPr id="162" name="Shape 162"/>
          <p:cNvSpPr/>
          <p:nvPr/>
        </p:nvSpPr>
        <p:spPr>
          <a:xfrm>
            <a:off x="7555043" y="1930935"/>
            <a:ext cx="3474721" cy="402336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marL="845819" indent="-342900" algn="l" defTabSz="914400">
              <a:lnSpc>
                <a:spcPct val="90000"/>
              </a:lnSpc>
              <a:spcBef>
                <a:spcPts val="200"/>
              </a:spcBef>
              <a:buClr>
                <a:srgbClr val="4A66AC"/>
              </a:buClr>
              <a:buSzPct val="100000"/>
              <a:buFont typeface="Wingdings" panose="05000000000000000000" pitchFamily="2" charset="2"/>
              <a:buChar char="§"/>
            </a:pPr>
            <a:endParaRPr sz="2400">
              <a:solidFill>
                <a:srgbClr val="595959"/>
              </a:solidFill>
            </a:endParaRPr>
          </a:p>
        </p:txBody>
      </p:sp>
      <p:sp>
        <p:nvSpPr>
          <p:cNvPr id="2" name="Slide Number Placeholder 1">
            <a:extLst>
              <a:ext uri="{FF2B5EF4-FFF2-40B4-BE49-F238E27FC236}">
                <a16:creationId xmlns:a16="http://schemas.microsoft.com/office/drawing/2014/main" id="{889E4B1A-2FA0-4AC2-AC19-BECAB92A91A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725181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p:cNvSpPr>
          <p:nvPr>
            <p:ph type="title"/>
          </p:nvPr>
        </p:nvSpPr>
        <p:spPr>
          <a:xfrm>
            <a:off x="252918" y="1123836"/>
            <a:ext cx="2947484" cy="4601185"/>
          </a:xfrm>
          <a:prstGeom prst="rect">
            <a:avLst/>
          </a:prstGeom>
        </p:spPr>
        <p:txBody>
          <a:bodyPr/>
          <a:lstStyle/>
          <a:p>
            <a:pPr lvl="0">
              <a:defRPr sz="1800" spc="0">
                <a:solidFill>
                  <a:srgbClr val="000000"/>
                </a:solidFill>
              </a:defRPr>
            </a:pPr>
            <a:r>
              <a:rPr sz="3600" spc="-100">
                <a:solidFill>
                  <a:srgbClr val="FFFFFF"/>
                </a:solidFill>
              </a:rPr>
              <a:t>LIHEAP</a:t>
            </a:r>
            <a:br>
              <a:rPr sz="3600" spc="-100">
                <a:solidFill>
                  <a:srgbClr val="FFFFFF"/>
                </a:solidFill>
              </a:rPr>
            </a:br>
            <a:br>
              <a:rPr sz="3600" spc="-100">
                <a:solidFill>
                  <a:srgbClr val="FFFFFF"/>
                </a:solidFill>
              </a:rPr>
            </a:br>
            <a:r>
              <a:rPr sz="2400" spc="-100">
                <a:solidFill>
                  <a:srgbClr val="FFFFFF"/>
                </a:solidFill>
              </a:rPr>
              <a:t>Low Income Home Energy Assistance Program</a:t>
            </a:r>
          </a:p>
        </p:txBody>
      </p:sp>
      <p:sp>
        <p:nvSpPr>
          <p:cNvPr id="166" name="Shape 166"/>
          <p:cNvSpPr>
            <a:spLocks noGrp="1"/>
          </p:cNvSpPr>
          <p:nvPr>
            <p:ph type="body" idx="1"/>
          </p:nvPr>
        </p:nvSpPr>
        <p:spPr>
          <a:xfrm>
            <a:off x="3941186" y="1181543"/>
            <a:ext cx="7315201" cy="5222749"/>
          </a:xfrm>
          <a:prstGeom prst="rect">
            <a:avLst/>
          </a:prstGeom>
        </p:spPr>
        <p:txBody>
          <a:bodyPr>
            <a:normAutofit fontScale="92500" lnSpcReduction="10000"/>
          </a:bodyPr>
          <a:lstStyle/>
          <a:p>
            <a:pPr marL="0" lvl="0" indent="0">
              <a:lnSpc>
                <a:spcPct val="81000"/>
              </a:lnSpc>
              <a:buNone/>
              <a:defRPr sz="1800">
                <a:solidFill>
                  <a:srgbClr val="000000"/>
                </a:solidFill>
              </a:defRPr>
            </a:pPr>
            <a:r>
              <a:rPr sz="2500" b="1">
                <a:solidFill>
                  <a:srgbClr val="002060"/>
                </a:solidFill>
              </a:rPr>
              <a:t>November </a:t>
            </a:r>
            <a:r>
              <a:rPr lang="en-US" sz="2500" b="1">
                <a:solidFill>
                  <a:srgbClr val="002060"/>
                </a:solidFill>
              </a:rPr>
              <a:t>1, 2022 </a:t>
            </a:r>
            <a:r>
              <a:rPr sz="2500" b="1">
                <a:solidFill>
                  <a:srgbClr val="002060"/>
                </a:solidFill>
              </a:rPr>
              <a:t>–</a:t>
            </a:r>
            <a:r>
              <a:rPr lang="en-US" sz="2500" b="1">
                <a:solidFill>
                  <a:srgbClr val="002060"/>
                </a:solidFill>
              </a:rPr>
              <a:t> April 28, 2023</a:t>
            </a:r>
          </a:p>
          <a:p>
            <a:pPr marL="0" lvl="0" indent="0">
              <a:buNone/>
              <a:defRPr sz="1800">
                <a:solidFill>
                  <a:srgbClr val="000000"/>
                </a:solidFill>
              </a:defRPr>
            </a:pPr>
            <a:endParaRPr lang="en-US" sz="2800" b="1">
              <a:solidFill>
                <a:srgbClr val="002060"/>
              </a:solidFill>
            </a:endParaRPr>
          </a:p>
          <a:p>
            <a:pPr marL="0" lvl="0" indent="0">
              <a:buNone/>
              <a:defRPr sz="1800">
                <a:solidFill>
                  <a:srgbClr val="000000"/>
                </a:solidFill>
              </a:defRPr>
            </a:pPr>
            <a:r>
              <a:rPr lang="en-US" sz="2800" b="1">
                <a:solidFill>
                  <a:srgbClr val="002060"/>
                </a:solidFill>
              </a:rPr>
              <a:t>Cash Grant </a:t>
            </a:r>
          </a:p>
          <a:p>
            <a:pPr lvl="1">
              <a:buFont typeface="Wingdings" panose="05000000000000000000" pitchFamily="2" charset="2"/>
              <a:buChar char="§"/>
              <a:defRPr sz="1800">
                <a:solidFill>
                  <a:srgbClr val="000000"/>
                </a:solidFill>
              </a:defRPr>
            </a:pPr>
            <a:r>
              <a:rPr lang="en-US" sz="2400">
                <a:solidFill>
                  <a:srgbClr val="002060"/>
                </a:solidFill>
              </a:rPr>
              <a:t>$300 (minimum grant) to $1,000 (maximum grant)</a:t>
            </a:r>
          </a:p>
          <a:p>
            <a:pPr lvl="1">
              <a:buFont typeface="Wingdings" panose="05000000000000000000" pitchFamily="2" charset="2"/>
              <a:buChar char="§"/>
              <a:defRPr sz="1800">
                <a:solidFill>
                  <a:srgbClr val="000000"/>
                </a:solidFill>
              </a:defRPr>
            </a:pPr>
            <a:r>
              <a:rPr lang="en-US" sz="2400" i="1">
                <a:solidFill>
                  <a:srgbClr val="FF0000"/>
                </a:solidFill>
              </a:rPr>
              <a:t>+ $150 Supplemental Cash Grant </a:t>
            </a:r>
            <a:r>
              <a:rPr lang="en-US" sz="2400">
                <a:solidFill>
                  <a:srgbClr val="002060"/>
                </a:solidFill>
              </a:rPr>
              <a:t>for all Cash grant recipients due to emergency federal funds.</a:t>
            </a:r>
          </a:p>
          <a:p>
            <a:pPr marL="0" lvl="0" indent="0">
              <a:buNone/>
              <a:defRPr sz="1800">
                <a:solidFill>
                  <a:srgbClr val="000000"/>
                </a:solidFill>
              </a:defRPr>
            </a:pPr>
            <a:r>
              <a:rPr lang="en-US" sz="2800" b="1">
                <a:solidFill>
                  <a:srgbClr val="002060"/>
                </a:solidFill>
              </a:rPr>
              <a:t>Crisis Grant</a:t>
            </a:r>
          </a:p>
          <a:p>
            <a:pPr lvl="1">
              <a:spcBef>
                <a:spcPts val="200"/>
              </a:spcBef>
              <a:buFont typeface="Wingdings" panose="05000000000000000000" pitchFamily="2" charset="2"/>
              <a:buChar char="§"/>
              <a:defRPr sz="1800">
                <a:solidFill>
                  <a:srgbClr val="000000"/>
                </a:solidFill>
              </a:defRPr>
            </a:pPr>
            <a:r>
              <a:rPr lang="en-US" sz="2400">
                <a:solidFill>
                  <a:srgbClr val="002060"/>
                </a:solidFill>
              </a:rPr>
              <a:t>$25 (minimum grant) to </a:t>
            </a:r>
            <a:r>
              <a:rPr lang="en-US" sz="2400" u="sng">
                <a:solidFill>
                  <a:srgbClr val="FF0000"/>
                </a:solidFill>
              </a:rPr>
              <a:t>$2,000</a:t>
            </a:r>
            <a:r>
              <a:rPr lang="en-US" sz="2400">
                <a:solidFill>
                  <a:srgbClr val="002060"/>
                </a:solidFill>
              </a:rPr>
              <a:t> (maximum grant)</a:t>
            </a:r>
          </a:p>
          <a:p>
            <a:pPr lvl="1">
              <a:spcBef>
                <a:spcPts val="200"/>
              </a:spcBef>
              <a:buFont typeface="Wingdings" panose="05000000000000000000" pitchFamily="2" charset="2"/>
              <a:buChar char="§"/>
              <a:defRPr sz="1800">
                <a:solidFill>
                  <a:srgbClr val="000000"/>
                </a:solidFill>
              </a:defRPr>
            </a:pPr>
            <a:r>
              <a:rPr lang="en-US" sz="2400">
                <a:solidFill>
                  <a:srgbClr val="002060"/>
                </a:solidFill>
              </a:rPr>
              <a:t>Must resolve the crisis</a:t>
            </a:r>
          </a:p>
          <a:p>
            <a:pPr marL="0" indent="0">
              <a:spcBef>
                <a:spcPts val="200"/>
              </a:spcBef>
              <a:buNone/>
              <a:defRPr sz="1800">
                <a:solidFill>
                  <a:srgbClr val="000000"/>
                </a:solidFill>
              </a:defRPr>
            </a:pPr>
            <a:r>
              <a:rPr lang="en-US" sz="2500" b="1">
                <a:solidFill>
                  <a:srgbClr val="002060"/>
                </a:solidFill>
              </a:rPr>
              <a:t>Crisis Interface (Furnace Repair / Replacement)</a:t>
            </a:r>
          </a:p>
          <a:p>
            <a:pPr lvl="1">
              <a:spcBef>
                <a:spcPts val="200"/>
              </a:spcBef>
              <a:buFont typeface="Wingdings" panose="05000000000000000000" pitchFamily="2" charset="2"/>
              <a:buChar char="§"/>
              <a:defRPr sz="1800">
                <a:solidFill>
                  <a:srgbClr val="000000"/>
                </a:solidFill>
              </a:defRPr>
            </a:pPr>
            <a:r>
              <a:rPr lang="en-US" sz="2500">
                <a:solidFill>
                  <a:srgbClr val="002060"/>
                </a:solidFill>
              </a:rPr>
              <a:t>Repair / replace broken heating system</a:t>
            </a:r>
          </a:p>
          <a:p>
            <a:pPr marL="0" lvl="1" indent="0">
              <a:lnSpc>
                <a:spcPct val="81000"/>
              </a:lnSpc>
              <a:buNone/>
              <a:defRPr sz="1800">
                <a:solidFill>
                  <a:srgbClr val="000000"/>
                </a:solidFill>
              </a:defRPr>
            </a:pPr>
            <a:endParaRPr lang="en-US" sz="2500">
              <a:solidFill>
                <a:srgbClr val="002060"/>
              </a:solidFill>
            </a:endParaRPr>
          </a:p>
          <a:p>
            <a:pPr marL="0" lvl="1" indent="0">
              <a:lnSpc>
                <a:spcPct val="81000"/>
              </a:lnSpc>
              <a:buNone/>
              <a:defRPr sz="1800">
                <a:solidFill>
                  <a:srgbClr val="000000"/>
                </a:solidFill>
              </a:defRPr>
            </a:pPr>
            <a:r>
              <a:rPr sz="2500">
                <a:solidFill>
                  <a:srgbClr val="002060"/>
                </a:solidFill>
              </a:rPr>
              <a:t>Apply in person at local County Assistance Office</a:t>
            </a:r>
            <a:r>
              <a:rPr lang="en-US" sz="2500">
                <a:solidFill>
                  <a:srgbClr val="002060"/>
                </a:solidFill>
              </a:rPr>
              <a:t> (CAO)</a:t>
            </a:r>
            <a:r>
              <a:rPr sz="2500">
                <a:solidFill>
                  <a:srgbClr val="002060"/>
                </a:solidFill>
              </a:rPr>
              <a:t> or online at Pa. COMPASS </a:t>
            </a:r>
            <a:endParaRPr sz="1600">
              <a:solidFill>
                <a:srgbClr val="002060"/>
              </a:solidFill>
            </a:endParaRPr>
          </a:p>
          <a:p>
            <a:pPr marL="742950" lvl="2" indent="-285750">
              <a:lnSpc>
                <a:spcPct val="81000"/>
              </a:lnSpc>
              <a:buFont typeface="Wingdings" panose="05000000000000000000" pitchFamily="2" charset="2"/>
              <a:buChar char="§"/>
              <a:defRPr sz="1800">
                <a:solidFill>
                  <a:srgbClr val="000000"/>
                </a:solidFill>
              </a:defRPr>
            </a:pPr>
            <a:r>
              <a:rPr>
                <a:solidFill>
                  <a:srgbClr val="002060"/>
                </a:solidFill>
                <a:hlinkClick r:id="rId3">
                  <a:extLst>
                    <a:ext uri="{A12FA001-AC4F-418D-AE19-62706E023703}">
                      <ahyp:hlinkClr xmlns:ahyp="http://schemas.microsoft.com/office/drawing/2018/hyperlinkcolor" val="tx"/>
                    </a:ext>
                  </a:extLst>
                </a:hlinkClick>
              </a:rPr>
              <a:t>https://www.compass.state.pa.us/</a:t>
            </a:r>
            <a:r>
              <a:rPr>
                <a:solidFill>
                  <a:srgbClr val="002060"/>
                </a:solidFill>
              </a:rPr>
              <a:t> </a:t>
            </a:r>
            <a:endParaRPr lang="en-US" sz="3200">
              <a:solidFill>
                <a:srgbClr val="002060"/>
              </a:solidFill>
            </a:endParaRPr>
          </a:p>
          <a:p>
            <a:pPr lvl="1">
              <a:lnSpc>
                <a:spcPct val="81000"/>
              </a:lnSpc>
              <a:spcBef>
                <a:spcPts val="200"/>
              </a:spcBef>
              <a:buFont typeface="Wingdings" panose="05000000000000000000" pitchFamily="2" charset="2"/>
              <a:buChar char="§"/>
              <a:defRPr sz="1800">
                <a:solidFill>
                  <a:srgbClr val="000000"/>
                </a:solidFill>
              </a:defRPr>
            </a:pPr>
            <a:endParaRPr lang="en-US" sz="2000">
              <a:solidFill>
                <a:srgbClr val="002060"/>
              </a:solidFill>
            </a:endParaRPr>
          </a:p>
          <a:p>
            <a:pPr marL="502285" lvl="1" indent="0">
              <a:lnSpc>
                <a:spcPct val="81000"/>
              </a:lnSpc>
              <a:spcBef>
                <a:spcPts val="200"/>
              </a:spcBef>
              <a:buNone/>
              <a:defRPr sz="1800">
                <a:solidFill>
                  <a:srgbClr val="000000"/>
                </a:solidFill>
              </a:defRPr>
            </a:pPr>
            <a:endParaRPr lang="en-US">
              <a:solidFill>
                <a:srgbClr val="002060"/>
              </a:solidFill>
            </a:endParaRPr>
          </a:p>
          <a:p>
            <a:pPr lvl="1">
              <a:lnSpc>
                <a:spcPct val="81000"/>
              </a:lnSpc>
              <a:spcBef>
                <a:spcPts val="200"/>
              </a:spcBef>
              <a:buFont typeface="Wingdings" panose="05000000000000000000" pitchFamily="2" charset="2"/>
              <a:buChar char="§"/>
              <a:defRPr sz="1800">
                <a:solidFill>
                  <a:srgbClr val="000000"/>
                </a:solidFill>
              </a:defRPr>
            </a:pPr>
            <a:endParaRPr lang="en-US">
              <a:solidFill>
                <a:srgbClr val="595959"/>
              </a:solidFill>
            </a:endParaRPr>
          </a:p>
        </p:txBody>
      </p:sp>
      <p:sp>
        <p:nvSpPr>
          <p:cNvPr id="167" name="Shape 167"/>
          <p:cNvSpPr>
            <a:spLocks noGrp="1"/>
          </p:cNvSpPr>
          <p:nvPr>
            <p:ph type="sldNum" sz="quarter" idx="2"/>
          </p:nvPr>
        </p:nvSpPr>
        <p:spPr>
          <a:xfrm>
            <a:off x="10634134" y="6404292"/>
            <a:ext cx="1530928" cy="26924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r" defTabSz="457200">
              <a:defRPr sz="1200" b="0">
                <a:solidFill>
                  <a:srgbClr val="4A66AC"/>
                </a:solidFill>
                <a:latin typeface="Corbel"/>
                <a:ea typeface="Corbel"/>
                <a:cs typeface="Corbel"/>
                <a:sym typeface="Corbel"/>
              </a:defRPr>
            </a:lvl1pPr>
            <a:lvl2pPr indent="457200" defTabSz="457200">
              <a:defRPr>
                <a:latin typeface="Corbel"/>
                <a:ea typeface="Corbel"/>
                <a:cs typeface="Corbel"/>
                <a:sym typeface="Corbel"/>
              </a:defRPr>
            </a:lvl2pPr>
            <a:lvl3pPr indent="914400" defTabSz="457200">
              <a:defRPr>
                <a:latin typeface="Corbel"/>
                <a:ea typeface="Corbel"/>
                <a:cs typeface="Corbel"/>
                <a:sym typeface="Corbel"/>
              </a:defRPr>
            </a:lvl3pPr>
            <a:lvl4pPr indent="1371600" defTabSz="457200">
              <a:defRPr>
                <a:latin typeface="Corbel"/>
                <a:ea typeface="Corbel"/>
                <a:cs typeface="Corbel"/>
                <a:sym typeface="Corbel"/>
              </a:defRPr>
            </a:lvl4pPr>
            <a:lvl5pPr indent="1828800" defTabSz="457200">
              <a:defRPr>
                <a:latin typeface="Corbel"/>
                <a:ea typeface="Corbel"/>
                <a:cs typeface="Corbel"/>
                <a:sym typeface="Corbel"/>
              </a:defRPr>
            </a:lvl5pPr>
            <a:lvl6pPr indent="2286000" defTabSz="457200">
              <a:defRPr>
                <a:latin typeface="Corbel"/>
                <a:ea typeface="Corbel"/>
                <a:cs typeface="Corbel"/>
                <a:sym typeface="Corbel"/>
              </a:defRPr>
            </a:lvl6pPr>
            <a:lvl7pPr indent="2743200" defTabSz="457200">
              <a:defRPr>
                <a:latin typeface="Corbel"/>
                <a:ea typeface="Corbel"/>
                <a:cs typeface="Corbel"/>
                <a:sym typeface="Corbel"/>
              </a:defRPr>
            </a:lvl7pPr>
            <a:lvl8pPr indent="3200400" defTabSz="457200">
              <a:defRPr>
                <a:latin typeface="Corbel"/>
                <a:ea typeface="Corbel"/>
                <a:cs typeface="Corbel"/>
                <a:sym typeface="Corbel"/>
              </a:defRPr>
            </a:lvl8pPr>
            <a:lvl9pPr indent="3657600" defTabSz="457200">
              <a:defRPr>
                <a:latin typeface="Corbel"/>
                <a:ea typeface="Corbel"/>
                <a:cs typeface="Corbel"/>
                <a:sym typeface="Corbel"/>
              </a:defRPr>
            </a:lvl9pPr>
          </a:lstStyle>
          <a:p>
            <a:pPr lvl="0">
              <a:defRPr sz="1800">
                <a:solidFill>
                  <a:srgbClr val="000000"/>
                </a:solidFill>
              </a:defRPr>
            </a:pPr>
            <a:fld id="{86CB4B4D-7CA3-9044-876B-883B54F8677D}" type="slidenum">
              <a:rPr lang="en-US" smtClean="0"/>
              <a:pPr lvl="0">
                <a:defRPr sz="1800">
                  <a:solidFill>
                    <a:srgbClr val="000000"/>
                  </a:solidFill>
                </a:defRPr>
              </a:pPr>
              <a:t>8</a:t>
            </a:fld>
            <a:endParaRPr sz="1200">
              <a:solidFill>
                <a:srgbClr val="4A66AC"/>
              </a:solidFill>
            </a:endParaRPr>
          </a:p>
        </p:txBody>
      </p:sp>
    </p:spTree>
    <p:extLst>
      <p:ext uri="{BB962C8B-B14F-4D97-AF65-F5344CB8AC3E}">
        <p14:creationId xmlns:p14="http://schemas.microsoft.com/office/powerpoint/2010/main" val="2047277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a:spLocks noGrp="1"/>
          </p:cNvSpPr>
          <p:nvPr>
            <p:ph type="title"/>
          </p:nvPr>
        </p:nvSpPr>
        <p:spPr>
          <a:xfrm>
            <a:off x="252918" y="1123836"/>
            <a:ext cx="2947484" cy="4601185"/>
          </a:xfrm>
          <a:prstGeom prst="rect">
            <a:avLst/>
          </a:prstGeom>
        </p:spPr>
        <p:txBody>
          <a:bodyPr/>
          <a:lstStyle>
            <a:lvl1pPr>
              <a:defRPr spc="-100"/>
            </a:lvl1pPr>
          </a:lstStyle>
          <a:p>
            <a:pPr lvl="0">
              <a:defRPr sz="1800" spc="0">
                <a:solidFill>
                  <a:srgbClr val="000000"/>
                </a:solidFill>
              </a:defRPr>
            </a:pPr>
            <a:r>
              <a:rPr sz="3600" spc="-100">
                <a:solidFill>
                  <a:srgbClr val="FFFFFF"/>
                </a:solidFill>
              </a:rPr>
              <a:t>LIHEAP Cash</a:t>
            </a:r>
          </a:p>
        </p:txBody>
      </p:sp>
      <p:sp>
        <p:nvSpPr>
          <p:cNvPr id="178" name="Shape 178"/>
          <p:cNvSpPr>
            <a:spLocks noGrp="1"/>
          </p:cNvSpPr>
          <p:nvPr>
            <p:ph type="body" idx="1"/>
          </p:nvPr>
        </p:nvSpPr>
        <p:spPr>
          <a:xfrm>
            <a:off x="3869268" y="864107"/>
            <a:ext cx="7315201" cy="5120642"/>
          </a:xfrm>
          <a:prstGeom prst="rect">
            <a:avLst/>
          </a:prstGeom>
        </p:spPr>
        <p:txBody>
          <a:bodyPr>
            <a:normAutofit fontScale="92500" lnSpcReduction="10000"/>
          </a:bodyPr>
          <a:lstStyle/>
          <a:p>
            <a:pPr marL="0" lvl="0" indent="0">
              <a:buNone/>
              <a:defRPr sz="1800">
                <a:solidFill>
                  <a:srgbClr val="000000"/>
                </a:solidFill>
              </a:defRPr>
            </a:pPr>
            <a:r>
              <a:rPr lang="en-US" sz="3600">
                <a:solidFill>
                  <a:srgbClr val="002060"/>
                </a:solidFill>
                <a:latin typeface="+mj-lt"/>
              </a:rPr>
              <a:t>Eligibility</a:t>
            </a:r>
          </a:p>
          <a:p>
            <a:pPr marL="960120" lvl="1" indent="-457200">
              <a:spcBef>
                <a:spcPts val="200"/>
              </a:spcBef>
              <a:buFont typeface="Wingdings" panose="05000000000000000000" pitchFamily="2" charset="2"/>
              <a:buChar char="§"/>
              <a:defRPr sz="1800">
                <a:solidFill>
                  <a:srgbClr val="000000"/>
                </a:solidFill>
              </a:defRPr>
            </a:pPr>
            <a:r>
              <a:rPr lang="en-US" sz="3200">
                <a:solidFill>
                  <a:srgbClr val="002060"/>
                </a:solidFill>
                <a:latin typeface="+mj-lt"/>
              </a:rPr>
              <a:t>Income at or below 150% FPL</a:t>
            </a:r>
            <a:endParaRPr lang="en-US" sz="2000">
              <a:solidFill>
                <a:srgbClr val="002060"/>
              </a:solidFill>
              <a:latin typeface="+mj-lt"/>
            </a:endParaRPr>
          </a:p>
          <a:p>
            <a:pPr marL="1303020" lvl="2" indent="-342900">
              <a:spcBef>
                <a:spcPts val="200"/>
              </a:spcBef>
              <a:buFont typeface="Wingdings" panose="05000000000000000000" pitchFamily="2" charset="2"/>
              <a:buChar char="§"/>
              <a:defRPr sz="1800">
                <a:solidFill>
                  <a:srgbClr val="000000"/>
                </a:solidFill>
              </a:defRPr>
            </a:pPr>
            <a:r>
              <a:rPr lang="en-US" sz="2400">
                <a:solidFill>
                  <a:srgbClr val="002060"/>
                </a:solidFill>
                <a:latin typeface="+mj-lt"/>
              </a:rPr>
              <a:t>Income measured as the month before </a:t>
            </a:r>
            <a:r>
              <a:rPr lang="en-US" sz="2400" u="sng">
                <a:solidFill>
                  <a:srgbClr val="002060"/>
                </a:solidFill>
                <a:latin typeface="+mj-lt"/>
              </a:rPr>
              <a:t>OR</a:t>
            </a:r>
            <a:r>
              <a:rPr lang="en-US" sz="2400">
                <a:solidFill>
                  <a:srgbClr val="002060"/>
                </a:solidFill>
                <a:latin typeface="+mj-lt"/>
              </a:rPr>
              <a:t> the 12 months before the application, </a:t>
            </a:r>
            <a:r>
              <a:rPr lang="en-US" sz="2400">
                <a:solidFill>
                  <a:srgbClr val="FF0000"/>
                </a:solidFill>
                <a:latin typeface="+mj-lt"/>
              </a:rPr>
              <a:t>whichever benefits the applicant.</a:t>
            </a:r>
            <a:endParaRPr sz="3600">
              <a:solidFill>
                <a:srgbClr val="FF0000"/>
              </a:solidFill>
              <a:latin typeface="+mj-lt"/>
            </a:endParaRPr>
          </a:p>
          <a:p>
            <a:pPr marL="960120" lvl="1" indent="-457200">
              <a:spcBef>
                <a:spcPts val="200"/>
              </a:spcBef>
              <a:buFont typeface="Wingdings" panose="05000000000000000000" pitchFamily="2" charset="2"/>
              <a:buChar char="§"/>
              <a:defRPr sz="1800">
                <a:solidFill>
                  <a:srgbClr val="000000"/>
                </a:solidFill>
              </a:defRPr>
            </a:pPr>
            <a:r>
              <a:rPr sz="3200">
                <a:solidFill>
                  <a:srgbClr val="002060"/>
                </a:solidFill>
                <a:latin typeface="+mj-lt"/>
              </a:rPr>
              <a:t>Home Heating Responsibility</a:t>
            </a:r>
            <a:endParaRPr sz="2000">
              <a:solidFill>
                <a:srgbClr val="002060"/>
              </a:solidFill>
              <a:latin typeface="+mj-lt"/>
            </a:endParaRPr>
          </a:p>
          <a:p>
            <a:pPr marL="1303020" lvl="2" indent="-342900">
              <a:spcBef>
                <a:spcPts val="200"/>
              </a:spcBef>
              <a:buFont typeface="Wingdings" panose="05000000000000000000" pitchFamily="2" charset="2"/>
              <a:buChar char="§"/>
              <a:defRPr sz="1800">
                <a:solidFill>
                  <a:srgbClr val="000000"/>
                </a:solidFill>
              </a:defRPr>
            </a:pPr>
            <a:r>
              <a:rPr sz="2400">
                <a:solidFill>
                  <a:srgbClr val="002060"/>
                </a:solidFill>
                <a:latin typeface="+mj-lt"/>
              </a:rPr>
              <a:t>Responsible for</a:t>
            </a:r>
            <a:r>
              <a:rPr lang="en-US" sz="2400">
                <a:solidFill>
                  <a:srgbClr val="002060"/>
                </a:solidFill>
                <a:latin typeface="+mj-lt"/>
              </a:rPr>
              <a:t> paying for</a:t>
            </a:r>
            <a:r>
              <a:rPr sz="2400">
                <a:solidFill>
                  <a:srgbClr val="002060"/>
                </a:solidFill>
                <a:latin typeface="+mj-lt"/>
              </a:rPr>
              <a:t> the main source of heat</a:t>
            </a:r>
            <a:endParaRPr sz="2000">
              <a:solidFill>
                <a:srgbClr val="002060"/>
              </a:solidFill>
              <a:latin typeface="+mj-lt"/>
            </a:endParaRPr>
          </a:p>
          <a:p>
            <a:pPr marL="1303020" lvl="2" indent="-342900">
              <a:spcBef>
                <a:spcPts val="200"/>
              </a:spcBef>
              <a:buFont typeface="Wingdings" panose="05000000000000000000" pitchFamily="2" charset="2"/>
              <a:buChar char="§"/>
              <a:defRPr sz="1800">
                <a:solidFill>
                  <a:srgbClr val="000000"/>
                </a:solidFill>
              </a:defRPr>
            </a:pPr>
            <a:r>
              <a:rPr sz="2400">
                <a:solidFill>
                  <a:srgbClr val="002060"/>
                </a:solidFill>
                <a:latin typeface="+mj-lt"/>
              </a:rPr>
              <a:t>Utility companies often have direct communication with </a:t>
            </a:r>
            <a:r>
              <a:rPr lang="en-US" sz="2400">
                <a:solidFill>
                  <a:srgbClr val="002060"/>
                </a:solidFill>
                <a:latin typeface="+mj-lt"/>
              </a:rPr>
              <a:t>the County Assistance Office (C</a:t>
            </a:r>
            <a:r>
              <a:rPr sz="2400">
                <a:solidFill>
                  <a:srgbClr val="002060"/>
                </a:solidFill>
                <a:latin typeface="+mj-lt"/>
              </a:rPr>
              <a:t>AO</a:t>
            </a:r>
            <a:r>
              <a:rPr lang="en-US" sz="2400">
                <a:solidFill>
                  <a:srgbClr val="002060"/>
                </a:solidFill>
                <a:latin typeface="+mj-lt"/>
              </a:rPr>
              <a:t>)</a:t>
            </a:r>
            <a:r>
              <a:rPr sz="2400">
                <a:solidFill>
                  <a:srgbClr val="002060"/>
                </a:solidFill>
                <a:latin typeface="+mj-lt"/>
              </a:rPr>
              <a:t> to verify heating responsibility.</a:t>
            </a:r>
            <a:endParaRPr lang="en-US" sz="2400">
              <a:solidFill>
                <a:srgbClr val="002060"/>
              </a:solidFill>
              <a:latin typeface="+mj-lt"/>
            </a:endParaRPr>
          </a:p>
          <a:p>
            <a:pPr marL="1303020" lvl="2" indent="-342900">
              <a:spcBef>
                <a:spcPts val="200"/>
              </a:spcBef>
              <a:buFont typeface="Wingdings" panose="05000000000000000000" pitchFamily="2" charset="2"/>
              <a:buChar char="§"/>
              <a:defRPr sz="1800">
                <a:solidFill>
                  <a:srgbClr val="000000"/>
                </a:solidFill>
              </a:defRPr>
            </a:pPr>
            <a:r>
              <a:rPr lang="en-US" sz="2400">
                <a:solidFill>
                  <a:srgbClr val="002060"/>
                </a:solidFill>
                <a:latin typeface="+mj-lt"/>
              </a:rPr>
              <a:t>Provide landlord verification or lease showing responsibility for main source of heat through rent (only 50% of Cash grant).</a:t>
            </a:r>
          </a:p>
          <a:p>
            <a:pPr marL="960120" marR="0" lvl="1" indent="-457200" defTabSz="914400" eaLnBrk="1" fontAlgn="auto" latinLnBrk="0" hangingPunct="1">
              <a:lnSpc>
                <a:spcPct val="90000"/>
              </a:lnSpc>
              <a:spcBef>
                <a:spcPts val="200"/>
              </a:spcBef>
              <a:spcAft>
                <a:spcPts val="0"/>
              </a:spcAft>
              <a:buClr>
                <a:srgbClr val="4A66AC"/>
              </a:buClr>
              <a:buSzPct val="100000"/>
              <a:buFont typeface="Wingdings" panose="05000000000000000000" pitchFamily="2" charset="2"/>
              <a:buChar char="§"/>
              <a:tabLst/>
              <a:defRPr sz="1800">
                <a:solidFill>
                  <a:srgbClr val="000000"/>
                </a:solidFill>
              </a:defRPr>
            </a:pPr>
            <a:r>
              <a:rPr kumimoji="0" lang="en-US" sz="3200" b="0" i="0" u="none" strike="noStrike" kern="0" cap="none" spc="0" normalizeH="0" baseline="0" noProof="0">
                <a:ln>
                  <a:noFill/>
                </a:ln>
                <a:solidFill>
                  <a:srgbClr val="002060"/>
                </a:solidFill>
                <a:effectLst/>
                <a:uLnTx/>
                <a:uFillTx/>
                <a:latin typeface="+mj-lt"/>
                <a:sym typeface="Corbel"/>
              </a:rPr>
              <a:t>PA resident</a:t>
            </a:r>
            <a:endParaRPr lang="en-US" sz="3200" b="0" i="0" u="none" strike="noStrike" kern="0" cap="none" spc="0" normalizeH="0" baseline="0" noProof="0">
              <a:ln>
                <a:noFill/>
              </a:ln>
              <a:solidFill>
                <a:srgbClr val="002060"/>
              </a:solidFill>
              <a:effectLst/>
              <a:uLnTx/>
              <a:uFillTx/>
              <a:latin typeface="+mj-lt"/>
            </a:endParaRPr>
          </a:p>
          <a:p>
            <a:pPr marL="1449705" lvl="3" indent="0">
              <a:spcBef>
                <a:spcPts val="200"/>
              </a:spcBef>
              <a:buNone/>
              <a:defRPr sz="1800">
                <a:solidFill>
                  <a:srgbClr val="000000"/>
                </a:solidFill>
              </a:defRPr>
            </a:pPr>
            <a:endParaRPr lang="en-US" sz="2400">
              <a:solidFill>
                <a:srgbClr val="595959"/>
              </a:solidFill>
            </a:endParaRPr>
          </a:p>
        </p:txBody>
      </p:sp>
      <p:sp>
        <p:nvSpPr>
          <p:cNvPr id="179" name="Shape 179"/>
          <p:cNvSpPr>
            <a:spLocks noGrp="1"/>
          </p:cNvSpPr>
          <p:nvPr>
            <p:ph type="sldNum" sz="quarter" idx="2"/>
          </p:nvPr>
        </p:nvSpPr>
        <p:spPr>
          <a:xfrm>
            <a:off x="10634134" y="6404292"/>
            <a:ext cx="1530928" cy="26924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r" defTabSz="457200">
              <a:defRPr sz="1200" b="0">
                <a:solidFill>
                  <a:srgbClr val="4A66AC"/>
                </a:solidFill>
                <a:latin typeface="Corbel"/>
                <a:ea typeface="Corbel"/>
                <a:cs typeface="Corbel"/>
                <a:sym typeface="Corbel"/>
              </a:defRPr>
            </a:lvl1pPr>
            <a:lvl2pPr indent="457200" defTabSz="457200">
              <a:defRPr>
                <a:latin typeface="Corbel"/>
                <a:ea typeface="Corbel"/>
                <a:cs typeface="Corbel"/>
                <a:sym typeface="Corbel"/>
              </a:defRPr>
            </a:lvl2pPr>
            <a:lvl3pPr indent="914400" defTabSz="457200">
              <a:defRPr>
                <a:latin typeface="Corbel"/>
                <a:ea typeface="Corbel"/>
                <a:cs typeface="Corbel"/>
                <a:sym typeface="Corbel"/>
              </a:defRPr>
            </a:lvl3pPr>
            <a:lvl4pPr indent="1371600" defTabSz="457200">
              <a:defRPr>
                <a:latin typeface="Corbel"/>
                <a:ea typeface="Corbel"/>
                <a:cs typeface="Corbel"/>
                <a:sym typeface="Corbel"/>
              </a:defRPr>
            </a:lvl4pPr>
            <a:lvl5pPr indent="1828800" defTabSz="457200">
              <a:defRPr>
                <a:latin typeface="Corbel"/>
                <a:ea typeface="Corbel"/>
                <a:cs typeface="Corbel"/>
                <a:sym typeface="Corbel"/>
              </a:defRPr>
            </a:lvl5pPr>
            <a:lvl6pPr indent="2286000" defTabSz="457200">
              <a:defRPr>
                <a:latin typeface="Corbel"/>
                <a:ea typeface="Corbel"/>
                <a:cs typeface="Corbel"/>
                <a:sym typeface="Corbel"/>
              </a:defRPr>
            </a:lvl6pPr>
            <a:lvl7pPr indent="2743200" defTabSz="457200">
              <a:defRPr>
                <a:latin typeface="Corbel"/>
                <a:ea typeface="Corbel"/>
                <a:cs typeface="Corbel"/>
                <a:sym typeface="Corbel"/>
              </a:defRPr>
            </a:lvl7pPr>
            <a:lvl8pPr indent="3200400" defTabSz="457200">
              <a:defRPr>
                <a:latin typeface="Corbel"/>
                <a:ea typeface="Corbel"/>
                <a:cs typeface="Corbel"/>
                <a:sym typeface="Corbel"/>
              </a:defRPr>
            </a:lvl8pPr>
            <a:lvl9pPr indent="3657600" defTabSz="457200">
              <a:defRPr>
                <a:latin typeface="Corbel"/>
                <a:ea typeface="Corbel"/>
                <a:cs typeface="Corbel"/>
                <a:sym typeface="Corbel"/>
              </a:defRPr>
            </a:lvl9pPr>
          </a:lstStyle>
          <a:p>
            <a:pPr lvl="0">
              <a:defRPr sz="1800">
                <a:solidFill>
                  <a:srgbClr val="000000"/>
                </a:solidFill>
              </a:defRPr>
            </a:pPr>
            <a:fld id="{86CB4B4D-7CA3-9044-876B-883B54F8677D}" type="slidenum">
              <a:rPr lang="en-US" smtClean="0"/>
              <a:pPr lvl="0">
                <a:defRPr sz="1800">
                  <a:solidFill>
                    <a:srgbClr val="000000"/>
                  </a:solidFill>
                </a:defRPr>
              </a:pPr>
              <a:t>9</a:t>
            </a:fld>
            <a:endParaRPr sz="1200">
              <a:solidFill>
                <a:srgbClr val="4A66AC"/>
              </a:solidFill>
            </a:endParaRPr>
          </a:p>
        </p:txBody>
      </p:sp>
    </p:spTree>
    <p:extLst>
      <p:ext uri="{BB962C8B-B14F-4D97-AF65-F5344CB8AC3E}">
        <p14:creationId xmlns:p14="http://schemas.microsoft.com/office/powerpoint/2010/main" val="4279761379"/>
      </p:ext>
    </p:extLst>
  </p:cSld>
  <p:clrMapOvr>
    <a:masterClrMapping/>
  </p:clrMapOvr>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A66AC"/>
      </a:accent1>
      <a:accent2>
        <a:srgbClr val="629DD1"/>
      </a:accent2>
      <a:accent3>
        <a:srgbClr val="297FD5"/>
      </a:accent3>
      <a:accent4>
        <a:srgbClr val="7F8FA9"/>
      </a:accent4>
      <a:accent5>
        <a:srgbClr val="5AA2AE"/>
      </a:accent5>
      <a:accent6>
        <a:srgbClr val="9D90A0"/>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0795" cap="flat">
          <a:solidFill>
            <a:srgbClr val="4A66AC"/>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0795" cap="flat">
          <a:solidFill>
            <a:srgbClr val="4A66AC"/>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Fra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Fra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4.xml><?xml version="1.0" encoding="utf-8"?>
<a:theme xmlns:a="http://schemas.openxmlformats.org/drawingml/2006/main" name="Default">
  <a:themeElements>
    <a:clrScheme name="Default">
      <a:dk1>
        <a:srgbClr val="000000"/>
      </a:dk1>
      <a:lt1>
        <a:srgbClr val="FFFFFF"/>
      </a:lt1>
      <a:dk2>
        <a:srgbClr val="A7A7A7"/>
      </a:dk2>
      <a:lt2>
        <a:srgbClr val="535353"/>
      </a:lt2>
      <a:accent1>
        <a:srgbClr val="4A66AC"/>
      </a:accent1>
      <a:accent2>
        <a:srgbClr val="629DD1"/>
      </a:accent2>
      <a:accent3>
        <a:srgbClr val="297FD5"/>
      </a:accent3>
      <a:accent4>
        <a:srgbClr val="7F8FA9"/>
      </a:accent4>
      <a:accent5>
        <a:srgbClr val="5AA2AE"/>
      </a:accent5>
      <a:accent6>
        <a:srgbClr val="9D90A0"/>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0795" cap="flat">
          <a:solidFill>
            <a:srgbClr val="4A66AC"/>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0795" cap="flat">
          <a:solidFill>
            <a:srgbClr val="4A66AC"/>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4CF81C5E78194DAADA7A46BFE140EA" ma:contentTypeVersion="8" ma:contentTypeDescription="Create a new document." ma:contentTypeScope="" ma:versionID="48e448a9f698c5eeced072782ca97d2a">
  <xsd:schema xmlns:xsd="http://www.w3.org/2001/XMLSchema" xmlns:xs="http://www.w3.org/2001/XMLSchema" xmlns:p="http://schemas.microsoft.com/office/2006/metadata/properties" xmlns:ns2="f66b2ad4-5fff-4dbc-8de8-6f68fcd7cbaf" xmlns:ns3="14ce1403-d6a9-421e-91a9-c43f38ddf313" targetNamespace="http://schemas.microsoft.com/office/2006/metadata/properties" ma:root="true" ma:fieldsID="3bbb7d75e7ee113fd2b3e5797077edd8" ns2:_="" ns3:_="">
    <xsd:import namespace="f66b2ad4-5fff-4dbc-8de8-6f68fcd7cbaf"/>
    <xsd:import namespace="14ce1403-d6a9-421e-91a9-c43f38ddf31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6b2ad4-5fff-4dbc-8de8-6f68fcd7cb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4ce1403-d6a9-421e-91a9-c43f38ddf31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BD0674E-50F3-41BC-A019-89D957A2E8BF}">
  <ds:schemaRefs>
    <ds:schemaRef ds:uri="14ce1403-d6a9-421e-91a9-c43f38ddf313"/>
    <ds:schemaRef ds:uri="f66b2ad4-5fff-4dbc-8de8-6f68fcd7cb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1B254FE-395D-4A95-AE07-331FB33F7706}">
  <ds:schemaRefs>
    <ds:schemaRef ds:uri="http://schemas.microsoft.com/sharepoint/v3/contenttype/forms"/>
  </ds:schemaRefs>
</ds:datastoreItem>
</file>

<file path=customXml/itemProps3.xml><?xml version="1.0" encoding="utf-8"?>
<ds:datastoreItem xmlns:ds="http://schemas.openxmlformats.org/officeDocument/2006/customXml" ds:itemID="{34289299-0B74-4DDD-994E-B9189A2A5BC6}">
  <ds:schemaRefs>
    <ds:schemaRef ds:uri="http://purl.org/dc/terms/"/>
    <ds:schemaRef ds:uri="14ce1403-d6a9-421e-91a9-c43f38ddf313"/>
    <ds:schemaRef ds:uri="http://purl.org/dc/elements/1.1/"/>
    <ds:schemaRef ds:uri="http://www.w3.org/XML/1998/namespace"/>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f66b2ad4-5fff-4dbc-8de8-6f68fcd7cbaf"/>
  </ds:schemaRefs>
</ds:datastoreItem>
</file>

<file path=docProps/app.xml><?xml version="1.0" encoding="utf-8"?>
<Properties xmlns="http://schemas.openxmlformats.org/officeDocument/2006/extended-properties" xmlns:vt="http://schemas.openxmlformats.org/officeDocument/2006/docPropsVTypes">
  <TotalTime>2</TotalTime>
  <Words>4184</Words>
  <Application>Microsoft Office PowerPoint</Application>
  <PresentationFormat>Widescreen</PresentationFormat>
  <Paragraphs>480</Paragraphs>
  <Slides>47</Slides>
  <Notes>40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47</vt:i4>
      </vt:variant>
    </vt:vector>
  </HeadingPairs>
  <TitlesOfParts>
    <vt:vector size="61" baseType="lpstr">
      <vt:lpstr>Arial</vt:lpstr>
      <vt:lpstr>Calibri</vt:lpstr>
      <vt:lpstr>Corbel</vt:lpstr>
      <vt:lpstr>Helvetica</vt:lpstr>
      <vt:lpstr>Helvetica Neue</vt:lpstr>
      <vt:lpstr>Myanmar Text</vt:lpstr>
      <vt:lpstr>Segoe UI</vt:lpstr>
      <vt:lpstr>Tw Cen MT</vt:lpstr>
      <vt:lpstr>Wingdings</vt:lpstr>
      <vt:lpstr>Wingdings 2</vt:lpstr>
      <vt:lpstr>Wingdings,Sans-Serif</vt:lpstr>
      <vt:lpstr>Default</vt:lpstr>
      <vt:lpstr>2_Frame</vt:lpstr>
      <vt:lpstr>Frame</vt:lpstr>
      <vt:lpstr>Defending Against Utility Terminations: A Spring Primer</vt:lpstr>
      <vt:lpstr>Who is PULP?</vt:lpstr>
      <vt:lpstr>PULP Services</vt:lpstr>
      <vt:lpstr>Agenda / Introduction</vt:lpstr>
      <vt:lpstr>PowerPoint Presentation</vt:lpstr>
      <vt:lpstr>Utility Insecurity Causes Lasting Harm</vt:lpstr>
      <vt:lpstr>Low Income Home Energy Assistance Program (LIHEAP)</vt:lpstr>
      <vt:lpstr>LIHEAP  Low Income Home Energy Assistance Program</vt:lpstr>
      <vt:lpstr>LIHEAP Cash</vt:lpstr>
      <vt:lpstr>LIHEAP Crisis</vt:lpstr>
      <vt:lpstr>Use of Crisis Funds</vt:lpstr>
      <vt:lpstr>LIHEAP Crisis Interface Program</vt:lpstr>
      <vt:lpstr>Temporary COVID-related relief &amp; Other Federal Programs</vt:lpstr>
      <vt:lpstr>Temporary Relief Programs</vt:lpstr>
      <vt:lpstr>Universal Service Programs</vt:lpstr>
      <vt:lpstr> Customer Assistance Programs (CAPs)</vt:lpstr>
      <vt:lpstr>Hardship Funds</vt:lpstr>
      <vt:lpstr>Low Income Usage Reduction Program (LIURP)</vt:lpstr>
      <vt:lpstr>PowerPoint Presentation</vt:lpstr>
      <vt:lpstr>Termination and Reconnection</vt:lpstr>
      <vt:lpstr>General Advice to Clients</vt:lpstr>
      <vt:lpstr>Termination Rules</vt:lpstr>
      <vt:lpstr>Payment Arrangements</vt:lpstr>
      <vt:lpstr>Payment Arrangements</vt:lpstr>
      <vt:lpstr>Strategies for Preventing Utility  Termination  </vt:lpstr>
      <vt:lpstr>Connecting/ Reconnecting to Service</vt:lpstr>
      <vt:lpstr>PowerPoint Presentation</vt:lpstr>
      <vt:lpstr>PowerPoint Presentation</vt:lpstr>
      <vt:lpstr>Strategies for  Connecting/  Reconnecting Service</vt:lpstr>
      <vt:lpstr>Special Protections for Utility Customers</vt:lpstr>
      <vt:lpstr>Special Protections for Utility Customers</vt:lpstr>
      <vt:lpstr>Protections for Victims of Domestic Violence </vt:lpstr>
      <vt:lpstr> Medical Certificates</vt:lpstr>
      <vt:lpstr> Tenant Protections</vt:lpstr>
      <vt:lpstr>Tenant Protections</vt:lpstr>
      <vt:lpstr>Tenant’s Right to Notice and Continued Service</vt:lpstr>
      <vt:lpstr>Possible Remedies</vt:lpstr>
      <vt:lpstr>Additional Tenant Protections</vt:lpstr>
      <vt:lpstr>Landlord  Shut-Off / Constructive Eviction</vt:lpstr>
      <vt:lpstr> Water Services Act  </vt:lpstr>
      <vt:lpstr>Disputes with Utility  </vt:lpstr>
      <vt:lpstr>Disputes with Utility</vt:lpstr>
      <vt:lpstr>Disputing a Utility Bill</vt:lpstr>
      <vt:lpstr>Disputing a Utility Bill: PUC Complaints</vt:lpstr>
      <vt:lpstr>Referrals</vt:lpstr>
      <vt:lpstr>PULP Contact Information</vt:lpstr>
      <vt:lpstr>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Accessing Utility Services:</dc:title>
  <dc:creator>Joline Price</dc:creator>
  <cp:lastModifiedBy>Ria Pereira</cp:lastModifiedBy>
  <cp:revision>2</cp:revision>
  <cp:lastPrinted>2018-10-22T20:04:06Z</cp:lastPrinted>
  <dcterms:modified xsi:type="dcterms:W3CDTF">2023-04-05T19:53:44Z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0x010100434CF81C5E78194DAADA7A46BFE140EA</vt:lpwstr>
  </property>
</Properties>
</file>