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4"/>
  </p:notesMasterIdLst>
  <p:sldIdLst>
    <p:sldId id="256" r:id="rId5"/>
    <p:sldId id="257" r:id="rId6"/>
    <p:sldId id="273" r:id="rId7"/>
    <p:sldId id="260" r:id="rId8"/>
    <p:sldId id="259" r:id="rId9"/>
    <p:sldId id="324" r:id="rId10"/>
    <p:sldId id="325" r:id="rId11"/>
    <p:sldId id="296" r:id="rId12"/>
    <p:sldId id="297" r:id="rId13"/>
    <p:sldId id="298" r:id="rId14"/>
    <p:sldId id="290" r:id="rId15"/>
    <p:sldId id="337" r:id="rId16"/>
    <p:sldId id="304" r:id="rId17"/>
    <p:sldId id="326" r:id="rId18"/>
    <p:sldId id="288" r:id="rId19"/>
    <p:sldId id="299" r:id="rId20"/>
    <p:sldId id="302" r:id="rId21"/>
    <p:sldId id="303" r:id="rId22"/>
    <p:sldId id="333" r:id="rId23"/>
    <p:sldId id="291" r:id="rId24"/>
    <p:sldId id="286" r:id="rId25"/>
    <p:sldId id="327" r:id="rId26"/>
    <p:sldId id="328" r:id="rId27"/>
    <p:sldId id="339" r:id="rId28"/>
    <p:sldId id="292" r:id="rId29"/>
    <p:sldId id="306" r:id="rId30"/>
    <p:sldId id="289" r:id="rId31"/>
    <p:sldId id="338" r:id="rId32"/>
    <p:sldId id="336" r:id="rId33"/>
    <p:sldId id="335" r:id="rId34"/>
    <p:sldId id="329" r:id="rId35"/>
    <p:sldId id="293" r:id="rId36"/>
    <p:sldId id="317" r:id="rId37"/>
    <p:sldId id="287" r:id="rId38"/>
    <p:sldId id="307" r:id="rId39"/>
    <p:sldId id="310" r:id="rId40"/>
    <p:sldId id="318" r:id="rId41"/>
    <p:sldId id="294" r:id="rId42"/>
    <p:sldId id="295" r:id="rId43"/>
    <p:sldId id="312" r:id="rId44"/>
    <p:sldId id="311" r:id="rId45"/>
    <p:sldId id="331" r:id="rId46"/>
    <p:sldId id="330" r:id="rId47"/>
    <p:sldId id="314" r:id="rId48"/>
    <p:sldId id="315" r:id="rId49"/>
    <p:sldId id="265" r:id="rId50"/>
    <p:sldId id="321" r:id="rId51"/>
    <p:sldId id="322" r:id="rId52"/>
    <p:sldId id="26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Gottesfeld" initials="LG" lastIdx="4" clrIdx="0">
    <p:extLst>
      <p:ext uri="{19B8F6BF-5375-455C-9EA6-DF929625EA0E}">
        <p15:presenceInfo xmlns:p15="http://schemas.microsoft.com/office/powerpoint/2012/main" userId="S::LGottesfeld@clsphila.org::b7eed96b-30eb-43c5-b7f1-f339de954e06" providerId="AD"/>
      </p:ext>
    </p:extLst>
  </p:cmAuthor>
  <p:cmAuthor id="2" name="Elizabeth Marx" initials="EM" lastIdx="9" clrIdx="1">
    <p:extLst>
      <p:ext uri="{19B8F6BF-5375-455C-9EA6-DF929625EA0E}">
        <p15:presenceInfo xmlns:p15="http://schemas.microsoft.com/office/powerpoint/2012/main" userId="S::emarx@pautilitylawproject.org::5deb7951-f9d2-49ca-b591-fb00808ebdee" providerId="AD"/>
      </p:ext>
    </p:extLst>
  </p:cmAuthor>
  <p:cmAuthor id="3" name="Lauren Berman" initials="LB" lastIdx="3" clrIdx="2">
    <p:extLst>
      <p:ext uri="{19B8F6BF-5375-455C-9EA6-DF929625EA0E}">
        <p15:presenceInfo xmlns:p15="http://schemas.microsoft.com/office/powerpoint/2012/main" userId="S::lberman@pautilitylawproject.org::d7bd08c7-49fb-47cc-a42c-491900bce8f2" providerId="AD"/>
      </p:ext>
    </p:extLst>
  </p:cmAuthor>
  <p:cmAuthor id="4" name="Ria Pereira" initials="RP" lastIdx="2" clrIdx="3">
    <p:extLst>
      <p:ext uri="{19B8F6BF-5375-455C-9EA6-DF929625EA0E}">
        <p15:presenceInfo xmlns:p15="http://schemas.microsoft.com/office/powerpoint/2012/main" userId="S::rpereira@pautilitylawproject.org::1daf927d-982c-44c8-bcf9-91a881654e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12896-D60B-193F-B442-85A962466D79}" v="20" dt="2022-10-31T15:24:42.853"/>
    <p1510:client id="{49CFB45D-4CF2-4F98-A3D3-DA75A324AA71}" v="111" vWet="113" dt="2022-10-31T15:23:27.777"/>
    <p1510:client id="{896B18CC-F61E-3675-DF8B-24FC2EF909BB}" v="240" dt="2022-10-31T16:41:39.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1" Type="http://schemas.openxmlformats.org/officeDocument/2006/relationships/hyperlink" Target="https://www.compass.state.pa.u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compass.state.pa.us/"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E9168-CE68-4591-A9D2-F745326F6D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4CC6A4-AE0C-4976-9BD0-FB6C18B87514}">
      <dgm:prSet/>
      <dgm:spPr/>
      <dgm:t>
        <a:bodyPr/>
        <a:lstStyle/>
        <a:p>
          <a:r>
            <a:rPr lang="en-US"/>
            <a:t>Federally funded program administered by the Pennsylvania Department of Human Services (DHS).  </a:t>
          </a:r>
        </a:p>
      </dgm:t>
    </dgm:pt>
    <dgm:pt modelId="{4B2DFF3F-189A-4F59-9609-3E48857C8FDA}" type="parTrans" cxnId="{F4CF3C19-3A10-41CB-8546-8D1496729D29}">
      <dgm:prSet/>
      <dgm:spPr/>
      <dgm:t>
        <a:bodyPr/>
        <a:lstStyle/>
        <a:p>
          <a:endParaRPr lang="en-US"/>
        </a:p>
      </dgm:t>
    </dgm:pt>
    <dgm:pt modelId="{9F8EC756-F702-4310-84A0-0821527F3AA5}" type="sibTrans" cxnId="{F4CF3C19-3A10-41CB-8546-8D1496729D29}">
      <dgm:prSet/>
      <dgm:spPr/>
      <dgm:t>
        <a:bodyPr/>
        <a:lstStyle/>
        <a:p>
          <a:endParaRPr lang="en-US"/>
        </a:p>
      </dgm:t>
    </dgm:pt>
    <dgm:pt modelId="{EF7AF039-068C-467A-83F1-B51C5FC34E50}">
      <dgm:prSet/>
      <dgm:spPr/>
      <dgm:t>
        <a:bodyPr/>
        <a:lstStyle/>
        <a:p>
          <a:r>
            <a:rPr lang="en-US"/>
            <a:t>Assists low income customers to pay for home heat or heat related service.</a:t>
          </a:r>
        </a:p>
      </dgm:t>
    </dgm:pt>
    <dgm:pt modelId="{7EC29971-8B3F-4C61-924E-4F5EF59C4926}" type="parTrans" cxnId="{8FAA2FD4-630A-4B11-B040-BFC97EA80E19}">
      <dgm:prSet/>
      <dgm:spPr/>
      <dgm:t>
        <a:bodyPr/>
        <a:lstStyle/>
        <a:p>
          <a:endParaRPr lang="en-US"/>
        </a:p>
      </dgm:t>
    </dgm:pt>
    <dgm:pt modelId="{FCFB6725-E13F-4B90-BA6B-AAC2A47DB563}" type="sibTrans" cxnId="{8FAA2FD4-630A-4B11-B040-BFC97EA80E19}">
      <dgm:prSet/>
      <dgm:spPr/>
      <dgm:t>
        <a:bodyPr/>
        <a:lstStyle/>
        <a:p>
          <a:endParaRPr lang="en-US"/>
        </a:p>
      </dgm:t>
    </dgm:pt>
    <dgm:pt modelId="{35A45ADC-3BB2-4C78-95C5-5CCB896A9289}" type="pres">
      <dgm:prSet presAssocID="{2AEE9168-CE68-4591-A9D2-F745326F6D5F}" presName="root" presStyleCnt="0">
        <dgm:presLayoutVars>
          <dgm:dir/>
          <dgm:resizeHandles val="exact"/>
        </dgm:presLayoutVars>
      </dgm:prSet>
      <dgm:spPr/>
    </dgm:pt>
    <dgm:pt modelId="{D90371A6-D2F4-48E0-ACF4-C2FDBF427826}" type="pres">
      <dgm:prSet presAssocID="{D94CC6A4-AE0C-4976-9BD0-FB6C18B87514}" presName="compNode" presStyleCnt="0"/>
      <dgm:spPr/>
    </dgm:pt>
    <dgm:pt modelId="{2277A9BA-48B3-414E-9F3B-38060C942FCF}" type="pres">
      <dgm:prSet presAssocID="{D94CC6A4-AE0C-4976-9BD0-FB6C18B87514}" presName="bgRect" presStyleLbl="bgShp" presStyleIdx="0" presStyleCnt="2"/>
      <dgm:spPr/>
    </dgm:pt>
    <dgm:pt modelId="{E68815E6-30E3-41E0-9C1D-438F9727AAB9}" type="pres">
      <dgm:prSet presAssocID="{D94CC6A4-AE0C-4976-9BD0-FB6C18B875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B81E4A5-034E-42E9-A294-624C4C804598}" type="pres">
      <dgm:prSet presAssocID="{D94CC6A4-AE0C-4976-9BD0-FB6C18B87514}" presName="spaceRect" presStyleCnt="0"/>
      <dgm:spPr/>
    </dgm:pt>
    <dgm:pt modelId="{E21C68B0-2051-4438-AAE4-341FA26F5CA3}" type="pres">
      <dgm:prSet presAssocID="{D94CC6A4-AE0C-4976-9BD0-FB6C18B87514}" presName="parTx" presStyleLbl="revTx" presStyleIdx="0" presStyleCnt="2" custScaleX="116542">
        <dgm:presLayoutVars>
          <dgm:chMax val="0"/>
          <dgm:chPref val="0"/>
        </dgm:presLayoutVars>
      </dgm:prSet>
      <dgm:spPr/>
    </dgm:pt>
    <dgm:pt modelId="{99E9FF9C-33A9-4C27-B0ED-18D8EC3AB0DD}" type="pres">
      <dgm:prSet presAssocID="{9F8EC756-F702-4310-84A0-0821527F3AA5}" presName="sibTrans" presStyleCnt="0"/>
      <dgm:spPr/>
    </dgm:pt>
    <dgm:pt modelId="{7201A739-776F-4483-8814-81AE1530E4A2}" type="pres">
      <dgm:prSet presAssocID="{EF7AF039-068C-467A-83F1-B51C5FC34E50}" presName="compNode" presStyleCnt="0"/>
      <dgm:spPr/>
    </dgm:pt>
    <dgm:pt modelId="{EC250DC1-40DD-44CF-B514-F911F77FEED5}" type="pres">
      <dgm:prSet presAssocID="{EF7AF039-068C-467A-83F1-B51C5FC34E50}" presName="bgRect" presStyleLbl="bgShp" presStyleIdx="1" presStyleCnt="2"/>
      <dgm:spPr/>
    </dgm:pt>
    <dgm:pt modelId="{AE828ABC-2127-4E75-AF6D-55B9D87F8686}" type="pres">
      <dgm:prSet presAssocID="{EF7AF039-068C-467A-83F1-B51C5FC34E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B0A6011D-2DDF-426D-9BBE-62E0158FFDF4}" type="pres">
      <dgm:prSet presAssocID="{EF7AF039-068C-467A-83F1-B51C5FC34E50}" presName="spaceRect" presStyleCnt="0"/>
      <dgm:spPr/>
    </dgm:pt>
    <dgm:pt modelId="{3066B9DA-35C5-4207-9ABE-90A583491715}" type="pres">
      <dgm:prSet presAssocID="{EF7AF039-068C-467A-83F1-B51C5FC34E50}" presName="parTx" presStyleLbl="revTx" presStyleIdx="1" presStyleCnt="2" custScaleX="109431">
        <dgm:presLayoutVars>
          <dgm:chMax val="0"/>
          <dgm:chPref val="0"/>
        </dgm:presLayoutVars>
      </dgm:prSet>
      <dgm:spPr/>
    </dgm:pt>
  </dgm:ptLst>
  <dgm:cxnLst>
    <dgm:cxn modelId="{F4CF3C19-3A10-41CB-8546-8D1496729D29}" srcId="{2AEE9168-CE68-4591-A9D2-F745326F6D5F}" destId="{D94CC6A4-AE0C-4976-9BD0-FB6C18B87514}" srcOrd="0" destOrd="0" parTransId="{4B2DFF3F-189A-4F59-9609-3E48857C8FDA}" sibTransId="{9F8EC756-F702-4310-84A0-0821527F3AA5}"/>
    <dgm:cxn modelId="{CFFC127C-29F4-4E04-8C02-50024B9A1A08}" type="presOf" srcId="{D94CC6A4-AE0C-4976-9BD0-FB6C18B87514}" destId="{E21C68B0-2051-4438-AAE4-341FA26F5CA3}" srcOrd="0" destOrd="0" presId="urn:microsoft.com/office/officeart/2018/2/layout/IconVerticalSolidList"/>
    <dgm:cxn modelId="{8C6DFEB9-3DA0-4BB2-8316-53433647EA29}" type="presOf" srcId="{EF7AF039-068C-467A-83F1-B51C5FC34E50}" destId="{3066B9DA-35C5-4207-9ABE-90A583491715}" srcOrd="0" destOrd="0" presId="urn:microsoft.com/office/officeart/2018/2/layout/IconVerticalSolidList"/>
    <dgm:cxn modelId="{8FAA2FD4-630A-4B11-B040-BFC97EA80E19}" srcId="{2AEE9168-CE68-4591-A9D2-F745326F6D5F}" destId="{EF7AF039-068C-467A-83F1-B51C5FC34E50}" srcOrd="1" destOrd="0" parTransId="{7EC29971-8B3F-4C61-924E-4F5EF59C4926}" sibTransId="{FCFB6725-E13F-4B90-BA6B-AAC2A47DB563}"/>
    <dgm:cxn modelId="{F0733FE7-FD13-4D69-8308-828F29251E98}" type="presOf" srcId="{2AEE9168-CE68-4591-A9D2-F745326F6D5F}" destId="{35A45ADC-3BB2-4C78-95C5-5CCB896A9289}" srcOrd="0" destOrd="0" presId="urn:microsoft.com/office/officeart/2018/2/layout/IconVerticalSolidList"/>
    <dgm:cxn modelId="{B70A3A68-427C-4D42-9356-6898557FB70A}" type="presParOf" srcId="{35A45ADC-3BB2-4C78-95C5-5CCB896A9289}" destId="{D90371A6-D2F4-48E0-ACF4-C2FDBF427826}" srcOrd="0" destOrd="0" presId="urn:microsoft.com/office/officeart/2018/2/layout/IconVerticalSolidList"/>
    <dgm:cxn modelId="{7002AE5A-5B5D-4C10-ABB5-3BA2F6E3E92C}" type="presParOf" srcId="{D90371A6-D2F4-48E0-ACF4-C2FDBF427826}" destId="{2277A9BA-48B3-414E-9F3B-38060C942FCF}" srcOrd="0" destOrd="0" presId="urn:microsoft.com/office/officeart/2018/2/layout/IconVerticalSolidList"/>
    <dgm:cxn modelId="{D3E398C7-7A41-4CA0-8167-2EB26CAB5CA7}" type="presParOf" srcId="{D90371A6-D2F4-48E0-ACF4-C2FDBF427826}" destId="{E68815E6-30E3-41E0-9C1D-438F9727AAB9}" srcOrd="1" destOrd="0" presId="urn:microsoft.com/office/officeart/2018/2/layout/IconVerticalSolidList"/>
    <dgm:cxn modelId="{DB0A9264-7FB9-4B82-97D3-3CEA036D5924}" type="presParOf" srcId="{D90371A6-D2F4-48E0-ACF4-C2FDBF427826}" destId="{1B81E4A5-034E-42E9-A294-624C4C804598}" srcOrd="2" destOrd="0" presId="urn:microsoft.com/office/officeart/2018/2/layout/IconVerticalSolidList"/>
    <dgm:cxn modelId="{52E0E507-7DD1-4E5A-92B3-6B12DE0A2F2A}" type="presParOf" srcId="{D90371A6-D2F4-48E0-ACF4-C2FDBF427826}" destId="{E21C68B0-2051-4438-AAE4-341FA26F5CA3}" srcOrd="3" destOrd="0" presId="urn:microsoft.com/office/officeart/2018/2/layout/IconVerticalSolidList"/>
    <dgm:cxn modelId="{50F5F495-A9E9-4D2E-8437-8E1919DBD6F3}" type="presParOf" srcId="{35A45ADC-3BB2-4C78-95C5-5CCB896A9289}" destId="{99E9FF9C-33A9-4C27-B0ED-18D8EC3AB0DD}" srcOrd="1" destOrd="0" presId="urn:microsoft.com/office/officeart/2018/2/layout/IconVerticalSolidList"/>
    <dgm:cxn modelId="{457C3B3D-98A2-49A5-8801-8E0B7FBA224D}" type="presParOf" srcId="{35A45ADC-3BB2-4C78-95C5-5CCB896A9289}" destId="{7201A739-776F-4483-8814-81AE1530E4A2}" srcOrd="2" destOrd="0" presId="urn:microsoft.com/office/officeart/2018/2/layout/IconVerticalSolidList"/>
    <dgm:cxn modelId="{3CDAEB07-0D4F-43F2-AF58-AD2443F81085}" type="presParOf" srcId="{7201A739-776F-4483-8814-81AE1530E4A2}" destId="{EC250DC1-40DD-44CF-B514-F911F77FEED5}" srcOrd="0" destOrd="0" presId="urn:microsoft.com/office/officeart/2018/2/layout/IconVerticalSolidList"/>
    <dgm:cxn modelId="{347F6149-18D2-42DC-9DAD-881D708CF622}" type="presParOf" srcId="{7201A739-776F-4483-8814-81AE1530E4A2}" destId="{AE828ABC-2127-4E75-AF6D-55B9D87F8686}" srcOrd="1" destOrd="0" presId="urn:microsoft.com/office/officeart/2018/2/layout/IconVerticalSolidList"/>
    <dgm:cxn modelId="{18D20450-58C7-4EE3-8062-40809EC330D9}" type="presParOf" srcId="{7201A739-776F-4483-8814-81AE1530E4A2}" destId="{B0A6011D-2DDF-426D-9BBE-62E0158FFDF4}" srcOrd="2" destOrd="0" presId="urn:microsoft.com/office/officeart/2018/2/layout/IconVerticalSolidList"/>
    <dgm:cxn modelId="{96B08AD2-5935-4878-B2F6-6081EF40D421}" type="presParOf" srcId="{7201A739-776F-4483-8814-81AE1530E4A2}" destId="{3066B9DA-35C5-4207-9ABE-90A5834917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B5468-7F2E-41E0-A349-3C1D8CA1AA0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4FAFFA65-66D4-4800-96B5-E50B46BF0876}">
      <dgm:prSet custT="1"/>
      <dgm:spPr/>
      <dgm:t>
        <a:bodyPr/>
        <a:lstStyle/>
        <a:p>
          <a:r>
            <a:rPr lang="en-US" sz="2000" b="1"/>
            <a:t>Supplemental Grants for 2021/2022 Program Year</a:t>
          </a:r>
        </a:p>
      </dgm:t>
    </dgm:pt>
    <dgm:pt modelId="{FC19F0AE-E91F-42C8-BBE1-447D045295C7}" type="parTrans" cxnId="{8CCB3BD1-C672-4D8E-AA5F-F04BC34F882A}">
      <dgm:prSet/>
      <dgm:spPr/>
      <dgm:t>
        <a:bodyPr/>
        <a:lstStyle/>
        <a:p>
          <a:endParaRPr lang="en-US"/>
        </a:p>
      </dgm:t>
    </dgm:pt>
    <dgm:pt modelId="{F97B5E45-4935-40F7-A1D8-97953F57D453}" type="sibTrans" cxnId="{8CCB3BD1-C672-4D8E-AA5F-F04BC34F882A}">
      <dgm:prSet/>
      <dgm:spPr/>
      <dgm:t>
        <a:bodyPr/>
        <a:lstStyle/>
        <a:p>
          <a:endParaRPr lang="en-US"/>
        </a:p>
      </dgm:t>
    </dgm:pt>
    <dgm:pt modelId="{2123A14A-B68E-4A12-A8BD-08F29111F221}">
      <dgm:prSet custT="1"/>
      <dgm:spPr/>
      <dgm:t>
        <a:bodyPr/>
        <a:lstStyle/>
        <a:p>
          <a:pPr algn="l"/>
          <a:r>
            <a:rPr lang="en-US" sz="1600"/>
            <a:t>Grants issued in August/September 2022.</a:t>
          </a:r>
        </a:p>
      </dgm:t>
    </dgm:pt>
    <dgm:pt modelId="{37F566A6-31CF-466B-A94A-CB72EC2D79FA}" type="parTrans" cxnId="{F56FDE36-AC88-44A2-9897-2A1D2AE1BAE9}">
      <dgm:prSet/>
      <dgm:spPr/>
      <dgm:t>
        <a:bodyPr/>
        <a:lstStyle/>
        <a:p>
          <a:endParaRPr lang="en-US"/>
        </a:p>
      </dgm:t>
    </dgm:pt>
    <dgm:pt modelId="{348F179E-EF83-42F6-8A20-05B81DB241E9}" type="sibTrans" cxnId="{F56FDE36-AC88-44A2-9897-2A1D2AE1BAE9}">
      <dgm:prSet/>
      <dgm:spPr/>
      <dgm:t>
        <a:bodyPr/>
        <a:lstStyle/>
        <a:p>
          <a:endParaRPr lang="en-US"/>
        </a:p>
      </dgm:t>
    </dgm:pt>
    <dgm:pt modelId="{07F9DFA3-A847-40FB-AF91-E34B8BC02F21}">
      <dgm:prSet custT="1"/>
      <dgm:spPr/>
      <dgm:t>
        <a:bodyPr/>
        <a:lstStyle/>
        <a:p>
          <a:pPr algn="l">
            <a:buFont typeface="Arial" panose="020B0604020202020204" pitchFamily="34" charset="0"/>
            <a:buChar char="•"/>
          </a:pPr>
          <a:r>
            <a:rPr lang="en-US" sz="1600"/>
            <a:t>$250 grants issued to those that received a LIHEAP grant during the 2021/2022 LIHEAP season.</a:t>
          </a:r>
        </a:p>
      </dgm:t>
    </dgm:pt>
    <dgm:pt modelId="{FBD670F3-DBC8-443F-B4D5-7A45D3F1EAD9}" type="parTrans" cxnId="{FAA59E5A-CB45-426C-8A6C-15D953ABEE99}">
      <dgm:prSet/>
      <dgm:spPr/>
      <dgm:t>
        <a:bodyPr/>
        <a:lstStyle/>
        <a:p>
          <a:endParaRPr lang="en-US"/>
        </a:p>
      </dgm:t>
    </dgm:pt>
    <dgm:pt modelId="{35B1745A-25D7-4038-9297-AA460F589509}" type="sibTrans" cxnId="{FAA59E5A-CB45-426C-8A6C-15D953ABEE99}">
      <dgm:prSet/>
      <dgm:spPr/>
      <dgm:t>
        <a:bodyPr/>
        <a:lstStyle/>
        <a:p>
          <a:endParaRPr lang="en-US"/>
        </a:p>
      </dgm:t>
    </dgm:pt>
    <dgm:pt modelId="{F1185753-71DD-4D72-AD90-F9B682549F6C}">
      <dgm:prSet custT="1"/>
      <dgm:spPr/>
      <dgm:t>
        <a:bodyPr/>
        <a:lstStyle/>
        <a:p>
          <a:pPr algn="l">
            <a:buFontTx/>
            <a:buNone/>
          </a:pPr>
          <a:r>
            <a:rPr lang="en-US" sz="1600" b="1"/>
            <a:t>Deliverable Fuel Grant</a:t>
          </a:r>
        </a:p>
      </dgm:t>
    </dgm:pt>
    <dgm:pt modelId="{6C5742EE-4451-44AF-9158-41FC4CCDE717}" type="parTrans" cxnId="{FBFDA20F-12A7-452A-922B-A5ADD5AD235D}">
      <dgm:prSet/>
      <dgm:spPr/>
      <dgm:t>
        <a:bodyPr/>
        <a:lstStyle/>
        <a:p>
          <a:endParaRPr lang="en-US"/>
        </a:p>
      </dgm:t>
    </dgm:pt>
    <dgm:pt modelId="{DCFCD14A-F103-4EFC-BF78-1432B6388349}" type="sibTrans" cxnId="{FBFDA20F-12A7-452A-922B-A5ADD5AD235D}">
      <dgm:prSet/>
      <dgm:spPr/>
      <dgm:t>
        <a:bodyPr/>
        <a:lstStyle/>
        <a:p>
          <a:endParaRPr lang="en-US"/>
        </a:p>
      </dgm:t>
    </dgm:pt>
    <dgm:pt modelId="{38042755-56D3-4A87-8656-0F772DE5B73B}">
      <dgm:prSet custT="1"/>
      <dgm:spPr/>
      <dgm:t>
        <a:bodyPr/>
        <a:lstStyle/>
        <a:p>
          <a:pPr algn="l"/>
          <a:r>
            <a:rPr lang="en-US" sz="1600"/>
            <a:t>$500 grants issued to households with deliverable fuel (oil/propane/wood/coal) that received a LIHEAP grant during the 2021/2022 LIHEAP season.</a:t>
          </a:r>
        </a:p>
      </dgm:t>
    </dgm:pt>
    <dgm:pt modelId="{E258F2F7-1DCF-4D59-8EF5-2F32F192DA23}" type="parTrans" cxnId="{B5C9E91B-3F3C-433D-A153-DDCC481FD633}">
      <dgm:prSet/>
      <dgm:spPr/>
      <dgm:t>
        <a:bodyPr/>
        <a:lstStyle/>
        <a:p>
          <a:endParaRPr lang="en-US"/>
        </a:p>
      </dgm:t>
    </dgm:pt>
    <dgm:pt modelId="{5364916F-895D-4766-B180-554CDE4357C4}" type="sibTrans" cxnId="{B5C9E91B-3F3C-433D-A153-DDCC481FD633}">
      <dgm:prSet/>
      <dgm:spPr/>
      <dgm:t>
        <a:bodyPr/>
        <a:lstStyle/>
        <a:p>
          <a:endParaRPr lang="en-US"/>
        </a:p>
      </dgm:t>
    </dgm:pt>
    <dgm:pt modelId="{EE14F204-3897-4274-8F27-89D84E1A4333}">
      <dgm:prSet custT="1"/>
      <dgm:spPr/>
      <dgm:t>
        <a:bodyPr/>
        <a:lstStyle/>
        <a:p>
          <a:pPr algn="l">
            <a:buFont typeface="Arial" panose="020B0604020202020204" pitchFamily="34" charset="0"/>
            <a:buChar char="•"/>
          </a:pPr>
          <a:r>
            <a:rPr lang="en-US" sz="1600"/>
            <a:t> Grants issued in August 2022</a:t>
          </a:r>
        </a:p>
      </dgm:t>
    </dgm:pt>
    <dgm:pt modelId="{744C3957-5C03-4BFA-809D-988EBED29491}" type="parTrans" cxnId="{DFE26035-BBBC-4067-A96B-A525CD44073F}">
      <dgm:prSet/>
      <dgm:spPr/>
      <dgm:t>
        <a:bodyPr/>
        <a:lstStyle/>
        <a:p>
          <a:endParaRPr lang="en-US"/>
        </a:p>
      </dgm:t>
    </dgm:pt>
    <dgm:pt modelId="{E86BEA11-9A1B-4956-BDDD-5477370682E3}" type="sibTrans" cxnId="{DFE26035-BBBC-4067-A96B-A525CD44073F}">
      <dgm:prSet/>
      <dgm:spPr/>
      <dgm:t>
        <a:bodyPr/>
        <a:lstStyle/>
        <a:p>
          <a:endParaRPr lang="en-US"/>
        </a:p>
      </dgm:t>
    </dgm:pt>
    <dgm:pt modelId="{F17068F3-CE8D-423E-8B9B-9D502491C292}">
      <dgm:prSet custT="1"/>
      <dgm:spPr/>
      <dgm:t>
        <a:bodyPr/>
        <a:lstStyle/>
        <a:p>
          <a:pPr algn="l">
            <a:buFontTx/>
            <a:buNone/>
          </a:pPr>
          <a:r>
            <a:rPr lang="en-US" sz="1600" b="1"/>
            <a:t>Supplemental Grant</a:t>
          </a:r>
        </a:p>
      </dgm:t>
    </dgm:pt>
    <dgm:pt modelId="{DABCD7A5-2F5D-48CA-83A8-43632611E02F}" type="parTrans" cxnId="{2A063BCA-74E5-43E1-9E52-B972DD2033DB}">
      <dgm:prSet/>
      <dgm:spPr/>
      <dgm:t>
        <a:bodyPr/>
        <a:lstStyle/>
        <a:p>
          <a:endParaRPr lang="en-US"/>
        </a:p>
      </dgm:t>
    </dgm:pt>
    <dgm:pt modelId="{231AA6CF-8CD7-4B09-B285-2800F98293F7}" type="sibTrans" cxnId="{2A063BCA-74E5-43E1-9E52-B972DD2033DB}">
      <dgm:prSet/>
      <dgm:spPr/>
      <dgm:t>
        <a:bodyPr/>
        <a:lstStyle/>
        <a:p>
          <a:endParaRPr lang="en-US"/>
        </a:p>
      </dgm:t>
    </dgm:pt>
    <dgm:pt modelId="{EF7AA714-466B-4BE5-8451-14EC08D011D8}">
      <dgm:prSet custT="1"/>
      <dgm:spPr/>
      <dgm:t>
        <a:bodyPr/>
        <a:lstStyle/>
        <a:p>
          <a:pPr algn="l">
            <a:buFontTx/>
            <a:buNone/>
          </a:pPr>
          <a:endParaRPr lang="en-US" sz="1600" b="1"/>
        </a:p>
      </dgm:t>
    </dgm:pt>
    <dgm:pt modelId="{F9566E04-5B64-4B8F-B17B-23ECE31831DA}" type="parTrans" cxnId="{1B1A48F5-F5B9-401B-97A9-6459DDFD460C}">
      <dgm:prSet/>
      <dgm:spPr/>
      <dgm:t>
        <a:bodyPr/>
        <a:lstStyle/>
        <a:p>
          <a:endParaRPr lang="en-US"/>
        </a:p>
      </dgm:t>
    </dgm:pt>
    <dgm:pt modelId="{491AEF50-1E3B-483A-AA8C-E3E2EE4C78CE}" type="sibTrans" cxnId="{1B1A48F5-F5B9-401B-97A9-6459DDFD460C}">
      <dgm:prSet/>
      <dgm:spPr/>
      <dgm:t>
        <a:bodyPr/>
        <a:lstStyle/>
        <a:p>
          <a:endParaRPr lang="en-US"/>
        </a:p>
      </dgm:t>
    </dgm:pt>
    <dgm:pt modelId="{20304B0A-7294-4EAC-96DA-521B6D425BAE}">
      <dgm:prSet custT="1"/>
      <dgm:spPr/>
      <dgm:t>
        <a:bodyPr/>
        <a:lstStyle/>
        <a:p>
          <a:pPr algn="l">
            <a:buFont typeface="Arial" panose="020B0604020202020204" pitchFamily="34" charset="0"/>
            <a:buNone/>
          </a:pPr>
          <a:endParaRPr lang="en-US" sz="1600"/>
        </a:p>
      </dgm:t>
    </dgm:pt>
    <dgm:pt modelId="{F7273EE9-ABFA-4F74-AC82-1D4105CDEA43}" type="parTrans" cxnId="{A36CE24A-E913-416A-B557-92EA8F4B58BE}">
      <dgm:prSet/>
      <dgm:spPr/>
      <dgm:t>
        <a:bodyPr/>
        <a:lstStyle/>
        <a:p>
          <a:endParaRPr lang="en-US"/>
        </a:p>
      </dgm:t>
    </dgm:pt>
    <dgm:pt modelId="{A172E3B4-8E67-4E9D-8BAF-639564E2F873}" type="sibTrans" cxnId="{A36CE24A-E913-416A-B557-92EA8F4B58BE}">
      <dgm:prSet/>
      <dgm:spPr/>
      <dgm:t>
        <a:bodyPr/>
        <a:lstStyle/>
        <a:p>
          <a:endParaRPr lang="en-US"/>
        </a:p>
      </dgm:t>
    </dgm:pt>
    <dgm:pt modelId="{B7FEA142-4588-42F9-A2F9-015E410CD7CE}">
      <dgm:prSet custT="1"/>
      <dgm:spPr/>
      <dgm:t>
        <a:bodyPr/>
        <a:lstStyle/>
        <a:p>
          <a:pPr algn="ctr">
            <a:buFontTx/>
            <a:buNone/>
          </a:pPr>
          <a:r>
            <a:rPr lang="en-US" sz="1600" b="1">
              <a:solidFill>
                <a:srgbClr val="C00000"/>
              </a:solidFill>
            </a:rPr>
            <a:t>Receipt of a supplemental grant</a:t>
          </a:r>
        </a:p>
      </dgm:t>
    </dgm:pt>
    <dgm:pt modelId="{3E916683-D7DF-4576-9A13-E8647B77976E}" type="parTrans" cxnId="{ACF9382A-EBA2-4E0A-BB2D-8B64841C3EFD}">
      <dgm:prSet/>
      <dgm:spPr/>
    </dgm:pt>
    <dgm:pt modelId="{DE8B3219-AFDB-4700-9D84-2793F2AC9B73}" type="sibTrans" cxnId="{ACF9382A-EBA2-4E0A-BB2D-8B64841C3EFD}">
      <dgm:prSet/>
      <dgm:spPr/>
    </dgm:pt>
    <dgm:pt modelId="{8A8E4810-D782-4A14-AC14-9088568ACED5}">
      <dgm:prSet custT="1"/>
      <dgm:spPr/>
      <dgm:t>
        <a:bodyPr/>
        <a:lstStyle/>
        <a:p>
          <a:pPr algn="l">
            <a:buFontTx/>
            <a:buNone/>
          </a:pPr>
          <a:endParaRPr lang="en-US" sz="1600"/>
        </a:p>
      </dgm:t>
    </dgm:pt>
    <dgm:pt modelId="{00415D65-E623-4DAD-8312-0E58C42EC836}" type="parTrans" cxnId="{0198C8A0-9040-438C-8185-E383C4CA1D5A}">
      <dgm:prSet/>
      <dgm:spPr/>
    </dgm:pt>
    <dgm:pt modelId="{26B0EFFF-5F6F-4E75-A7ED-B846E82F9C9F}" type="sibTrans" cxnId="{0198C8A0-9040-438C-8185-E383C4CA1D5A}">
      <dgm:prSet/>
      <dgm:spPr/>
    </dgm:pt>
    <dgm:pt modelId="{5A977321-DF22-4C08-B0A8-D6E440009B6F}">
      <dgm:prSet custT="1"/>
      <dgm:spPr/>
      <dgm:t>
        <a:bodyPr/>
        <a:lstStyle/>
        <a:p>
          <a:pPr algn="ctr">
            <a:buFontTx/>
            <a:buNone/>
          </a:pPr>
          <a:r>
            <a:rPr lang="en-US" sz="1600" b="1">
              <a:solidFill>
                <a:srgbClr val="C00000"/>
              </a:solidFill>
            </a:rPr>
            <a:t>DOES NOT IMPACT ELIGIBILITY FOR THIS YEAR!</a:t>
          </a:r>
        </a:p>
      </dgm:t>
    </dgm:pt>
    <dgm:pt modelId="{C3A157D9-3358-44E6-9D6F-FAE344C357F5}" type="parTrans" cxnId="{6A41E5AB-8AB2-418A-A2CB-C05E805379C3}">
      <dgm:prSet/>
      <dgm:spPr/>
    </dgm:pt>
    <dgm:pt modelId="{35B2B471-50CB-4DC2-8594-DD90402069AC}" type="sibTrans" cxnId="{6A41E5AB-8AB2-418A-A2CB-C05E805379C3}">
      <dgm:prSet/>
      <dgm:spPr/>
    </dgm:pt>
    <dgm:pt modelId="{05F616D2-0CB8-4F69-BBC9-4F98053ED872}" type="pres">
      <dgm:prSet presAssocID="{9EEB5468-7F2E-41E0-A349-3C1D8CA1AA0B}" presName="linear" presStyleCnt="0">
        <dgm:presLayoutVars>
          <dgm:dir/>
          <dgm:animLvl val="lvl"/>
          <dgm:resizeHandles val="exact"/>
        </dgm:presLayoutVars>
      </dgm:prSet>
      <dgm:spPr/>
    </dgm:pt>
    <dgm:pt modelId="{E14EB88D-5EAF-495C-B2A0-13F791EBBD5F}" type="pres">
      <dgm:prSet presAssocID="{4FAFFA65-66D4-4800-96B5-E50B46BF0876}" presName="parentLin" presStyleCnt="0"/>
      <dgm:spPr/>
    </dgm:pt>
    <dgm:pt modelId="{3CD51DEC-3AFE-43C5-B094-A98505E9FC11}" type="pres">
      <dgm:prSet presAssocID="{4FAFFA65-66D4-4800-96B5-E50B46BF0876}" presName="parentLeftMargin" presStyleLbl="node1" presStyleIdx="0" presStyleCnt="1"/>
      <dgm:spPr/>
    </dgm:pt>
    <dgm:pt modelId="{9D6446B4-1BFF-4D5B-B301-D87E8FF60B1F}" type="pres">
      <dgm:prSet presAssocID="{4FAFFA65-66D4-4800-96B5-E50B46BF0876}" presName="parentText" presStyleLbl="node1" presStyleIdx="0" presStyleCnt="1" custScaleX="714460" custScaleY="71179">
        <dgm:presLayoutVars>
          <dgm:chMax val="0"/>
          <dgm:bulletEnabled val="1"/>
        </dgm:presLayoutVars>
      </dgm:prSet>
      <dgm:spPr/>
    </dgm:pt>
    <dgm:pt modelId="{188AE92D-EC1C-4929-8E6B-C5E8A92A9954}" type="pres">
      <dgm:prSet presAssocID="{4FAFFA65-66D4-4800-96B5-E50B46BF0876}" presName="negativeSpace" presStyleCnt="0"/>
      <dgm:spPr/>
    </dgm:pt>
    <dgm:pt modelId="{8478725C-4DCE-41FC-B75E-9950D99E299E}" type="pres">
      <dgm:prSet presAssocID="{4FAFFA65-66D4-4800-96B5-E50B46BF0876}" presName="childText" presStyleLbl="conFgAcc1" presStyleIdx="0" presStyleCnt="1" custScaleY="107596" custLinFactY="-5349" custLinFactNeighborX="2606" custLinFactNeighborY="-100000">
        <dgm:presLayoutVars>
          <dgm:bulletEnabled val="1"/>
        </dgm:presLayoutVars>
      </dgm:prSet>
      <dgm:spPr/>
    </dgm:pt>
  </dgm:ptLst>
  <dgm:cxnLst>
    <dgm:cxn modelId="{85393803-8CE3-4503-B7DA-D7EEA43F4F97}" type="presOf" srcId="{4FAFFA65-66D4-4800-96B5-E50B46BF0876}" destId="{9D6446B4-1BFF-4D5B-B301-D87E8FF60B1F}" srcOrd="1" destOrd="0" presId="urn:microsoft.com/office/officeart/2005/8/layout/list1"/>
    <dgm:cxn modelId="{EAE58003-3884-4F5E-9DB8-E6DE2B82E0C1}" type="presOf" srcId="{38042755-56D3-4A87-8656-0F772DE5B73B}" destId="{8478725C-4DCE-41FC-B75E-9950D99E299E}" srcOrd="0" destOrd="6" presId="urn:microsoft.com/office/officeart/2005/8/layout/list1"/>
    <dgm:cxn modelId="{FBFDA20F-12A7-452A-922B-A5ADD5AD235D}" srcId="{4FAFFA65-66D4-4800-96B5-E50B46BF0876}" destId="{F1185753-71DD-4D72-AD90-F9B682549F6C}" srcOrd="5" destOrd="0" parTransId="{6C5742EE-4451-44AF-9158-41FC4CCDE717}" sibTransId="{DCFCD14A-F103-4EFC-BF78-1432B6388349}"/>
    <dgm:cxn modelId="{1CCAAB10-404D-4CBF-AB9C-494CDC0285BC}" type="presOf" srcId="{B7FEA142-4588-42F9-A2F9-015E410CD7CE}" destId="{8478725C-4DCE-41FC-B75E-9950D99E299E}" srcOrd="0" destOrd="9" presId="urn:microsoft.com/office/officeart/2005/8/layout/list1"/>
    <dgm:cxn modelId="{07AC5F18-B9E4-4D48-85E4-7CFF275CAF38}" type="presOf" srcId="{EF7AA714-466B-4BE5-8451-14EC08D011D8}" destId="{8478725C-4DCE-41FC-B75E-9950D99E299E}" srcOrd="0" destOrd="0" presId="urn:microsoft.com/office/officeart/2005/8/layout/list1"/>
    <dgm:cxn modelId="{B5C9E91B-3F3C-433D-A153-DDCC481FD633}" srcId="{4FAFFA65-66D4-4800-96B5-E50B46BF0876}" destId="{38042755-56D3-4A87-8656-0F772DE5B73B}" srcOrd="6" destOrd="0" parTransId="{E258F2F7-1DCF-4D59-8EF5-2F32F192DA23}" sibTransId="{5364916F-895D-4766-B180-554CDE4357C4}"/>
    <dgm:cxn modelId="{ACF9382A-EBA2-4E0A-BB2D-8B64841C3EFD}" srcId="{8A8E4810-D782-4A14-AC14-9088568ACED5}" destId="{B7FEA142-4588-42F9-A2F9-015E410CD7CE}" srcOrd="0" destOrd="0" parTransId="{3E916683-D7DF-4576-9A13-E8647B77976E}" sibTransId="{DE8B3219-AFDB-4700-9D84-2793F2AC9B73}"/>
    <dgm:cxn modelId="{DFE26035-BBBC-4067-A96B-A525CD44073F}" srcId="{4FAFFA65-66D4-4800-96B5-E50B46BF0876}" destId="{EE14F204-3897-4274-8F27-89D84E1A4333}" srcOrd="3" destOrd="0" parTransId="{744C3957-5C03-4BFA-809D-988EBED29491}" sibTransId="{E86BEA11-9A1B-4956-BDDD-5477370682E3}"/>
    <dgm:cxn modelId="{F56FDE36-AC88-44A2-9897-2A1D2AE1BAE9}" srcId="{4FAFFA65-66D4-4800-96B5-E50B46BF0876}" destId="{2123A14A-B68E-4A12-A8BD-08F29111F221}" srcOrd="7" destOrd="0" parTransId="{37F566A6-31CF-466B-A94A-CB72EC2D79FA}" sibTransId="{348F179E-EF83-42F6-8A20-05B81DB241E9}"/>
    <dgm:cxn modelId="{A36CE24A-E913-416A-B557-92EA8F4B58BE}" srcId="{4FAFFA65-66D4-4800-96B5-E50B46BF0876}" destId="{20304B0A-7294-4EAC-96DA-521B6D425BAE}" srcOrd="4" destOrd="0" parTransId="{F7273EE9-ABFA-4F74-AC82-1D4105CDEA43}" sibTransId="{A172E3B4-8E67-4E9D-8BAF-639564E2F873}"/>
    <dgm:cxn modelId="{E99EEE6C-3B9C-4A30-9229-3ABB4494506A}" type="presOf" srcId="{07F9DFA3-A847-40FB-AF91-E34B8BC02F21}" destId="{8478725C-4DCE-41FC-B75E-9950D99E299E}" srcOrd="0" destOrd="2" presId="urn:microsoft.com/office/officeart/2005/8/layout/list1"/>
    <dgm:cxn modelId="{CAFFA870-314F-49FA-AEEA-25A223D88161}" type="presOf" srcId="{4FAFFA65-66D4-4800-96B5-E50B46BF0876}" destId="{3CD51DEC-3AFE-43C5-B094-A98505E9FC11}" srcOrd="0" destOrd="0" presId="urn:microsoft.com/office/officeart/2005/8/layout/list1"/>
    <dgm:cxn modelId="{45B8DF59-8ABF-4313-A26F-73B42857F952}" type="presOf" srcId="{2123A14A-B68E-4A12-A8BD-08F29111F221}" destId="{8478725C-4DCE-41FC-B75E-9950D99E299E}" srcOrd="0" destOrd="7" presId="urn:microsoft.com/office/officeart/2005/8/layout/list1"/>
    <dgm:cxn modelId="{FAA59E5A-CB45-426C-8A6C-15D953ABEE99}" srcId="{4FAFFA65-66D4-4800-96B5-E50B46BF0876}" destId="{07F9DFA3-A847-40FB-AF91-E34B8BC02F21}" srcOrd="2" destOrd="0" parTransId="{FBD670F3-DBC8-443F-B4D5-7A45D3F1EAD9}" sibTransId="{35B1745A-25D7-4038-9297-AA460F589509}"/>
    <dgm:cxn modelId="{E9FC439D-43B4-4B11-AC8A-93A7A2F567E6}" type="presOf" srcId="{5A977321-DF22-4C08-B0A8-D6E440009B6F}" destId="{8478725C-4DCE-41FC-B75E-9950D99E299E}" srcOrd="0" destOrd="10" presId="urn:microsoft.com/office/officeart/2005/8/layout/list1"/>
    <dgm:cxn modelId="{0198C8A0-9040-438C-8185-E383C4CA1D5A}" srcId="{4FAFFA65-66D4-4800-96B5-E50B46BF0876}" destId="{8A8E4810-D782-4A14-AC14-9088568ACED5}" srcOrd="8" destOrd="0" parTransId="{00415D65-E623-4DAD-8312-0E58C42EC836}" sibTransId="{26B0EFFF-5F6F-4E75-A7ED-B846E82F9C9F}"/>
    <dgm:cxn modelId="{DE3AB0AA-30CD-49F8-B8DB-A24DFF4C0212}" type="presOf" srcId="{20304B0A-7294-4EAC-96DA-521B6D425BAE}" destId="{8478725C-4DCE-41FC-B75E-9950D99E299E}" srcOrd="0" destOrd="4" presId="urn:microsoft.com/office/officeart/2005/8/layout/list1"/>
    <dgm:cxn modelId="{6A41E5AB-8AB2-418A-A2CB-C05E805379C3}" srcId="{8A8E4810-D782-4A14-AC14-9088568ACED5}" destId="{5A977321-DF22-4C08-B0A8-D6E440009B6F}" srcOrd="1" destOrd="0" parTransId="{C3A157D9-3358-44E6-9D6F-FAE344C357F5}" sibTransId="{35B2B471-50CB-4DC2-8594-DD90402069AC}"/>
    <dgm:cxn modelId="{C95EBCB8-ED9A-463D-A28A-B2F7754BA462}" type="presOf" srcId="{F1185753-71DD-4D72-AD90-F9B682549F6C}" destId="{8478725C-4DCE-41FC-B75E-9950D99E299E}" srcOrd="0" destOrd="5" presId="urn:microsoft.com/office/officeart/2005/8/layout/list1"/>
    <dgm:cxn modelId="{2A063BCA-74E5-43E1-9E52-B972DD2033DB}" srcId="{4FAFFA65-66D4-4800-96B5-E50B46BF0876}" destId="{F17068F3-CE8D-423E-8B9B-9D502491C292}" srcOrd="1" destOrd="0" parTransId="{DABCD7A5-2F5D-48CA-83A8-43632611E02F}" sibTransId="{231AA6CF-8CD7-4B09-B285-2800F98293F7}"/>
    <dgm:cxn modelId="{8CCB3BD1-C672-4D8E-AA5F-F04BC34F882A}" srcId="{9EEB5468-7F2E-41E0-A349-3C1D8CA1AA0B}" destId="{4FAFFA65-66D4-4800-96B5-E50B46BF0876}" srcOrd="0" destOrd="0" parTransId="{FC19F0AE-E91F-42C8-BBE1-447D045295C7}" sibTransId="{F97B5E45-4935-40F7-A1D8-97953F57D453}"/>
    <dgm:cxn modelId="{6B9EF4E2-37A6-4289-93EB-22DE4D1856C0}" type="presOf" srcId="{8A8E4810-D782-4A14-AC14-9088568ACED5}" destId="{8478725C-4DCE-41FC-B75E-9950D99E299E}" srcOrd="0" destOrd="8" presId="urn:microsoft.com/office/officeart/2005/8/layout/list1"/>
    <dgm:cxn modelId="{1E459EE4-B333-441B-AD94-66EA0CA5A8AA}" type="presOf" srcId="{EE14F204-3897-4274-8F27-89D84E1A4333}" destId="{8478725C-4DCE-41FC-B75E-9950D99E299E}" srcOrd="0" destOrd="3" presId="urn:microsoft.com/office/officeart/2005/8/layout/list1"/>
    <dgm:cxn modelId="{1B1A48F5-F5B9-401B-97A9-6459DDFD460C}" srcId="{4FAFFA65-66D4-4800-96B5-E50B46BF0876}" destId="{EF7AA714-466B-4BE5-8451-14EC08D011D8}" srcOrd="0" destOrd="0" parTransId="{F9566E04-5B64-4B8F-B17B-23ECE31831DA}" sibTransId="{491AEF50-1E3B-483A-AA8C-E3E2EE4C78CE}"/>
    <dgm:cxn modelId="{1E0538FC-2944-4997-A0F9-B67AE85022E6}" type="presOf" srcId="{F17068F3-CE8D-423E-8B9B-9D502491C292}" destId="{8478725C-4DCE-41FC-B75E-9950D99E299E}" srcOrd="0" destOrd="1" presId="urn:microsoft.com/office/officeart/2005/8/layout/list1"/>
    <dgm:cxn modelId="{3749A6FC-2973-406D-A7FF-34B79282B7BA}" type="presOf" srcId="{9EEB5468-7F2E-41E0-A349-3C1D8CA1AA0B}" destId="{05F616D2-0CB8-4F69-BBC9-4F98053ED872}" srcOrd="0" destOrd="0" presId="urn:microsoft.com/office/officeart/2005/8/layout/list1"/>
    <dgm:cxn modelId="{11B0AFD5-B744-44D2-979F-0DFCA5704A25}" type="presParOf" srcId="{05F616D2-0CB8-4F69-BBC9-4F98053ED872}" destId="{E14EB88D-5EAF-495C-B2A0-13F791EBBD5F}" srcOrd="0" destOrd="0" presId="urn:microsoft.com/office/officeart/2005/8/layout/list1"/>
    <dgm:cxn modelId="{F0DF4C40-1C47-4379-A023-D985AE20D723}" type="presParOf" srcId="{E14EB88D-5EAF-495C-B2A0-13F791EBBD5F}" destId="{3CD51DEC-3AFE-43C5-B094-A98505E9FC11}" srcOrd="0" destOrd="0" presId="urn:microsoft.com/office/officeart/2005/8/layout/list1"/>
    <dgm:cxn modelId="{1CCEFE25-D4D7-4859-9339-A692911887A9}" type="presParOf" srcId="{E14EB88D-5EAF-495C-B2A0-13F791EBBD5F}" destId="{9D6446B4-1BFF-4D5B-B301-D87E8FF60B1F}" srcOrd="1" destOrd="0" presId="urn:microsoft.com/office/officeart/2005/8/layout/list1"/>
    <dgm:cxn modelId="{E0876417-E58D-478A-95C8-3FB419AA2046}" type="presParOf" srcId="{05F616D2-0CB8-4F69-BBC9-4F98053ED872}" destId="{188AE92D-EC1C-4929-8E6B-C5E8A92A9954}" srcOrd="1" destOrd="0" presId="urn:microsoft.com/office/officeart/2005/8/layout/list1"/>
    <dgm:cxn modelId="{63BC3DA5-0D71-466F-8E01-E36B93D91C62}" type="presParOf" srcId="{05F616D2-0CB8-4F69-BBC9-4F98053ED872}" destId="{8478725C-4DCE-41FC-B75E-9950D99E299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9A58E-5127-44F2-9FEE-1852D540EF1B}"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F815D0DA-6CEC-4552-8D29-F2BD886F4905}">
      <dgm:prSet custT="1"/>
      <dgm:spPr/>
      <dgm:t>
        <a:bodyPr/>
        <a:lstStyle/>
        <a:p>
          <a:r>
            <a:rPr lang="en-US" sz="1600" b="1"/>
            <a:t>Program Open November 1, 2022 – April 28, 2023</a:t>
          </a:r>
          <a:endParaRPr lang="en-US" sz="1600"/>
        </a:p>
      </dgm:t>
    </dgm:pt>
    <dgm:pt modelId="{F0BF9D88-F77B-4FB7-BED0-8A4A92B7193F}" type="parTrans" cxnId="{3B21EA30-3DEB-4992-B3CE-33B4EAC09851}">
      <dgm:prSet/>
      <dgm:spPr/>
      <dgm:t>
        <a:bodyPr/>
        <a:lstStyle/>
        <a:p>
          <a:endParaRPr lang="en-US" sz="2000"/>
        </a:p>
      </dgm:t>
    </dgm:pt>
    <dgm:pt modelId="{961C3D5B-787A-4DB8-B8FC-88DA813674B1}" type="sibTrans" cxnId="{3B21EA30-3DEB-4992-B3CE-33B4EAC09851}">
      <dgm:prSet/>
      <dgm:spPr/>
      <dgm:t>
        <a:bodyPr/>
        <a:lstStyle/>
        <a:p>
          <a:endParaRPr lang="en-US" sz="2000"/>
        </a:p>
      </dgm:t>
    </dgm:pt>
    <dgm:pt modelId="{0FF43C79-5DF5-4F92-9C16-E6264068A82A}">
      <dgm:prSet custT="1"/>
      <dgm:spPr/>
      <dgm:t>
        <a:bodyPr/>
        <a:lstStyle/>
        <a:p>
          <a:r>
            <a:rPr lang="en-US" sz="1600" b="1"/>
            <a:t>Cash Grant</a:t>
          </a:r>
          <a:endParaRPr lang="en-US" sz="1600"/>
        </a:p>
      </dgm:t>
    </dgm:pt>
    <dgm:pt modelId="{CDADD0D9-A213-4307-91B0-B342C89D396D}" type="parTrans" cxnId="{CAAAEF4A-3428-4924-AE00-61E7A08EB830}">
      <dgm:prSet/>
      <dgm:spPr/>
      <dgm:t>
        <a:bodyPr/>
        <a:lstStyle/>
        <a:p>
          <a:endParaRPr lang="en-US" sz="2000"/>
        </a:p>
      </dgm:t>
    </dgm:pt>
    <dgm:pt modelId="{C729E328-27E9-4A85-B980-558EE7A74F76}" type="sibTrans" cxnId="{CAAAEF4A-3428-4924-AE00-61E7A08EB830}">
      <dgm:prSet/>
      <dgm:spPr/>
      <dgm:t>
        <a:bodyPr/>
        <a:lstStyle/>
        <a:p>
          <a:endParaRPr lang="en-US" sz="2000"/>
        </a:p>
      </dgm:t>
    </dgm:pt>
    <dgm:pt modelId="{22253D90-1CAB-49F9-8F03-C807CB398883}">
      <dgm:prSet custT="1"/>
      <dgm:spPr/>
      <dgm:t>
        <a:bodyPr/>
        <a:lstStyle/>
        <a:p>
          <a:r>
            <a:rPr lang="en-US" sz="1800"/>
            <a:t>$300 (minimum grant) to $1,000 (maximum grant)</a:t>
          </a:r>
        </a:p>
      </dgm:t>
    </dgm:pt>
    <dgm:pt modelId="{8BA3FC12-2B19-42D1-97A7-48E07A635363}" type="parTrans" cxnId="{F907CF54-D34C-4A92-9547-8F078AA4887D}">
      <dgm:prSet/>
      <dgm:spPr/>
      <dgm:t>
        <a:bodyPr/>
        <a:lstStyle/>
        <a:p>
          <a:endParaRPr lang="en-US" sz="2000"/>
        </a:p>
      </dgm:t>
    </dgm:pt>
    <dgm:pt modelId="{FB7DAF8B-08DF-436B-9CA5-4B6AC5BF8F0C}" type="sibTrans" cxnId="{F907CF54-D34C-4A92-9547-8F078AA4887D}">
      <dgm:prSet/>
      <dgm:spPr/>
      <dgm:t>
        <a:bodyPr/>
        <a:lstStyle/>
        <a:p>
          <a:endParaRPr lang="en-US" sz="2000"/>
        </a:p>
      </dgm:t>
    </dgm:pt>
    <dgm:pt modelId="{E81742C9-419C-4E90-BFC0-C1C68A4505F9}">
      <dgm:prSet custT="1"/>
      <dgm:spPr/>
      <dgm:t>
        <a:bodyPr/>
        <a:lstStyle/>
        <a:p>
          <a:r>
            <a:rPr lang="en-US" sz="1600" b="1"/>
            <a:t>Crisis Grant</a:t>
          </a:r>
          <a:r>
            <a:rPr lang="en-US" sz="1800"/>
            <a:t> </a:t>
          </a:r>
          <a:endParaRPr lang="en-US" sz="1600"/>
        </a:p>
      </dgm:t>
    </dgm:pt>
    <dgm:pt modelId="{A88E96C3-2BA1-4F15-AD00-A9C4413D29AF}" type="parTrans" cxnId="{B5F63750-4851-4FD1-9541-DC05644AE1FC}">
      <dgm:prSet/>
      <dgm:spPr/>
      <dgm:t>
        <a:bodyPr/>
        <a:lstStyle/>
        <a:p>
          <a:endParaRPr lang="en-US" sz="2000"/>
        </a:p>
      </dgm:t>
    </dgm:pt>
    <dgm:pt modelId="{BC451301-2236-471B-B824-CFE2640F1F8D}" type="sibTrans" cxnId="{B5F63750-4851-4FD1-9541-DC05644AE1FC}">
      <dgm:prSet/>
      <dgm:spPr/>
      <dgm:t>
        <a:bodyPr/>
        <a:lstStyle/>
        <a:p>
          <a:endParaRPr lang="en-US" sz="2000"/>
        </a:p>
      </dgm:t>
    </dgm:pt>
    <dgm:pt modelId="{A4A7A7F3-D664-4CE7-B806-1651A80DFDF8}">
      <dgm:prSet custT="1"/>
      <dgm:spPr/>
      <dgm:t>
        <a:bodyPr/>
        <a:lstStyle/>
        <a:p>
          <a:r>
            <a:rPr lang="en-US" sz="1800"/>
            <a:t>$25 (minimum grant) to $1,000 (maximum grant)</a:t>
          </a:r>
        </a:p>
      </dgm:t>
    </dgm:pt>
    <dgm:pt modelId="{AAA75E9F-6BF4-4D7C-AAEC-78A3100E4B38}" type="parTrans" cxnId="{BF294F70-A051-4C73-B23D-55410843C1DB}">
      <dgm:prSet/>
      <dgm:spPr/>
      <dgm:t>
        <a:bodyPr/>
        <a:lstStyle/>
        <a:p>
          <a:endParaRPr lang="en-US" sz="2000"/>
        </a:p>
      </dgm:t>
    </dgm:pt>
    <dgm:pt modelId="{3101B172-D007-4341-88A9-409FD4C720B1}" type="sibTrans" cxnId="{BF294F70-A051-4C73-B23D-55410843C1DB}">
      <dgm:prSet/>
      <dgm:spPr/>
      <dgm:t>
        <a:bodyPr/>
        <a:lstStyle/>
        <a:p>
          <a:endParaRPr lang="en-US" sz="2000"/>
        </a:p>
      </dgm:t>
    </dgm:pt>
    <dgm:pt modelId="{E4B0AFE6-3F6C-4005-B826-80BDC13CFB36}">
      <dgm:prSet custT="1"/>
      <dgm:spPr/>
      <dgm:t>
        <a:bodyPr/>
        <a:lstStyle/>
        <a:p>
          <a:r>
            <a:rPr lang="en-US" sz="1600" b="1"/>
            <a:t>Crisis Interface (Furnace Repair/Replacement)</a:t>
          </a:r>
          <a:endParaRPr lang="en-US" sz="1600"/>
        </a:p>
      </dgm:t>
    </dgm:pt>
    <dgm:pt modelId="{72CCDF27-E39B-412A-8AF5-6710812D257D}" type="parTrans" cxnId="{109692BA-FF4A-4E75-AC05-9B0EFB1B9105}">
      <dgm:prSet/>
      <dgm:spPr/>
      <dgm:t>
        <a:bodyPr/>
        <a:lstStyle/>
        <a:p>
          <a:endParaRPr lang="en-US" sz="2000"/>
        </a:p>
      </dgm:t>
    </dgm:pt>
    <dgm:pt modelId="{485F0B0D-04E1-4C6E-9D80-F2F73E09C311}" type="sibTrans" cxnId="{109692BA-FF4A-4E75-AC05-9B0EFB1B9105}">
      <dgm:prSet/>
      <dgm:spPr/>
      <dgm:t>
        <a:bodyPr/>
        <a:lstStyle/>
        <a:p>
          <a:endParaRPr lang="en-US" sz="2000"/>
        </a:p>
      </dgm:t>
    </dgm:pt>
    <dgm:pt modelId="{910A43B4-409B-402A-A5A8-7065FF2C290B}">
      <dgm:prSet custT="1"/>
      <dgm:spPr/>
      <dgm:t>
        <a:bodyPr/>
        <a:lstStyle/>
        <a:p>
          <a:r>
            <a:rPr lang="en-US" sz="1800"/>
            <a:t>Repair / replace inoperable heating system</a:t>
          </a:r>
        </a:p>
      </dgm:t>
    </dgm:pt>
    <dgm:pt modelId="{2CDD7EEC-5B60-47AA-A114-236232651536}" type="parTrans" cxnId="{3D7DA38F-0F3B-4CDD-A342-C8A5500CE8AD}">
      <dgm:prSet/>
      <dgm:spPr/>
      <dgm:t>
        <a:bodyPr/>
        <a:lstStyle/>
        <a:p>
          <a:endParaRPr lang="en-US" sz="2000"/>
        </a:p>
      </dgm:t>
    </dgm:pt>
    <dgm:pt modelId="{18962B76-9972-4568-9D7C-1BC1678B8003}" type="sibTrans" cxnId="{3D7DA38F-0F3B-4CDD-A342-C8A5500CE8AD}">
      <dgm:prSet/>
      <dgm:spPr/>
      <dgm:t>
        <a:bodyPr/>
        <a:lstStyle/>
        <a:p>
          <a:endParaRPr lang="en-US" sz="2000"/>
        </a:p>
      </dgm:t>
    </dgm:pt>
    <dgm:pt modelId="{57227CB8-532D-48AD-B296-0B38C1881944}" type="pres">
      <dgm:prSet presAssocID="{5839A58E-5127-44F2-9FEE-1852D540EF1B}" presName="linear" presStyleCnt="0">
        <dgm:presLayoutVars>
          <dgm:dir/>
          <dgm:animLvl val="lvl"/>
          <dgm:resizeHandles val="exact"/>
        </dgm:presLayoutVars>
      </dgm:prSet>
      <dgm:spPr/>
    </dgm:pt>
    <dgm:pt modelId="{1BAEE890-C3CF-4AA6-8D83-9BDD6D1FE266}" type="pres">
      <dgm:prSet presAssocID="{F815D0DA-6CEC-4552-8D29-F2BD886F4905}" presName="parentLin" presStyleCnt="0"/>
      <dgm:spPr/>
    </dgm:pt>
    <dgm:pt modelId="{CD008A64-5BA2-4EF0-9691-BA40D645097A}" type="pres">
      <dgm:prSet presAssocID="{F815D0DA-6CEC-4552-8D29-F2BD886F4905}" presName="parentLeftMargin" presStyleLbl="node1" presStyleIdx="0" presStyleCnt="4"/>
      <dgm:spPr/>
    </dgm:pt>
    <dgm:pt modelId="{B0D9E363-B290-43C2-BB64-6DD2F1B75EE3}" type="pres">
      <dgm:prSet presAssocID="{F815D0DA-6CEC-4552-8D29-F2BD886F4905}" presName="parentText" presStyleLbl="node1" presStyleIdx="0" presStyleCnt="4" custScaleX="112415" custScaleY="69548">
        <dgm:presLayoutVars>
          <dgm:chMax val="0"/>
          <dgm:bulletEnabled val="1"/>
        </dgm:presLayoutVars>
      </dgm:prSet>
      <dgm:spPr/>
    </dgm:pt>
    <dgm:pt modelId="{F760818E-A762-4E57-AE49-4E8A3AFF698C}" type="pres">
      <dgm:prSet presAssocID="{F815D0DA-6CEC-4552-8D29-F2BD886F4905}" presName="negativeSpace" presStyleCnt="0"/>
      <dgm:spPr/>
    </dgm:pt>
    <dgm:pt modelId="{ABE435F0-E3CB-414C-84BD-06B120268AB1}" type="pres">
      <dgm:prSet presAssocID="{F815D0DA-6CEC-4552-8D29-F2BD886F4905}" presName="childText" presStyleLbl="conFgAcc1" presStyleIdx="0" presStyleCnt="4">
        <dgm:presLayoutVars>
          <dgm:bulletEnabled val="1"/>
        </dgm:presLayoutVars>
      </dgm:prSet>
      <dgm:spPr/>
    </dgm:pt>
    <dgm:pt modelId="{20BCD18E-645F-430A-8928-9263A4827FC8}" type="pres">
      <dgm:prSet presAssocID="{961C3D5B-787A-4DB8-B8FC-88DA813674B1}" presName="spaceBetweenRectangles" presStyleCnt="0"/>
      <dgm:spPr/>
    </dgm:pt>
    <dgm:pt modelId="{C8A41DB6-A461-4901-8BFE-61A44C2C8464}" type="pres">
      <dgm:prSet presAssocID="{0FF43C79-5DF5-4F92-9C16-E6264068A82A}" presName="parentLin" presStyleCnt="0"/>
      <dgm:spPr/>
    </dgm:pt>
    <dgm:pt modelId="{56C39735-A449-4FBF-B7E0-4C01B321D8C5}" type="pres">
      <dgm:prSet presAssocID="{0FF43C79-5DF5-4F92-9C16-E6264068A82A}" presName="parentLeftMargin" presStyleLbl="node1" presStyleIdx="0" presStyleCnt="4"/>
      <dgm:spPr/>
    </dgm:pt>
    <dgm:pt modelId="{67E35764-9C66-4EEA-A712-ABD873817930}" type="pres">
      <dgm:prSet presAssocID="{0FF43C79-5DF5-4F92-9C16-E6264068A82A}" presName="parentText" presStyleLbl="node1" presStyleIdx="1" presStyleCnt="4" custScaleX="37927" custScaleY="67180">
        <dgm:presLayoutVars>
          <dgm:chMax val="0"/>
          <dgm:bulletEnabled val="1"/>
        </dgm:presLayoutVars>
      </dgm:prSet>
      <dgm:spPr/>
    </dgm:pt>
    <dgm:pt modelId="{6F51535C-D5CD-429E-85AA-1FDF5A3B6369}" type="pres">
      <dgm:prSet presAssocID="{0FF43C79-5DF5-4F92-9C16-E6264068A82A}" presName="negativeSpace" presStyleCnt="0"/>
      <dgm:spPr/>
    </dgm:pt>
    <dgm:pt modelId="{D3433571-199D-4BBB-A1A2-FA8D4146900B}" type="pres">
      <dgm:prSet presAssocID="{0FF43C79-5DF5-4F92-9C16-E6264068A82A}" presName="childText" presStyleLbl="conFgAcc1" presStyleIdx="1" presStyleCnt="4">
        <dgm:presLayoutVars>
          <dgm:bulletEnabled val="1"/>
        </dgm:presLayoutVars>
      </dgm:prSet>
      <dgm:spPr/>
    </dgm:pt>
    <dgm:pt modelId="{70183221-0D45-4EA5-A888-4771AA379F92}" type="pres">
      <dgm:prSet presAssocID="{C729E328-27E9-4A85-B980-558EE7A74F76}" presName="spaceBetweenRectangles" presStyleCnt="0"/>
      <dgm:spPr/>
    </dgm:pt>
    <dgm:pt modelId="{6709C745-B45C-4DDD-9BCA-9AC541475F16}" type="pres">
      <dgm:prSet presAssocID="{E81742C9-419C-4E90-BFC0-C1C68A4505F9}" presName="parentLin" presStyleCnt="0"/>
      <dgm:spPr/>
    </dgm:pt>
    <dgm:pt modelId="{6764BA9C-F40A-4277-BD2A-7C197D520D20}" type="pres">
      <dgm:prSet presAssocID="{E81742C9-419C-4E90-BFC0-C1C68A4505F9}" presName="parentLeftMargin" presStyleLbl="node1" presStyleIdx="1" presStyleCnt="4"/>
      <dgm:spPr/>
    </dgm:pt>
    <dgm:pt modelId="{CCA5D9A5-897A-434D-9940-501AD9F3F72E}" type="pres">
      <dgm:prSet presAssocID="{E81742C9-419C-4E90-BFC0-C1C68A4505F9}" presName="parentText" presStyleLbl="node1" presStyleIdx="2" presStyleCnt="4" custScaleX="37567" custScaleY="66624">
        <dgm:presLayoutVars>
          <dgm:chMax val="0"/>
          <dgm:bulletEnabled val="1"/>
        </dgm:presLayoutVars>
      </dgm:prSet>
      <dgm:spPr/>
    </dgm:pt>
    <dgm:pt modelId="{EF9059FA-EB8F-48C6-954D-963432995A62}" type="pres">
      <dgm:prSet presAssocID="{E81742C9-419C-4E90-BFC0-C1C68A4505F9}" presName="negativeSpace" presStyleCnt="0"/>
      <dgm:spPr/>
    </dgm:pt>
    <dgm:pt modelId="{823D4A04-7DA4-48F2-AEE2-550153294C3A}" type="pres">
      <dgm:prSet presAssocID="{E81742C9-419C-4E90-BFC0-C1C68A4505F9}" presName="childText" presStyleLbl="conFgAcc1" presStyleIdx="2" presStyleCnt="4">
        <dgm:presLayoutVars>
          <dgm:bulletEnabled val="1"/>
        </dgm:presLayoutVars>
      </dgm:prSet>
      <dgm:spPr/>
    </dgm:pt>
    <dgm:pt modelId="{63444F67-E2AB-4584-9E3F-EE33DFBBDD22}" type="pres">
      <dgm:prSet presAssocID="{BC451301-2236-471B-B824-CFE2640F1F8D}" presName="spaceBetweenRectangles" presStyleCnt="0"/>
      <dgm:spPr/>
    </dgm:pt>
    <dgm:pt modelId="{4D636878-AD84-4A61-A036-7023BCAE2AFC}" type="pres">
      <dgm:prSet presAssocID="{E4B0AFE6-3F6C-4005-B826-80BDC13CFB36}" presName="parentLin" presStyleCnt="0"/>
      <dgm:spPr/>
    </dgm:pt>
    <dgm:pt modelId="{6CE32647-7C39-49B3-8A55-B93A11B756BC}" type="pres">
      <dgm:prSet presAssocID="{E4B0AFE6-3F6C-4005-B826-80BDC13CFB36}" presName="parentLeftMargin" presStyleLbl="node1" presStyleIdx="2" presStyleCnt="4"/>
      <dgm:spPr/>
    </dgm:pt>
    <dgm:pt modelId="{0E886026-F90A-4E88-8DE7-4578D9586D41}" type="pres">
      <dgm:prSet presAssocID="{E4B0AFE6-3F6C-4005-B826-80BDC13CFB36}" presName="parentText" presStyleLbl="node1" presStyleIdx="3" presStyleCnt="4" custScaleX="109716" custScaleY="70088">
        <dgm:presLayoutVars>
          <dgm:chMax val="0"/>
          <dgm:bulletEnabled val="1"/>
        </dgm:presLayoutVars>
      </dgm:prSet>
      <dgm:spPr/>
    </dgm:pt>
    <dgm:pt modelId="{ED9D709A-96AF-4B86-9A43-0B671EEBF662}" type="pres">
      <dgm:prSet presAssocID="{E4B0AFE6-3F6C-4005-B826-80BDC13CFB36}" presName="negativeSpace" presStyleCnt="0"/>
      <dgm:spPr/>
    </dgm:pt>
    <dgm:pt modelId="{DBF396F3-DE79-45FE-8C74-715C7B4209A7}" type="pres">
      <dgm:prSet presAssocID="{E4B0AFE6-3F6C-4005-B826-80BDC13CFB36}" presName="childText" presStyleLbl="conFgAcc1" presStyleIdx="3" presStyleCnt="4">
        <dgm:presLayoutVars>
          <dgm:bulletEnabled val="1"/>
        </dgm:presLayoutVars>
      </dgm:prSet>
      <dgm:spPr/>
    </dgm:pt>
  </dgm:ptLst>
  <dgm:cxnLst>
    <dgm:cxn modelId="{9194A108-0323-4535-B213-D3824EBE6C40}" type="presOf" srcId="{910A43B4-409B-402A-A5A8-7065FF2C290B}" destId="{DBF396F3-DE79-45FE-8C74-715C7B4209A7}" srcOrd="0" destOrd="0" presId="urn:microsoft.com/office/officeart/2005/8/layout/list1"/>
    <dgm:cxn modelId="{7350D61E-4170-4487-9CA4-CF0908717920}" type="presOf" srcId="{E4B0AFE6-3F6C-4005-B826-80BDC13CFB36}" destId="{6CE32647-7C39-49B3-8A55-B93A11B756BC}" srcOrd="0" destOrd="0" presId="urn:microsoft.com/office/officeart/2005/8/layout/list1"/>
    <dgm:cxn modelId="{3B21EA30-3DEB-4992-B3CE-33B4EAC09851}" srcId="{5839A58E-5127-44F2-9FEE-1852D540EF1B}" destId="{F815D0DA-6CEC-4552-8D29-F2BD886F4905}" srcOrd="0" destOrd="0" parTransId="{F0BF9D88-F77B-4FB7-BED0-8A4A92B7193F}" sibTransId="{961C3D5B-787A-4DB8-B8FC-88DA813674B1}"/>
    <dgm:cxn modelId="{29739639-FC42-41E5-9DC8-5FCF4FDBE784}" type="presOf" srcId="{E81742C9-419C-4E90-BFC0-C1C68A4505F9}" destId="{6764BA9C-F40A-4277-BD2A-7C197D520D20}" srcOrd="0" destOrd="0" presId="urn:microsoft.com/office/officeart/2005/8/layout/list1"/>
    <dgm:cxn modelId="{B7A0E164-D9DC-4212-ABBD-36E808A268F5}" type="presOf" srcId="{0FF43C79-5DF5-4F92-9C16-E6264068A82A}" destId="{56C39735-A449-4FBF-B7E0-4C01B321D8C5}" srcOrd="0" destOrd="0" presId="urn:microsoft.com/office/officeart/2005/8/layout/list1"/>
    <dgm:cxn modelId="{CAAAEF4A-3428-4924-AE00-61E7A08EB830}" srcId="{5839A58E-5127-44F2-9FEE-1852D540EF1B}" destId="{0FF43C79-5DF5-4F92-9C16-E6264068A82A}" srcOrd="1" destOrd="0" parTransId="{CDADD0D9-A213-4307-91B0-B342C89D396D}" sibTransId="{C729E328-27E9-4A85-B980-558EE7A74F76}"/>
    <dgm:cxn modelId="{B5F63750-4851-4FD1-9541-DC05644AE1FC}" srcId="{5839A58E-5127-44F2-9FEE-1852D540EF1B}" destId="{E81742C9-419C-4E90-BFC0-C1C68A4505F9}" srcOrd="2" destOrd="0" parTransId="{A88E96C3-2BA1-4F15-AD00-A9C4413D29AF}" sibTransId="{BC451301-2236-471B-B824-CFE2640F1F8D}"/>
    <dgm:cxn modelId="{BF294F70-A051-4C73-B23D-55410843C1DB}" srcId="{E81742C9-419C-4E90-BFC0-C1C68A4505F9}" destId="{A4A7A7F3-D664-4CE7-B806-1651A80DFDF8}" srcOrd="0" destOrd="0" parTransId="{AAA75E9F-6BF4-4D7C-AAEC-78A3100E4B38}" sibTransId="{3101B172-D007-4341-88A9-409FD4C720B1}"/>
    <dgm:cxn modelId="{F907CF54-D34C-4A92-9547-8F078AA4887D}" srcId="{0FF43C79-5DF5-4F92-9C16-E6264068A82A}" destId="{22253D90-1CAB-49F9-8F03-C807CB398883}" srcOrd="0" destOrd="0" parTransId="{8BA3FC12-2B19-42D1-97A7-48E07A635363}" sibTransId="{FB7DAF8B-08DF-436B-9CA5-4B6AC5BF8F0C}"/>
    <dgm:cxn modelId="{3D7DA38F-0F3B-4CDD-A342-C8A5500CE8AD}" srcId="{E4B0AFE6-3F6C-4005-B826-80BDC13CFB36}" destId="{910A43B4-409B-402A-A5A8-7065FF2C290B}" srcOrd="0" destOrd="0" parTransId="{2CDD7EEC-5B60-47AA-A114-236232651536}" sibTransId="{18962B76-9972-4568-9D7C-1BC1678B8003}"/>
    <dgm:cxn modelId="{D11CF19F-D99D-4668-A84C-F9BF35A47DB2}" type="presOf" srcId="{22253D90-1CAB-49F9-8F03-C807CB398883}" destId="{D3433571-199D-4BBB-A1A2-FA8D4146900B}" srcOrd="0" destOrd="0" presId="urn:microsoft.com/office/officeart/2005/8/layout/list1"/>
    <dgm:cxn modelId="{FBBD7AB5-E189-4821-B3A2-7ECADF4D6C60}" type="presOf" srcId="{F815D0DA-6CEC-4552-8D29-F2BD886F4905}" destId="{B0D9E363-B290-43C2-BB64-6DD2F1B75EE3}" srcOrd="1" destOrd="0" presId="urn:microsoft.com/office/officeart/2005/8/layout/list1"/>
    <dgm:cxn modelId="{0FE19CB8-3834-4C7B-AF9A-08009E39CE53}" type="presOf" srcId="{E81742C9-419C-4E90-BFC0-C1C68A4505F9}" destId="{CCA5D9A5-897A-434D-9940-501AD9F3F72E}" srcOrd="1" destOrd="0" presId="urn:microsoft.com/office/officeart/2005/8/layout/list1"/>
    <dgm:cxn modelId="{351381B9-94BD-4252-8E2D-6187D45C71BC}" type="presOf" srcId="{0FF43C79-5DF5-4F92-9C16-E6264068A82A}" destId="{67E35764-9C66-4EEA-A712-ABD873817930}" srcOrd="1" destOrd="0" presId="urn:microsoft.com/office/officeart/2005/8/layout/list1"/>
    <dgm:cxn modelId="{109692BA-FF4A-4E75-AC05-9B0EFB1B9105}" srcId="{5839A58E-5127-44F2-9FEE-1852D540EF1B}" destId="{E4B0AFE6-3F6C-4005-B826-80BDC13CFB36}" srcOrd="3" destOrd="0" parTransId="{72CCDF27-E39B-412A-8AF5-6710812D257D}" sibTransId="{485F0B0D-04E1-4C6E-9D80-F2F73E09C311}"/>
    <dgm:cxn modelId="{C7DD03C3-9007-4073-9BF2-F242DA8AF62D}" type="presOf" srcId="{5839A58E-5127-44F2-9FEE-1852D540EF1B}" destId="{57227CB8-532D-48AD-B296-0B38C1881944}" srcOrd="0" destOrd="0" presId="urn:microsoft.com/office/officeart/2005/8/layout/list1"/>
    <dgm:cxn modelId="{EA694CC4-E28A-47EA-9B37-EAC8F1CC5C91}" type="presOf" srcId="{F815D0DA-6CEC-4552-8D29-F2BD886F4905}" destId="{CD008A64-5BA2-4EF0-9691-BA40D645097A}" srcOrd="0" destOrd="0" presId="urn:microsoft.com/office/officeart/2005/8/layout/list1"/>
    <dgm:cxn modelId="{F690A9D7-B302-4FBD-9993-3E55AC6BD76A}" type="presOf" srcId="{E4B0AFE6-3F6C-4005-B826-80BDC13CFB36}" destId="{0E886026-F90A-4E88-8DE7-4578D9586D41}" srcOrd="1" destOrd="0" presId="urn:microsoft.com/office/officeart/2005/8/layout/list1"/>
    <dgm:cxn modelId="{E488E0F9-9393-4A2F-A46D-F01A91BEBE79}" type="presOf" srcId="{A4A7A7F3-D664-4CE7-B806-1651A80DFDF8}" destId="{823D4A04-7DA4-48F2-AEE2-550153294C3A}" srcOrd="0" destOrd="0" presId="urn:microsoft.com/office/officeart/2005/8/layout/list1"/>
    <dgm:cxn modelId="{360AA3B0-38BC-44B7-BAB2-A75B38EB5A58}" type="presParOf" srcId="{57227CB8-532D-48AD-B296-0B38C1881944}" destId="{1BAEE890-C3CF-4AA6-8D83-9BDD6D1FE266}" srcOrd="0" destOrd="0" presId="urn:microsoft.com/office/officeart/2005/8/layout/list1"/>
    <dgm:cxn modelId="{C7A4E369-D56C-4CA9-9481-0E4091683F8E}" type="presParOf" srcId="{1BAEE890-C3CF-4AA6-8D83-9BDD6D1FE266}" destId="{CD008A64-5BA2-4EF0-9691-BA40D645097A}" srcOrd="0" destOrd="0" presId="urn:microsoft.com/office/officeart/2005/8/layout/list1"/>
    <dgm:cxn modelId="{071D75EE-9AAA-40CD-8D25-613F35916E67}" type="presParOf" srcId="{1BAEE890-C3CF-4AA6-8D83-9BDD6D1FE266}" destId="{B0D9E363-B290-43C2-BB64-6DD2F1B75EE3}" srcOrd="1" destOrd="0" presId="urn:microsoft.com/office/officeart/2005/8/layout/list1"/>
    <dgm:cxn modelId="{AD4BDA7D-BA93-4433-99A7-4EAAEB95C6B4}" type="presParOf" srcId="{57227CB8-532D-48AD-B296-0B38C1881944}" destId="{F760818E-A762-4E57-AE49-4E8A3AFF698C}" srcOrd="1" destOrd="0" presId="urn:microsoft.com/office/officeart/2005/8/layout/list1"/>
    <dgm:cxn modelId="{19E8A346-7E6C-422C-83DE-274764DB393D}" type="presParOf" srcId="{57227CB8-532D-48AD-B296-0B38C1881944}" destId="{ABE435F0-E3CB-414C-84BD-06B120268AB1}" srcOrd="2" destOrd="0" presId="urn:microsoft.com/office/officeart/2005/8/layout/list1"/>
    <dgm:cxn modelId="{BBD128D6-F8CD-4442-9AD2-F2FB2967781F}" type="presParOf" srcId="{57227CB8-532D-48AD-B296-0B38C1881944}" destId="{20BCD18E-645F-430A-8928-9263A4827FC8}" srcOrd="3" destOrd="0" presId="urn:microsoft.com/office/officeart/2005/8/layout/list1"/>
    <dgm:cxn modelId="{855637E3-5A98-4838-BC5B-234D2BA2B921}" type="presParOf" srcId="{57227CB8-532D-48AD-B296-0B38C1881944}" destId="{C8A41DB6-A461-4901-8BFE-61A44C2C8464}" srcOrd="4" destOrd="0" presId="urn:microsoft.com/office/officeart/2005/8/layout/list1"/>
    <dgm:cxn modelId="{3D4FA808-2767-450F-AD01-F72A00BFA9E7}" type="presParOf" srcId="{C8A41DB6-A461-4901-8BFE-61A44C2C8464}" destId="{56C39735-A449-4FBF-B7E0-4C01B321D8C5}" srcOrd="0" destOrd="0" presId="urn:microsoft.com/office/officeart/2005/8/layout/list1"/>
    <dgm:cxn modelId="{F251FB96-A9E3-4CC0-84F1-65400ED12A1B}" type="presParOf" srcId="{C8A41DB6-A461-4901-8BFE-61A44C2C8464}" destId="{67E35764-9C66-4EEA-A712-ABD873817930}" srcOrd="1" destOrd="0" presId="urn:microsoft.com/office/officeart/2005/8/layout/list1"/>
    <dgm:cxn modelId="{2C1825DA-EABB-4B53-AC1B-8BEC8CA97A66}" type="presParOf" srcId="{57227CB8-532D-48AD-B296-0B38C1881944}" destId="{6F51535C-D5CD-429E-85AA-1FDF5A3B6369}" srcOrd="5" destOrd="0" presId="urn:microsoft.com/office/officeart/2005/8/layout/list1"/>
    <dgm:cxn modelId="{5F25919B-D660-413C-9C56-6034B658099D}" type="presParOf" srcId="{57227CB8-532D-48AD-B296-0B38C1881944}" destId="{D3433571-199D-4BBB-A1A2-FA8D4146900B}" srcOrd="6" destOrd="0" presId="urn:microsoft.com/office/officeart/2005/8/layout/list1"/>
    <dgm:cxn modelId="{16FF76D3-528D-416A-8941-45040C906FB1}" type="presParOf" srcId="{57227CB8-532D-48AD-B296-0B38C1881944}" destId="{70183221-0D45-4EA5-A888-4771AA379F92}" srcOrd="7" destOrd="0" presId="urn:microsoft.com/office/officeart/2005/8/layout/list1"/>
    <dgm:cxn modelId="{6F254AEB-51A7-4426-A8A4-F728C111AB87}" type="presParOf" srcId="{57227CB8-532D-48AD-B296-0B38C1881944}" destId="{6709C745-B45C-4DDD-9BCA-9AC541475F16}" srcOrd="8" destOrd="0" presId="urn:microsoft.com/office/officeart/2005/8/layout/list1"/>
    <dgm:cxn modelId="{289798C3-49DA-4B65-9D65-EA29BFE5E4A3}" type="presParOf" srcId="{6709C745-B45C-4DDD-9BCA-9AC541475F16}" destId="{6764BA9C-F40A-4277-BD2A-7C197D520D20}" srcOrd="0" destOrd="0" presId="urn:microsoft.com/office/officeart/2005/8/layout/list1"/>
    <dgm:cxn modelId="{18E90D7D-DE20-4075-9BD2-EFC75636AFE5}" type="presParOf" srcId="{6709C745-B45C-4DDD-9BCA-9AC541475F16}" destId="{CCA5D9A5-897A-434D-9940-501AD9F3F72E}" srcOrd="1" destOrd="0" presId="urn:microsoft.com/office/officeart/2005/8/layout/list1"/>
    <dgm:cxn modelId="{71D30939-D08D-42A9-AC91-BCD68069BA4D}" type="presParOf" srcId="{57227CB8-532D-48AD-B296-0B38C1881944}" destId="{EF9059FA-EB8F-48C6-954D-963432995A62}" srcOrd="9" destOrd="0" presId="urn:microsoft.com/office/officeart/2005/8/layout/list1"/>
    <dgm:cxn modelId="{BB455EB2-680A-48A2-876C-CB06AD4C8AAA}" type="presParOf" srcId="{57227CB8-532D-48AD-B296-0B38C1881944}" destId="{823D4A04-7DA4-48F2-AEE2-550153294C3A}" srcOrd="10" destOrd="0" presId="urn:microsoft.com/office/officeart/2005/8/layout/list1"/>
    <dgm:cxn modelId="{00EA9BF1-0737-4F7F-9248-1F79EBF4B9A7}" type="presParOf" srcId="{57227CB8-532D-48AD-B296-0B38C1881944}" destId="{63444F67-E2AB-4584-9E3F-EE33DFBBDD22}" srcOrd="11" destOrd="0" presId="urn:microsoft.com/office/officeart/2005/8/layout/list1"/>
    <dgm:cxn modelId="{B2F800FB-62DB-44FC-BC58-A1640CFDFEA2}" type="presParOf" srcId="{57227CB8-532D-48AD-B296-0B38C1881944}" destId="{4D636878-AD84-4A61-A036-7023BCAE2AFC}" srcOrd="12" destOrd="0" presId="urn:microsoft.com/office/officeart/2005/8/layout/list1"/>
    <dgm:cxn modelId="{569B9933-EC77-4626-8700-12DBEBC146AB}" type="presParOf" srcId="{4D636878-AD84-4A61-A036-7023BCAE2AFC}" destId="{6CE32647-7C39-49B3-8A55-B93A11B756BC}" srcOrd="0" destOrd="0" presId="urn:microsoft.com/office/officeart/2005/8/layout/list1"/>
    <dgm:cxn modelId="{6C823F45-197B-4D0C-8B56-8B970FEAD5D3}" type="presParOf" srcId="{4D636878-AD84-4A61-A036-7023BCAE2AFC}" destId="{0E886026-F90A-4E88-8DE7-4578D9586D41}" srcOrd="1" destOrd="0" presId="urn:microsoft.com/office/officeart/2005/8/layout/list1"/>
    <dgm:cxn modelId="{AB8BE9E3-937A-4294-93AB-0F2CB38681BC}" type="presParOf" srcId="{57227CB8-532D-48AD-B296-0B38C1881944}" destId="{ED9D709A-96AF-4B86-9A43-0B671EEBF662}" srcOrd="13" destOrd="0" presId="urn:microsoft.com/office/officeart/2005/8/layout/list1"/>
    <dgm:cxn modelId="{2C09B6B2-3D74-4F67-9076-C610E43BECC2}" type="presParOf" srcId="{57227CB8-532D-48AD-B296-0B38C1881944}" destId="{DBF396F3-DE79-45FE-8C74-715C7B4209A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DB733-E214-469C-9CBD-C48B2C63C2EB}"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31550C59-AA04-40AC-B585-8ED9221DB864}">
      <dgm:prSet/>
      <dgm:spPr/>
      <dgm:t>
        <a:bodyPr/>
        <a:lstStyle/>
        <a:p>
          <a:r>
            <a:rPr lang="en-US" b="1"/>
            <a:t>Apply Online </a:t>
          </a:r>
          <a:endParaRPr lang="en-US"/>
        </a:p>
      </dgm:t>
    </dgm:pt>
    <dgm:pt modelId="{F3B081CB-9279-4E3E-84E0-AFFD96FAF37E}" type="parTrans" cxnId="{B574E656-25F4-4694-B5B4-302681D30367}">
      <dgm:prSet/>
      <dgm:spPr/>
      <dgm:t>
        <a:bodyPr/>
        <a:lstStyle/>
        <a:p>
          <a:endParaRPr lang="en-US"/>
        </a:p>
      </dgm:t>
    </dgm:pt>
    <dgm:pt modelId="{76603B17-705B-41A1-96DD-009F89FE9C2C}" type="sibTrans" cxnId="{B574E656-25F4-4694-B5B4-302681D30367}">
      <dgm:prSet/>
      <dgm:spPr/>
      <dgm:t>
        <a:bodyPr/>
        <a:lstStyle/>
        <a:p>
          <a:endParaRPr lang="en-US"/>
        </a:p>
      </dgm:t>
    </dgm:pt>
    <dgm:pt modelId="{B607007F-143B-4A25-8491-59AED1E81E71}">
      <dgm:prSet custT="1"/>
      <dgm:spPr/>
      <dgm:t>
        <a:bodyPr/>
        <a:lstStyle/>
        <a:p>
          <a:r>
            <a:rPr lang="en-US" sz="1600"/>
            <a:t>Online is recommended if possible: </a:t>
          </a:r>
          <a:r>
            <a:rPr lang="en-US" sz="1600">
              <a:hlinkClick xmlns:r="http://schemas.openxmlformats.org/officeDocument/2006/relationships" r:id="rId1"/>
            </a:rPr>
            <a:t>https://www.compass.state.pa.us</a:t>
          </a:r>
          <a:endParaRPr lang="en-US" sz="1600"/>
        </a:p>
      </dgm:t>
    </dgm:pt>
    <dgm:pt modelId="{11AF35C0-EA40-4C58-9763-8D1FF0285428}" type="parTrans" cxnId="{73E7A111-C089-4ED8-9EA5-E5BEE473D10B}">
      <dgm:prSet/>
      <dgm:spPr/>
      <dgm:t>
        <a:bodyPr/>
        <a:lstStyle/>
        <a:p>
          <a:endParaRPr lang="en-US"/>
        </a:p>
      </dgm:t>
    </dgm:pt>
    <dgm:pt modelId="{376E849C-48F2-4F92-A0A7-944D5B8C3BD2}" type="sibTrans" cxnId="{73E7A111-C089-4ED8-9EA5-E5BEE473D10B}">
      <dgm:prSet/>
      <dgm:spPr/>
      <dgm:t>
        <a:bodyPr/>
        <a:lstStyle/>
        <a:p>
          <a:endParaRPr lang="en-US"/>
        </a:p>
      </dgm:t>
    </dgm:pt>
    <dgm:pt modelId="{B481F4F4-349D-4F3A-A7A5-E4D55B995757}">
      <dgm:prSet custT="1"/>
      <dgm:spPr/>
      <dgm:t>
        <a:bodyPr/>
        <a:lstStyle/>
        <a:p>
          <a:r>
            <a:rPr lang="en-US" sz="1600" b="1" err="1"/>
            <a:t>myCompass</a:t>
          </a:r>
          <a:r>
            <a:rPr lang="en-US" sz="1600" b="1"/>
            <a:t> PA</a:t>
          </a:r>
          <a:r>
            <a:rPr lang="en-US" sz="1600"/>
            <a:t> App is available online</a:t>
          </a:r>
        </a:p>
      </dgm:t>
    </dgm:pt>
    <dgm:pt modelId="{5EBB2ADB-D69F-4003-B436-0D323A127869}" type="parTrans" cxnId="{AF4D0DFD-EE5D-4DC1-B42B-ECE675EFE62C}">
      <dgm:prSet/>
      <dgm:spPr/>
      <dgm:t>
        <a:bodyPr/>
        <a:lstStyle/>
        <a:p>
          <a:endParaRPr lang="en-US"/>
        </a:p>
      </dgm:t>
    </dgm:pt>
    <dgm:pt modelId="{22B7D1F5-0227-443B-A70E-385DC6CCDFF7}" type="sibTrans" cxnId="{AF4D0DFD-EE5D-4DC1-B42B-ECE675EFE62C}">
      <dgm:prSet/>
      <dgm:spPr/>
      <dgm:t>
        <a:bodyPr/>
        <a:lstStyle/>
        <a:p>
          <a:endParaRPr lang="en-US"/>
        </a:p>
      </dgm:t>
    </dgm:pt>
    <dgm:pt modelId="{0FECDC0D-2D6A-488C-9EDC-FA694205D512}">
      <dgm:prSet custT="1"/>
      <dgm:spPr/>
      <dgm:t>
        <a:bodyPr/>
        <a:lstStyle/>
        <a:p>
          <a:r>
            <a:rPr lang="en-US" sz="1600" i="1"/>
            <a:t>Households that apply through COMPASS will receive preliminary eligibility determination.</a:t>
          </a:r>
          <a:endParaRPr lang="en-US" sz="1600"/>
        </a:p>
      </dgm:t>
    </dgm:pt>
    <dgm:pt modelId="{21DD657E-A0AB-4F31-A8F8-988B55A23FD1}" type="parTrans" cxnId="{254B81AC-A823-407F-B90C-2D4729D5B002}">
      <dgm:prSet/>
      <dgm:spPr/>
      <dgm:t>
        <a:bodyPr/>
        <a:lstStyle/>
        <a:p>
          <a:endParaRPr lang="en-US"/>
        </a:p>
      </dgm:t>
    </dgm:pt>
    <dgm:pt modelId="{347A5590-8EA2-41AC-B5BF-91CAA8BC2945}" type="sibTrans" cxnId="{254B81AC-A823-407F-B90C-2D4729D5B002}">
      <dgm:prSet/>
      <dgm:spPr/>
      <dgm:t>
        <a:bodyPr/>
        <a:lstStyle/>
        <a:p>
          <a:endParaRPr lang="en-US"/>
        </a:p>
      </dgm:t>
    </dgm:pt>
    <dgm:pt modelId="{FA7C181F-C4B4-4005-BCF7-DA7F8D19405E}">
      <dgm:prSet/>
      <dgm:spPr/>
      <dgm:t>
        <a:bodyPr/>
        <a:lstStyle/>
        <a:p>
          <a:r>
            <a:rPr lang="en-US" b="1"/>
            <a:t>Apply at County Assistance Office (CAO)</a:t>
          </a:r>
          <a:endParaRPr lang="en-US"/>
        </a:p>
      </dgm:t>
    </dgm:pt>
    <dgm:pt modelId="{403250CC-47A9-4F86-A4A1-ADDE64C90212}" type="parTrans" cxnId="{A7DC6542-CC7C-4BC3-9205-A4A02F17A247}">
      <dgm:prSet/>
      <dgm:spPr/>
      <dgm:t>
        <a:bodyPr/>
        <a:lstStyle/>
        <a:p>
          <a:endParaRPr lang="en-US"/>
        </a:p>
      </dgm:t>
    </dgm:pt>
    <dgm:pt modelId="{4A753066-2C4B-47BC-ACBF-8B193281B693}" type="sibTrans" cxnId="{A7DC6542-CC7C-4BC3-9205-A4A02F17A247}">
      <dgm:prSet/>
      <dgm:spPr/>
      <dgm:t>
        <a:bodyPr/>
        <a:lstStyle/>
        <a:p>
          <a:endParaRPr lang="en-US"/>
        </a:p>
      </dgm:t>
    </dgm:pt>
    <dgm:pt modelId="{319AE0A8-50B9-494B-96F4-397E00D2D40A}">
      <dgm:prSet custT="1"/>
      <dgm:spPr/>
      <dgm:t>
        <a:bodyPr/>
        <a:lstStyle/>
        <a:p>
          <a:r>
            <a:rPr lang="en-US" sz="1600"/>
            <a:t>CAOs are open for business!</a:t>
          </a:r>
        </a:p>
      </dgm:t>
    </dgm:pt>
    <dgm:pt modelId="{F330962E-1D92-43C7-9697-B07F3BEF71D3}" type="parTrans" cxnId="{F41D4035-46E6-4AA7-84F9-CD8C9178931D}">
      <dgm:prSet/>
      <dgm:spPr/>
      <dgm:t>
        <a:bodyPr/>
        <a:lstStyle/>
        <a:p>
          <a:endParaRPr lang="en-US"/>
        </a:p>
      </dgm:t>
    </dgm:pt>
    <dgm:pt modelId="{0781F2F4-70F7-4E67-9E7D-52C6D825486D}" type="sibTrans" cxnId="{F41D4035-46E6-4AA7-84F9-CD8C9178931D}">
      <dgm:prSet/>
      <dgm:spPr/>
      <dgm:t>
        <a:bodyPr/>
        <a:lstStyle/>
        <a:p>
          <a:endParaRPr lang="en-US"/>
        </a:p>
      </dgm:t>
    </dgm:pt>
    <dgm:pt modelId="{1EA0BC79-5F39-4F37-9C82-35978A5552C5}">
      <dgm:prSet custT="1"/>
      <dgm:spPr/>
      <dgm:t>
        <a:bodyPr/>
        <a:lstStyle/>
        <a:p>
          <a:r>
            <a:rPr lang="en-US" sz="1600"/>
            <a:t>Drop boxes remain outside of offices.</a:t>
          </a:r>
        </a:p>
      </dgm:t>
    </dgm:pt>
    <dgm:pt modelId="{14CFABAF-55DC-4B4E-A007-9267013715BA}" type="parTrans" cxnId="{BBEF166F-27D2-41C6-8CE1-609018091054}">
      <dgm:prSet/>
      <dgm:spPr/>
      <dgm:t>
        <a:bodyPr/>
        <a:lstStyle/>
        <a:p>
          <a:endParaRPr lang="en-US"/>
        </a:p>
      </dgm:t>
    </dgm:pt>
    <dgm:pt modelId="{22EC1DD1-136D-4ED1-AF0E-AAE8DD8E995A}" type="sibTrans" cxnId="{BBEF166F-27D2-41C6-8CE1-609018091054}">
      <dgm:prSet/>
      <dgm:spPr/>
      <dgm:t>
        <a:bodyPr/>
        <a:lstStyle/>
        <a:p>
          <a:endParaRPr lang="en-US"/>
        </a:p>
      </dgm:t>
    </dgm:pt>
    <dgm:pt modelId="{8AD13444-2BAF-4AA7-96A7-4B6C9E455476}">
      <dgm:prSet custT="1"/>
      <dgm:spPr/>
      <dgm:t>
        <a:bodyPr/>
        <a:lstStyle/>
        <a:p>
          <a:r>
            <a:rPr lang="en-US" sz="1600"/>
            <a:t>Social service providers and others can request LIHEAP flyers and blank applications in English and Spanish</a:t>
          </a:r>
        </a:p>
      </dgm:t>
    </dgm:pt>
    <dgm:pt modelId="{65C01BA5-FCCC-4A9D-B0EE-1C84BCC4BA61}" type="parTrans" cxnId="{C03BCE21-53A0-465D-998A-9D2D2F1A48AA}">
      <dgm:prSet/>
      <dgm:spPr/>
      <dgm:t>
        <a:bodyPr/>
        <a:lstStyle/>
        <a:p>
          <a:endParaRPr lang="en-US"/>
        </a:p>
      </dgm:t>
    </dgm:pt>
    <dgm:pt modelId="{C598F3C2-F73D-4862-B063-FEBC97BDE54F}" type="sibTrans" cxnId="{C03BCE21-53A0-465D-998A-9D2D2F1A48AA}">
      <dgm:prSet/>
      <dgm:spPr/>
      <dgm:t>
        <a:bodyPr/>
        <a:lstStyle/>
        <a:p>
          <a:endParaRPr lang="en-US"/>
        </a:p>
      </dgm:t>
    </dgm:pt>
    <dgm:pt modelId="{61EEB423-1370-4AC8-B04C-E839AA46FF93}">
      <dgm:prSet/>
      <dgm:spPr/>
      <dgm:t>
        <a:bodyPr/>
        <a:lstStyle/>
        <a:p>
          <a:r>
            <a:rPr lang="en-US" b="1"/>
            <a:t>Early Application</a:t>
          </a:r>
          <a:endParaRPr lang="en-US"/>
        </a:p>
      </dgm:t>
    </dgm:pt>
    <dgm:pt modelId="{BE24CE00-CEA8-4BCD-A4F3-A86EDAA76C50}" type="parTrans" cxnId="{B77441B2-CC65-4880-B7B0-A4706FE92BCC}">
      <dgm:prSet/>
      <dgm:spPr/>
      <dgm:t>
        <a:bodyPr/>
        <a:lstStyle/>
        <a:p>
          <a:endParaRPr lang="en-US"/>
        </a:p>
      </dgm:t>
    </dgm:pt>
    <dgm:pt modelId="{80CD6C4B-FA41-4D67-BD8F-BB8C548406CF}" type="sibTrans" cxnId="{B77441B2-CC65-4880-B7B0-A4706FE92BCC}">
      <dgm:prSet/>
      <dgm:spPr/>
      <dgm:t>
        <a:bodyPr/>
        <a:lstStyle/>
        <a:p>
          <a:endParaRPr lang="en-US"/>
        </a:p>
      </dgm:t>
    </dgm:pt>
    <dgm:pt modelId="{A3E27071-510B-48BF-B99E-7BD06823DCC7}">
      <dgm:prSet custT="1"/>
      <dgm:spPr/>
      <dgm:t>
        <a:bodyPr/>
        <a:lstStyle/>
        <a:p>
          <a:r>
            <a:rPr lang="en-US" sz="1600"/>
            <a:t>Those who received a LIHEAP Grant last year may have received a postcard to apply early or a paper application.</a:t>
          </a:r>
        </a:p>
      </dgm:t>
    </dgm:pt>
    <dgm:pt modelId="{0F24FE41-C755-4144-AACD-203BC4D6FF40}" type="parTrans" cxnId="{C2E6544A-FC6D-4F92-BBD7-8C105249C06B}">
      <dgm:prSet/>
      <dgm:spPr/>
      <dgm:t>
        <a:bodyPr/>
        <a:lstStyle/>
        <a:p>
          <a:endParaRPr lang="en-US"/>
        </a:p>
      </dgm:t>
    </dgm:pt>
    <dgm:pt modelId="{B69A70F7-B1A8-4200-9803-2C077D5DF532}" type="sibTrans" cxnId="{C2E6544A-FC6D-4F92-BBD7-8C105249C06B}">
      <dgm:prSet/>
      <dgm:spPr/>
      <dgm:t>
        <a:bodyPr/>
        <a:lstStyle/>
        <a:p>
          <a:endParaRPr lang="en-US"/>
        </a:p>
      </dgm:t>
    </dgm:pt>
    <dgm:pt modelId="{45CC75F5-175E-4B45-9910-3A2CE45128C3}">
      <dgm:prSet custT="1"/>
      <dgm:spPr/>
      <dgm:t>
        <a:bodyPr/>
        <a:lstStyle/>
        <a:p>
          <a:r>
            <a:rPr lang="en-US" sz="1600"/>
            <a:t>Recipients can use the code on the postcard to access a pre-season application on COMPASS.</a:t>
          </a:r>
        </a:p>
      </dgm:t>
    </dgm:pt>
    <dgm:pt modelId="{DC1178C7-D458-404E-9096-88FC0B6CCA19}" type="parTrans" cxnId="{828A6CC6-0DB6-4548-AF68-33880AA2F7AC}">
      <dgm:prSet/>
      <dgm:spPr/>
      <dgm:t>
        <a:bodyPr/>
        <a:lstStyle/>
        <a:p>
          <a:endParaRPr lang="en-US"/>
        </a:p>
      </dgm:t>
    </dgm:pt>
    <dgm:pt modelId="{499EFBED-9253-4ADB-87A8-5F37DA4E5D88}" type="sibTrans" cxnId="{828A6CC6-0DB6-4548-AF68-33880AA2F7AC}">
      <dgm:prSet/>
      <dgm:spPr/>
      <dgm:t>
        <a:bodyPr/>
        <a:lstStyle/>
        <a:p>
          <a:endParaRPr lang="en-US"/>
        </a:p>
      </dgm:t>
    </dgm:pt>
    <dgm:pt modelId="{9C9AC847-A6DA-4DBD-AAC8-6EC4FD4A2B6A}">
      <dgm:prSet custT="1"/>
      <dgm:spPr/>
      <dgm:t>
        <a:bodyPr/>
        <a:lstStyle/>
        <a:p>
          <a:r>
            <a:rPr lang="en-US" sz="1600" b="1"/>
            <a:t>LIHEAP HOTLINE: 866-857-7095 (statewide) or 215-560-1583 (Phila.)</a:t>
          </a:r>
          <a:endParaRPr lang="en-US" sz="1600"/>
        </a:p>
      </dgm:t>
    </dgm:pt>
    <dgm:pt modelId="{CE3202DD-4767-417D-92E6-DE15357C3DE2}" type="parTrans" cxnId="{61A5FAA1-5366-46DA-BB7E-15E02BC722D6}">
      <dgm:prSet/>
      <dgm:spPr/>
      <dgm:t>
        <a:bodyPr/>
        <a:lstStyle/>
        <a:p>
          <a:endParaRPr lang="en-US"/>
        </a:p>
      </dgm:t>
    </dgm:pt>
    <dgm:pt modelId="{4C2A95B1-3DAE-4119-9601-945552C8F65A}" type="sibTrans" cxnId="{61A5FAA1-5366-46DA-BB7E-15E02BC722D6}">
      <dgm:prSet/>
      <dgm:spPr/>
      <dgm:t>
        <a:bodyPr/>
        <a:lstStyle/>
        <a:p>
          <a:endParaRPr lang="en-US"/>
        </a:p>
      </dgm:t>
    </dgm:pt>
    <dgm:pt modelId="{090FA99B-B608-4F52-8F2E-E92907996F75}">
      <dgm:prSet/>
      <dgm:spPr/>
      <dgm:t>
        <a:bodyPr/>
        <a:lstStyle/>
        <a:p>
          <a:r>
            <a:rPr lang="en-US" b="1"/>
            <a:t>Tip: Make copy / snap a photo before submitting application. </a:t>
          </a:r>
          <a:endParaRPr lang="en-US"/>
        </a:p>
      </dgm:t>
    </dgm:pt>
    <dgm:pt modelId="{667CE4AC-4797-469C-A863-364556081FA7}" type="parTrans" cxnId="{64737128-D95C-45E0-9310-AA19AA149990}">
      <dgm:prSet/>
      <dgm:spPr/>
      <dgm:t>
        <a:bodyPr/>
        <a:lstStyle/>
        <a:p>
          <a:endParaRPr lang="en-US"/>
        </a:p>
      </dgm:t>
    </dgm:pt>
    <dgm:pt modelId="{D2CA3D60-6A6D-42B1-8662-604193FE6898}" type="sibTrans" cxnId="{64737128-D95C-45E0-9310-AA19AA149990}">
      <dgm:prSet/>
      <dgm:spPr/>
      <dgm:t>
        <a:bodyPr/>
        <a:lstStyle/>
        <a:p>
          <a:endParaRPr lang="en-US"/>
        </a:p>
      </dgm:t>
    </dgm:pt>
    <dgm:pt modelId="{4AB045FE-DA0E-439A-A4FB-E918381126BF}" type="pres">
      <dgm:prSet presAssocID="{DB4DB733-E214-469C-9CBD-C48B2C63C2EB}" presName="linear" presStyleCnt="0">
        <dgm:presLayoutVars>
          <dgm:animLvl val="lvl"/>
          <dgm:resizeHandles val="exact"/>
        </dgm:presLayoutVars>
      </dgm:prSet>
      <dgm:spPr/>
    </dgm:pt>
    <dgm:pt modelId="{9479270B-5CB7-43CE-AF23-35316BB78870}" type="pres">
      <dgm:prSet presAssocID="{31550C59-AA04-40AC-B585-8ED9221DB864}" presName="parentText" presStyleLbl="node1" presStyleIdx="0" presStyleCnt="5">
        <dgm:presLayoutVars>
          <dgm:chMax val="0"/>
          <dgm:bulletEnabled val="1"/>
        </dgm:presLayoutVars>
      </dgm:prSet>
      <dgm:spPr/>
    </dgm:pt>
    <dgm:pt modelId="{4A2AAE27-E778-4F7F-BBD6-0804FD00A86C}" type="pres">
      <dgm:prSet presAssocID="{31550C59-AA04-40AC-B585-8ED9221DB864}" presName="childText" presStyleLbl="revTx" presStyleIdx="0" presStyleCnt="3">
        <dgm:presLayoutVars>
          <dgm:bulletEnabled val="1"/>
        </dgm:presLayoutVars>
      </dgm:prSet>
      <dgm:spPr/>
    </dgm:pt>
    <dgm:pt modelId="{6124BE0D-0EF2-4B22-B8F0-6BAEDBAC474A}" type="pres">
      <dgm:prSet presAssocID="{FA7C181F-C4B4-4005-BCF7-DA7F8D19405E}" presName="parentText" presStyleLbl="node1" presStyleIdx="1" presStyleCnt="5">
        <dgm:presLayoutVars>
          <dgm:chMax val="0"/>
          <dgm:bulletEnabled val="1"/>
        </dgm:presLayoutVars>
      </dgm:prSet>
      <dgm:spPr/>
    </dgm:pt>
    <dgm:pt modelId="{C7AC4EF5-45F2-4640-977E-38ADA9473B12}" type="pres">
      <dgm:prSet presAssocID="{FA7C181F-C4B4-4005-BCF7-DA7F8D19405E}" presName="childText" presStyleLbl="revTx" presStyleIdx="1" presStyleCnt="3">
        <dgm:presLayoutVars>
          <dgm:bulletEnabled val="1"/>
        </dgm:presLayoutVars>
      </dgm:prSet>
      <dgm:spPr/>
    </dgm:pt>
    <dgm:pt modelId="{BEA28556-5061-41DD-BF85-4B2F99251CAF}" type="pres">
      <dgm:prSet presAssocID="{61EEB423-1370-4AC8-B04C-E839AA46FF93}" presName="parentText" presStyleLbl="node1" presStyleIdx="2" presStyleCnt="5">
        <dgm:presLayoutVars>
          <dgm:chMax val="0"/>
          <dgm:bulletEnabled val="1"/>
        </dgm:presLayoutVars>
      </dgm:prSet>
      <dgm:spPr/>
    </dgm:pt>
    <dgm:pt modelId="{AB947525-E20D-4379-A62F-A9C90984D2BF}" type="pres">
      <dgm:prSet presAssocID="{61EEB423-1370-4AC8-B04C-E839AA46FF93}" presName="childText" presStyleLbl="revTx" presStyleIdx="2" presStyleCnt="3">
        <dgm:presLayoutVars>
          <dgm:bulletEnabled val="1"/>
        </dgm:presLayoutVars>
      </dgm:prSet>
      <dgm:spPr/>
    </dgm:pt>
    <dgm:pt modelId="{EB931EF1-10F5-467F-A515-184535FE0B19}" type="pres">
      <dgm:prSet presAssocID="{9C9AC847-A6DA-4DBD-AAC8-6EC4FD4A2B6A}" presName="parentText" presStyleLbl="node1" presStyleIdx="3" presStyleCnt="5">
        <dgm:presLayoutVars>
          <dgm:chMax val="0"/>
          <dgm:bulletEnabled val="1"/>
        </dgm:presLayoutVars>
      </dgm:prSet>
      <dgm:spPr/>
    </dgm:pt>
    <dgm:pt modelId="{6EEEFE9C-8F42-4CBB-A5DD-ADB390EECBC1}" type="pres">
      <dgm:prSet presAssocID="{4C2A95B1-3DAE-4119-9601-945552C8F65A}" presName="spacer" presStyleCnt="0"/>
      <dgm:spPr/>
    </dgm:pt>
    <dgm:pt modelId="{3A154B6E-7A33-4041-91F7-F71F7043DE49}" type="pres">
      <dgm:prSet presAssocID="{090FA99B-B608-4F52-8F2E-E92907996F75}" presName="parentText" presStyleLbl="node1" presStyleIdx="4" presStyleCnt="5">
        <dgm:presLayoutVars>
          <dgm:chMax val="0"/>
          <dgm:bulletEnabled val="1"/>
        </dgm:presLayoutVars>
      </dgm:prSet>
      <dgm:spPr/>
    </dgm:pt>
  </dgm:ptLst>
  <dgm:cxnLst>
    <dgm:cxn modelId="{73E7A111-C089-4ED8-9EA5-E5BEE473D10B}" srcId="{31550C59-AA04-40AC-B585-8ED9221DB864}" destId="{B607007F-143B-4A25-8491-59AED1E81E71}" srcOrd="0" destOrd="0" parTransId="{11AF35C0-EA40-4C58-9763-8D1FF0285428}" sibTransId="{376E849C-48F2-4F92-A0A7-944D5B8C3BD2}"/>
    <dgm:cxn modelId="{2F688612-CFBB-438F-B4E3-5919F4DF95C8}" type="presOf" srcId="{45CC75F5-175E-4B45-9910-3A2CE45128C3}" destId="{AB947525-E20D-4379-A62F-A9C90984D2BF}" srcOrd="0" destOrd="1" presId="urn:microsoft.com/office/officeart/2005/8/layout/vList2"/>
    <dgm:cxn modelId="{85616F13-3F44-4D32-BC75-45071887ECE6}" type="presOf" srcId="{FA7C181F-C4B4-4005-BCF7-DA7F8D19405E}" destId="{6124BE0D-0EF2-4B22-B8F0-6BAEDBAC474A}" srcOrd="0" destOrd="0" presId="urn:microsoft.com/office/officeart/2005/8/layout/vList2"/>
    <dgm:cxn modelId="{B59FF71F-3E0D-4738-951B-F939AB6836FD}" type="presOf" srcId="{61EEB423-1370-4AC8-B04C-E839AA46FF93}" destId="{BEA28556-5061-41DD-BF85-4B2F99251CAF}" srcOrd="0" destOrd="0" presId="urn:microsoft.com/office/officeart/2005/8/layout/vList2"/>
    <dgm:cxn modelId="{C03BCE21-53A0-465D-998A-9D2D2F1A48AA}" srcId="{FA7C181F-C4B4-4005-BCF7-DA7F8D19405E}" destId="{8AD13444-2BAF-4AA7-96A7-4B6C9E455476}" srcOrd="2" destOrd="0" parTransId="{65C01BA5-FCCC-4A9D-B0EE-1C84BCC4BA61}" sibTransId="{C598F3C2-F73D-4862-B063-FEBC97BDE54F}"/>
    <dgm:cxn modelId="{64737128-D95C-45E0-9310-AA19AA149990}" srcId="{DB4DB733-E214-469C-9CBD-C48B2C63C2EB}" destId="{090FA99B-B608-4F52-8F2E-E92907996F75}" srcOrd="4" destOrd="0" parTransId="{667CE4AC-4797-469C-A863-364556081FA7}" sibTransId="{D2CA3D60-6A6D-42B1-8662-604193FE6898}"/>
    <dgm:cxn modelId="{F41D4035-46E6-4AA7-84F9-CD8C9178931D}" srcId="{FA7C181F-C4B4-4005-BCF7-DA7F8D19405E}" destId="{319AE0A8-50B9-494B-96F4-397E00D2D40A}" srcOrd="0" destOrd="0" parTransId="{F330962E-1D92-43C7-9697-B07F3BEF71D3}" sibTransId="{0781F2F4-70F7-4E67-9E7D-52C6D825486D}"/>
    <dgm:cxn modelId="{0C31363D-65FC-474F-B29D-D1050FFE02EA}" type="presOf" srcId="{31550C59-AA04-40AC-B585-8ED9221DB864}" destId="{9479270B-5CB7-43CE-AF23-35316BB78870}" srcOrd="0" destOrd="0" presId="urn:microsoft.com/office/officeart/2005/8/layout/vList2"/>
    <dgm:cxn modelId="{C30D8741-7D81-4BC8-A48F-D5436A0F2AFD}" type="presOf" srcId="{319AE0A8-50B9-494B-96F4-397E00D2D40A}" destId="{C7AC4EF5-45F2-4640-977E-38ADA9473B12}" srcOrd="0" destOrd="0" presId="urn:microsoft.com/office/officeart/2005/8/layout/vList2"/>
    <dgm:cxn modelId="{A7DC6542-CC7C-4BC3-9205-A4A02F17A247}" srcId="{DB4DB733-E214-469C-9CBD-C48B2C63C2EB}" destId="{FA7C181F-C4B4-4005-BCF7-DA7F8D19405E}" srcOrd="1" destOrd="0" parTransId="{403250CC-47A9-4F86-A4A1-ADDE64C90212}" sibTransId="{4A753066-2C4B-47BC-ACBF-8B193281B693}"/>
    <dgm:cxn modelId="{7ED5E066-A7E9-4667-B7B2-933E1DCCA227}" type="presOf" srcId="{9C9AC847-A6DA-4DBD-AAC8-6EC4FD4A2B6A}" destId="{EB931EF1-10F5-467F-A515-184535FE0B19}" srcOrd="0" destOrd="0" presId="urn:microsoft.com/office/officeart/2005/8/layout/vList2"/>
    <dgm:cxn modelId="{F5CEDD67-1D49-4BB7-B754-B173F4E05DDC}" type="presOf" srcId="{DB4DB733-E214-469C-9CBD-C48B2C63C2EB}" destId="{4AB045FE-DA0E-439A-A4FB-E918381126BF}" srcOrd="0" destOrd="0" presId="urn:microsoft.com/office/officeart/2005/8/layout/vList2"/>
    <dgm:cxn modelId="{C2E6544A-FC6D-4F92-BBD7-8C105249C06B}" srcId="{61EEB423-1370-4AC8-B04C-E839AA46FF93}" destId="{A3E27071-510B-48BF-B99E-7BD06823DCC7}" srcOrd="0" destOrd="0" parTransId="{0F24FE41-C755-4144-AACD-203BC4D6FF40}" sibTransId="{B69A70F7-B1A8-4200-9803-2C077D5DF532}"/>
    <dgm:cxn modelId="{BBEF166F-27D2-41C6-8CE1-609018091054}" srcId="{FA7C181F-C4B4-4005-BCF7-DA7F8D19405E}" destId="{1EA0BC79-5F39-4F37-9C82-35978A5552C5}" srcOrd="1" destOrd="0" parTransId="{14CFABAF-55DC-4B4E-A007-9267013715BA}" sibTransId="{22EC1DD1-136D-4ED1-AF0E-AAE8DD8E995A}"/>
    <dgm:cxn modelId="{9BD84853-A97D-4D8A-8A63-8C91F125443F}" type="presOf" srcId="{090FA99B-B608-4F52-8F2E-E92907996F75}" destId="{3A154B6E-7A33-4041-91F7-F71F7043DE49}" srcOrd="0" destOrd="0" presId="urn:microsoft.com/office/officeart/2005/8/layout/vList2"/>
    <dgm:cxn modelId="{CD007373-AE66-4727-A0DA-6818137D2F11}" type="presOf" srcId="{8AD13444-2BAF-4AA7-96A7-4B6C9E455476}" destId="{C7AC4EF5-45F2-4640-977E-38ADA9473B12}" srcOrd="0" destOrd="2" presId="urn:microsoft.com/office/officeart/2005/8/layout/vList2"/>
    <dgm:cxn modelId="{8FC36956-30FA-40DD-B83B-E325FC73F2FC}" type="presOf" srcId="{0FECDC0D-2D6A-488C-9EDC-FA694205D512}" destId="{4A2AAE27-E778-4F7F-BBD6-0804FD00A86C}" srcOrd="0" destOrd="2" presId="urn:microsoft.com/office/officeart/2005/8/layout/vList2"/>
    <dgm:cxn modelId="{B574E656-25F4-4694-B5B4-302681D30367}" srcId="{DB4DB733-E214-469C-9CBD-C48B2C63C2EB}" destId="{31550C59-AA04-40AC-B585-8ED9221DB864}" srcOrd="0" destOrd="0" parTransId="{F3B081CB-9279-4E3E-84E0-AFFD96FAF37E}" sibTransId="{76603B17-705B-41A1-96DD-009F89FE9C2C}"/>
    <dgm:cxn modelId="{4A6F308F-959D-4D12-9C55-9A18F4BCDCE5}" type="presOf" srcId="{1EA0BC79-5F39-4F37-9C82-35978A5552C5}" destId="{C7AC4EF5-45F2-4640-977E-38ADA9473B12}" srcOrd="0" destOrd="1" presId="urn:microsoft.com/office/officeart/2005/8/layout/vList2"/>
    <dgm:cxn modelId="{61A5FAA1-5366-46DA-BB7E-15E02BC722D6}" srcId="{DB4DB733-E214-469C-9CBD-C48B2C63C2EB}" destId="{9C9AC847-A6DA-4DBD-AAC8-6EC4FD4A2B6A}" srcOrd="3" destOrd="0" parTransId="{CE3202DD-4767-417D-92E6-DE15357C3DE2}" sibTransId="{4C2A95B1-3DAE-4119-9601-945552C8F65A}"/>
    <dgm:cxn modelId="{254B81AC-A823-407F-B90C-2D4729D5B002}" srcId="{B607007F-143B-4A25-8491-59AED1E81E71}" destId="{0FECDC0D-2D6A-488C-9EDC-FA694205D512}" srcOrd="1" destOrd="0" parTransId="{21DD657E-A0AB-4F31-A8F8-988B55A23FD1}" sibTransId="{347A5590-8EA2-41AC-B5BF-91CAA8BC2945}"/>
    <dgm:cxn modelId="{9CCA05AF-0F20-4D72-A5B3-52763D60BE47}" type="presOf" srcId="{B607007F-143B-4A25-8491-59AED1E81E71}" destId="{4A2AAE27-E778-4F7F-BBD6-0804FD00A86C}" srcOrd="0" destOrd="0" presId="urn:microsoft.com/office/officeart/2005/8/layout/vList2"/>
    <dgm:cxn modelId="{B77441B2-CC65-4880-B7B0-A4706FE92BCC}" srcId="{DB4DB733-E214-469C-9CBD-C48B2C63C2EB}" destId="{61EEB423-1370-4AC8-B04C-E839AA46FF93}" srcOrd="2" destOrd="0" parTransId="{BE24CE00-CEA8-4BCD-A4F3-A86EDAA76C50}" sibTransId="{80CD6C4B-FA41-4D67-BD8F-BB8C548406CF}"/>
    <dgm:cxn modelId="{828A6CC6-0DB6-4548-AF68-33880AA2F7AC}" srcId="{61EEB423-1370-4AC8-B04C-E839AA46FF93}" destId="{45CC75F5-175E-4B45-9910-3A2CE45128C3}" srcOrd="1" destOrd="0" parTransId="{DC1178C7-D458-404E-9096-88FC0B6CCA19}" sibTransId="{499EFBED-9253-4ADB-87A8-5F37DA4E5D88}"/>
    <dgm:cxn modelId="{954AE0E5-559A-4494-95AF-FE13E30D13D8}" type="presOf" srcId="{A3E27071-510B-48BF-B99E-7BD06823DCC7}" destId="{AB947525-E20D-4379-A62F-A9C90984D2BF}" srcOrd="0" destOrd="0" presId="urn:microsoft.com/office/officeart/2005/8/layout/vList2"/>
    <dgm:cxn modelId="{C5808FFB-60A6-4ECE-9990-306CE9379F41}" type="presOf" srcId="{B481F4F4-349D-4F3A-A7A5-E4D55B995757}" destId="{4A2AAE27-E778-4F7F-BBD6-0804FD00A86C}" srcOrd="0" destOrd="1" presId="urn:microsoft.com/office/officeart/2005/8/layout/vList2"/>
    <dgm:cxn modelId="{AF4D0DFD-EE5D-4DC1-B42B-ECE675EFE62C}" srcId="{B607007F-143B-4A25-8491-59AED1E81E71}" destId="{B481F4F4-349D-4F3A-A7A5-E4D55B995757}" srcOrd="0" destOrd="0" parTransId="{5EBB2ADB-D69F-4003-B436-0D323A127869}" sibTransId="{22B7D1F5-0227-443B-A70E-385DC6CCDFF7}"/>
    <dgm:cxn modelId="{0DD99FF9-20B9-4D50-A750-10B9D353343B}" type="presParOf" srcId="{4AB045FE-DA0E-439A-A4FB-E918381126BF}" destId="{9479270B-5CB7-43CE-AF23-35316BB78870}" srcOrd="0" destOrd="0" presId="urn:microsoft.com/office/officeart/2005/8/layout/vList2"/>
    <dgm:cxn modelId="{D8491E48-34AC-4595-BBE3-02A4B97B1AD1}" type="presParOf" srcId="{4AB045FE-DA0E-439A-A4FB-E918381126BF}" destId="{4A2AAE27-E778-4F7F-BBD6-0804FD00A86C}" srcOrd="1" destOrd="0" presId="urn:microsoft.com/office/officeart/2005/8/layout/vList2"/>
    <dgm:cxn modelId="{2BE10655-55EA-4EFB-9ECC-DBDFE9FBE556}" type="presParOf" srcId="{4AB045FE-DA0E-439A-A4FB-E918381126BF}" destId="{6124BE0D-0EF2-4B22-B8F0-6BAEDBAC474A}" srcOrd="2" destOrd="0" presId="urn:microsoft.com/office/officeart/2005/8/layout/vList2"/>
    <dgm:cxn modelId="{79F02DA3-6CEA-4ED6-98BB-B87C0D0A32D1}" type="presParOf" srcId="{4AB045FE-DA0E-439A-A4FB-E918381126BF}" destId="{C7AC4EF5-45F2-4640-977E-38ADA9473B12}" srcOrd="3" destOrd="0" presId="urn:microsoft.com/office/officeart/2005/8/layout/vList2"/>
    <dgm:cxn modelId="{CDA5D6BF-8565-40F2-92C3-70001EB8759E}" type="presParOf" srcId="{4AB045FE-DA0E-439A-A4FB-E918381126BF}" destId="{BEA28556-5061-41DD-BF85-4B2F99251CAF}" srcOrd="4" destOrd="0" presId="urn:microsoft.com/office/officeart/2005/8/layout/vList2"/>
    <dgm:cxn modelId="{B0BCF3F1-75BF-4610-BA5A-FF4DB1EA186A}" type="presParOf" srcId="{4AB045FE-DA0E-439A-A4FB-E918381126BF}" destId="{AB947525-E20D-4379-A62F-A9C90984D2BF}" srcOrd="5" destOrd="0" presId="urn:microsoft.com/office/officeart/2005/8/layout/vList2"/>
    <dgm:cxn modelId="{750C1DF1-565A-4055-BCC9-16601CE2E90E}" type="presParOf" srcId="{4AB045FE-DA0E-439A-A4FB-E918381126BF}" destId="{EB931EF1-10F5-467F-A515-184535FE0B19}" srcOrd="6" destOrd="0" presId="urn:microsoft.com/office/officeart/2005/8/layout/vList2"/>
    <dgm:cxn modelId="{DB7C1243-E793-47C2-8A3C-BA46F8AA7757}" type="presParOf" srcId="{4AB045FE-DA0E-439A-A4FB-E918381126BF}" destId="{6EEEFE9C-8F42-4CBB-A5DD-ADB390EECBC1}" srcOrd="7" destOrd="0" presId="urn:microsoft.com/office/officeart/2005/8/layout/vList2"/>
    <dgm:cxn modelId="{5EE6A302-9F98-481E-A2B9-59DC93984E43}" type="presParOf" srcId="{4AB045FE-DA0E-439A-A4FB-E918381126BF}" destId="{3A154B6E-7A33-4041-91F7-F71F7043DE4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E8D33-6B39-49DD-B060-ABF73D4AD42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722031F-1B48-4440-9B89-BC6FB2D70F9A}">
      <dgm:prSet/>
      <dgm:spPr/>
      <dgm:t>
        <a:bodyPr/>
        <a:lstStyle/>
        <a:p>
          <a:pPr>
            <a:lnSpc>
              <a:spcPct val="100000"/>
            </a:lnSpc>
          </a:pPr>
          <a:r>
            <a:rPr lang="en-US"/>
            <a:t>Home Heating Responsibility</a:t>
          </a:r>
        </a:p>
      </dgm:t>
    </dgm:pt>
    <dgm:pt modelId="{0A64E41F-B136-4F14-B182-BB45ACFB125E}" type="parTrans" cxnId="{8636106F-1482-491B-A3F1-B3F73CA4C018}">
      <dgm:prSet/>
      <dgm:spPr/>
      <dgm:t>
        <a:bodyPr/>
        <a:lstStyle/>
        <a:p>
          <a:endParaRPr lang="en-US"/>
        </a:p>
      </dgm:t>
    </dgm:pt>
    <dgm:pt modelId="{24D79205-24FF-4EE0-B9AB-2A7D3747E525}" type="sibTrans" cxnId="{8636106F-1482-491B-A3F1-B3F73CA4C018}">
      <dgm:prSet/>
      <dgm:spPr/>
      <dgm:t>
        <a:bodyPr/>
        <a:lstStyle/>
        <a:p>
          <a:endParaRPr lang="en-US"/>
        </a:p>
      </dgm:t>
    </dgm:pt>
    <dgm:pt modelId="{39D8CC3F-4DDD-44C9-9FFD-FF14E9B1A0B2}">
      <dgm:prSet/>
      <dgm:spPr/>
      <dgm:t>
        <a:bodyPr/>
        <a:lstStyle/>
        <a:p>
          <a:pPr>
            <a:lnSpc>
              <a:spcPct val="100000"/>
            </a:lnSpc>
          </a:pPr>
          <a:r>
            <a:rPr lang="en-US"/>
            <a:t>Pennsylvania Residency</a:t>
          </a:r>
        </a:p>
      </dgm:t>
    </dgm:pt>
    <dgm:pt modelId="{856F527C-DA50-4045-A147-4AAF7BF59DAA}" type="parTrans" cxnId="{D4B0115C-8BCA-4508-8EC1-808412E5BA1E}">
      <dgm:prSet/>
      <dgm:spPr/>
      <dgm:t>
        <a:bodyPr/>
        <a:lstStyle/>
        <a:p>
          <a:endParaRPr lang="en-US"/>
        </a:p>
      </dgm:t>
    </dgm:pt>
    <dgm:pt modelId="{8DEA83B0-F347-4131-93A6-19E56E20B0FA}" type="sibTrans" cxnId="{D4B0115C-8BCA-4508-8EC1-808412E5BA1E}">
      <dgm:prSet/>
      <dgm:spPr/>
      <dgm:t>
        <a:bodyPr/>
        <a:lstStyle/>
        <a:p>
          <a:endParaRPr lang="en-US"/>
        </a:p>
      </dgm:t>
    </dgm:pt>
    <dgm:pt modelId="{982851A4-B489-4D60-B706-E50143814F36}">
      <dgm:prSet/>
      <dgm:spPr/>
      <dgm:t>
        <a:bodyPr/>
        <a:lstStyle/>
        <a:p>
          <a:pPr>
            <a:lnSpc>
              <a:spcPct val="100000"/>
            </a:lnSpc>
          </a:pPr>
          <a:r>
            <a:rPr lang="en-US"/>
            <a:t>Household Income at/below 150% FPL</a:t>
          </a:r>
        </a:p>
      </dgm:t>
    </dgm:pt>
    <dgm:pt modelId="{3DC458BA-9C73-49EC-988F-93844BD9E2AE}" type="sibTrans" cxnId="{AC3C8C2B-D175-46EA-837C-23F498463F3B}">
      <dgm:prSet/>
      <dgm:spPr/>
      <dgm:t>
        <a:bodyPr/>
        <a:lstStyle/>
        <a:p>
          <a:endParaRPr lang="en-US"/>
        </a:p>
      </dgm:t>
    </dgm:pt>
    <dgm:pt modelId="{CFA9AAD7-C6BE-4339-B34F-C9C5E73EF19C}" type="parTrans" cxnId="{AC3C8C2B-D175-46EA-837C-23F498463F3B}">
      <dgm:prSet/>
      <dgm:spPr/>
      <dgm:t>
        <a:bodyPr/>
        <a:lstStyle/>
        <a:p>
          <a:endParaRPr lang="en-US"/>
        </a:p>
      </dgm:t>
    </dgm:pt>
    <dgm:pt modelId="{6E2C210D-E8C2-4C3A-BB9E-E2664ECC6851}" type="pres">
      <dgm:prSet presAssocID="{18AE8D33-6B39-49DD-B060-ABF73D4AD42E}" presName="linear" presStyleCnt="0">
        <dgm:presLayoutVars>
          <dgm:animLvl val="lvl"/>
          <dgm:resizeHandles val="exact"/>
        </dgm:presLayoutVars>
      </dgm:prSet>
      <dgm:spPr/>
    </dgm:pt>
    <dgm:pt modelId="{31967421-8ACB-43C8-9B2E-53DB178B2938}" type="pres">
      <dgm:prSet presAssocID="{982851A4-B489-4D60-B706-E50143814F36}" presName="parentText" presStyleLbl="node1" presStyleIdx="0" presStyleCnt="3">
        <dgm:presLayoutVars>
          <dgm:chMax val="0"/>
          <dgm:bulletEnabled val="1"/>
        </dgm:presLayoutVars>
      </dgm:prSet>
      <dgm:spPr/>
    </dgm:pt>
    <dgm:pt modelId="{96223C42-8599-464E-A9B6-723C6A31506E}" type="pres">
      <dgm:prSet presAssocID="{3DC458BA-9C73-49EC-988F-93844BD9E2AE}" presName="spacer" presStyleCnt="0"/>
      <dgm:spPr/>
    </dgm:pt>
    <dgm:pt modelId="{A95B421A-6CE8-4FD6-BBEC-E7B66E826B46}" type="pres">
      <dgm:prSet presAssocID="{D722031F-1B48-4440-9B89-BC6FB2D70F9A}" presName="parentText" presStyleLbl="node1" presStyleIdx="1" presStyleCnt="3">
        <dgm:presLayoutVars>
          <dgm:chMax val="0"/>
          <dgm:bulletEnabled val="1"/>
        </dgm:presLayoutVars>
      </dgm:prSet>
      <dgm:spPr/>
    </dgm:pt>
    <dgm:pt modelId="{2E6D2389-B8B9-4C20-A169-09F316A04ECF}" type="pres">
      <dgm:prSet presAssocID="{24D79205-24FF-4EE0-B9AB-2A7D3747E525}" presName="spacer" presStyleCnt="0"/>
      <dgm:spPr/>
    </dgm:pt>
    <dgm:pt modelId="{E2C10E92-D87B-4011-95C8-72B64A08DC28}" type="pres">
      <dgm:prSet presAssocID="{39D8CC3F-4DDD-44C9-9FFD-FF14E9B1A0B2}" presName="parentText" presStyleLbl="node1" presStyleIdx="2" presStyleCnt="3">
        <dgm:presLayoutVars>
          <dgm:chMax val="0"/>
          <dgm:bulletEnabled val="1"/>
        </dgm:presLayoutVars>
      </dgm:prSet>
      <dgm:spPr/>
    </dgm:pt>
  </dgm:ptLst>
  <dgm:cxnLst>
    <dgm:cxn modelId="{F6DB0E2B-6103-4778-8CC6-5A6F63B437A5}" type="presOf" srcId="{18AE8D33-6B39-49DD-B060-ABF73D4AD42E}" destId="{6E2C210D-E8C2-4C3A-BB9E-E2664ECC6851}" srcOrd="0" destOrd="0" presId="urn:microsoft.com/office/officeart/2005/8/layout/vList2"/>
    <dgm:cxn modelId="{AC3C8C2B-D175-46EA-837C-23F498463F3B}" srcId="{18AE8D33-6B39-49DD-B060-ABF73D4AD42E}" destId="{982851A4-B489-4D60-B706-E50143814F36}" srcOrd="0" destOrd="0" parTransId="{CFA9AAD7-C6BE-4339-B34F-C9C5E73EF19C}" sibTransId="{3DC458BA-9C73-49EC-988F-93844BD9E2AE}"/>
    <dgm:cxn modelId="{D4B0115C-8BCA-4508-8EC1-808412E5BA1E}" srcId="{18AE8D33-6B39-49DD-B060-ABF73D4AD42E}" destId="{39D8CC3F-4DDD-44C9-9FFD-FF14E9B1A0B2}" srcOrd="2" destOrd="0" parTransId="{856F527C-DA50-4045-A147-4AAF7BF59DAA}" sibTransId="{8DEA83B0-F347-4131-93A6-19E56E20B0FA}"/>
    <dgm:cxn modelId="{8636106F-1482-491B-A3F1-B3F73CA4C018}" srcId="{18AE8D33-6B39-49DD-B060-ABF73D4AD42E}" destId="{D722031F-1B48-4440-9B89-BC6FB2D70F9A}" srcOrd="1" destOrd="0" parTransId="{0A64E41F-B136-4F14-B182-BB45ACFB125E}" sibTransId="{24D79205-24FF-4EE0-B9AB-2A7D3747E525}"/>
    <dgm:cxn modelId="{B59B448B-282D-431F-A6FE-06D7863A29F6}" type="presOf" srcId="{39D8CC3F-4DDD-44C9-9FFD-FF14E9B1A0B2}" destId="{E2C10E92-D87B-4011-95C8-72B64A08DC28}" srcOrd="0" destOrd="0" presId="urn:microsoft.com/office/officeart/2005/8/layout/vList2"/>
    <dgm:cxn modelId="{A373AC9A-76BD-42AE-96D0-354C5C4777FB}" type="presOf" srcId="{982851A4-B489-4D60-B706-E50143814F36}" destId="{31967421-8ACB-43C8-9B2E-53DB178B2938}" srcOrd="0" destOrd="0" presId="urn:microsoft.com/office/officeart/2005/8/layout/vList2"/>
    <dgm:cxn modelId="{830300C0-68D3-4B6E-9248-85D9697E8183}" type="presOf" srcId="{D722031F-1B48-4440-9B89-BC6FB2D70F9A}" destId="{A95B421A-6CE8-4FD6-BBEC-E7B66E826B46}" srcOrd="0" destOrd="0" presId="urn:microsoft.com/office/officeart/2005/8/layout/vList2"/>
    <dgm:cxn modelId="{C0C2BE12-F202-46E6-AEDA-095F3997E55F}" type="presParOf" srcId="{6E2C210D-E8C2-4C3A-BB9E-E2664ECC6851}" destId="{31967421-8ACB-43C8-9B2E-53DB178B2938}" srcOrd="0" destOrd="0" presId="urn:microsoft.com/office/officeart/2005/8/layout/vList2"/>
    <dgm:cxn modelId="{5BB96C5A-29B6-4A57-8B99-F6AA4363A8C6}" type="presParOf" srcId="{6E2C210D-E8C2-4C3A-BB9E-E2664ECC6851}" destId="{96223C42-8599-464E-A9B6-723C6A31506E}" srcOrd="1" destOrd="0" presId="urn:microsoft.com/office/officeart/2005/8/layout/vList2"/>
    <dgm:cxn modelId="{6DE0B49E-D4B1-45F6-AA1C-7CCAC6D45855}" type="presParOf" srcId="{6E2C210D-E8C2-4C3A-BB9E-E2664ECC6851}" destId="{A95B421A-6CE8-4FD6-BBEC-E7B66E826B46}" srcOrd="2" destOrd="0" presId="urn:microsoft.com/office/officeart/2005/8/layout/vList2"/>
    <dgm:cxn modelId="{C59B8427-4D56-4891-BA22-FB54C6002E5A}" type="presParOf" srcId="{6E2C210D-E8C2-4C3A-BB9E-E2664ECC6851}" destId="{2E6D2389-B8B9-4C20-A169-09F316A04ECF}" srcOrd="3" destOrd="0" presId="urn:microsoft.com/office/officeart/2005/8/layout/vList2"/>
    <dgm:cxn modelId="{66FBA746-A983-4138-B503-7BA88B9471A8}" type="presParOf" srcId="{6E2C210D-E8C2-4C3A-BB9E-E2664ECC6851}" destId="{E2C10E92-D87B-4011-95C8-72B64A08DC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2826A6-E5E4-42D2-B140-B31299FD6DBD}"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56611BF8-9481-4FA8-92B5-6927E9C2405D}">
      <dgm:prSet custT="1"/>
      <dgm:spPr/>
      <dgm:t>
        <a:bodyPr/>
        <a:lstStyle/>
        <a:p>
          <a:r>
            <a:rPr lang="en-US" sz="2600" b="1"/>
            <a:t>To receive a Cash Grant, a household does </a:t>
          </a:r>
          <a:r>
            <a:rPr lang="en-US" sz="3200" b="1" u="sng">
              <a:solidFill>
                <a:schemeClr val="tx1"/>
              </a:solidFill>
            </a:rPr>
            <a:t>NOT</a:t>
          </a:r>
          <a:r>
            <a:rPr lang="en-US" sz="2600" b="1"/>
            <a:t> need to have a:</a:t>
          </a:r>
        </a:p>
      </dgm:t>
    </dgm:pt>
    <dgm:pt modelId="{6F1EE774-F3DA-4C32-9447-12F18C785612}" type="parTrans" cxnId="{9D967C7F-7C08-4027-A4B3-09D01B60152E}">
      <dgm:prSet/>
      <dgm:spPr/>
      <dgm:t>
        <a:bodyPr/>
        <a:lstStyle/>
        <a:p>
          <a:endParaRPr lang="en-US"/>
        </a:p>
      </dgm:t>
    </dgm:pt>
    <dgm:pt modelId="{1EF3B70F-44C5-4758-B073-1ADCE978CAA5}" type="sibTrans" cxnId="{9D967C7F-7C08-4027-A4B3-09D01B60152E}">
      <dgm:prSet/>
      <dgm:spPr/>
      <dgm:t>
        <a:bodyPr/>
        <a:lstStyle/>
        <a:p>
          <a:endParaRPr lang="en-US"/>
        </a:p>
      </dgm:t>
    </dgm:pt>
    <dgm:pt modelId="{6B570D62-6BAC-469C-BC50-30780F51FBDC}">
      <dgm:prSet/>
      <dgm:spPr/>
      <dgm:t>
        <a:bodyPr/>
        <a:lstStyle/>
        <a:p>
          <a:r>
            <a:rPr lang="en-US"/>
            <a:t>Pending termination</a:t>
          </a:r>
        </a:p>
      </dgm:t>
    </dgm:pt>
    <dgm:pt modelId="{5BDD9DB4-8E62-478E-AD39-4958A5AC235E}" type="parTrans" cxnId="{66559BA3-E888-4637-B701-627719B5BB88}">
      <dgm:prSet/>
      <dgm:spPr/>
      <dgm:t>
        <a:bodyPr/>
        <a:lstStyle/>
        <a:p>
          <a:endParaRPr lang="en-US"/>
        </a:p>
      </dgm:t>
    </dgm:pt>
    <dgm:pt modelId="{9909ACED-7B9D-4E1E-9FF5-610520F190C3}" type="sibTrans" cxnId="{66559BA3-E888-4637-B701-627719B5BB88}">
      <dgm:prSet/>
      <dgm:spPr/>
      <dgm:t>
        <a:bodyPr/>
        <a:lstStyle/>
        <a:p>
          <a:endParaRPr lang="en-US"/>
        </a:p>
      </dgm:t>
    </dgm:pt>
    <dgm:pt modelId="{F7F17E4D-7BE9-41E9-BCEE-942967F93C2B}">
      <dgm:prSet/>
      <dgm:spPr/>
      <dgm:t>
        <a:bodyPr/>
        <a:lstStyle/>
        <a:p>
          <a:r>
            <a:rPr lang="en-US"/>
            <a:t>Outstanding bill or be in debt to a utility or energy vendor</a:t>
          </a:r>
        </a:p>
      </dgm:t>
    </dgm:pt>
    <dgm:pt modelId="{7691B5D3-3FAC-4944-8017-5B19A0C3C945}" type="parTrans" cxnId="{920FB3C0-3BEE-4496-9B79-E463E2448CF2}">
      <dgm:prSet/>
      <dgm:spPr/>
      <dgm:t>
        <a:bodyPr/>
        <a:lstStyle/>
        <a:p>
          <a:endParaRPr lang="en-US"/>
        </a:p>
      </dgm:t>
    </dgm:pt>
    <dgm:pt modelId="{FA3AB9C9-EC6E-4A94-8768-1A1D607CC222}" type="sibTrans" cxnId="{920FB3C0-3BEE-4496-9B79-E463E2448CF2}">
      <dgm:prSet/>
      <dgm:spPr/>
      <dgm:t>
        <a:bodyPr/>
        <a:lstStyle/>
        <a:p>
          <a:endParaRPr lang="en-US"/>
        </a:p>
      </dgm:t>
    </dgm:pt>
    <dgm:pt modelId="{EFD76E81-B53D-4223-8465-5247524543B8}">
      <dgm:prSet/>
      <dgm:spPr/>
      <dgm:t>
        <a:bodyPr/>
        <a:lstStyle/>
        <a:p>
          <a:r>
            <a:rPr lang="en-US"/>
            <a:t>Direct relationship with a utility or energy vendor</a:t>
          </a:r>
        </a:p>
      </dgm:t>
    </dgm:pt>
    <dgm:pt modelId="{9E618A26-D2F2-4994-A5DC-E619B47FD79A}" type="parTrans" cxnId="{22385235-061D-4EA3-8862-89AEC980F56B}">
      <dgm:prSet/>
      <dgm:spPr/>
      <dgm:t>
        <a:bodyPr/>
        <a:lstStyle/>
        <a:p>
          <a:endParaRPr lang="en-US"/>
        </a:p>
      </dgm:t>
    </dgm:pt>
    <dgm:pt modelId="{96E20D48-58B9-4C7D-A462-0C304AA5B563}" type="sibTrans" cxnId="{22385235-061D-4EA3-8862-89AEC980F56B}">
      <dgm:prSet/>
      <dgm:spPr/>
      <dgm:t>
        <a:bodyPr/>
        <a:lstStyle/>
        <a:p>
          <a:endParaRPr lang="en-US"/>
        </a:p>
      </dgm:t>
    </dgm:pt>
    <dgm:pt modelId="{9DF647F6-4D8A-46CC-8EB6-4973E2033EC4}">
      <dgm:prSet custT="1"/>
      <dgm:spPr/>
      <dgm:t>
        <a:bodyPr/>
        <a:lstStyle/>
        <a:p>
          <a:r>
            <a:rPr lang="en-US" sz="3200" b="1"/>
            <a:t>A household can receive a Cash Grant every year!</a:t>
          </a:r>
          <a:endParaRPr lang="en-US" sz="3200"/>
        </a:p>
      </dgm:t>
    </dgm:pt>
    <dgm:pt modelId="{A094C90C-AE14-46A4-9F75-6F5BE0A49261}" type="parTrans" cxnId="{54CF7DBB-7995-4390-A649-21F0B68FB3F0}">
      <dgm:prSet/>
      <dgm:spPr/>
      <dgm:t>
        <a:bodyPr/>
        <a:lstStyle/>
        <a:p>
          <a:endParaRPr lang="en-US"/>
        </a:p>
      </dgm:t>
    </dgm:pt>
    <dgm:pt modelId="{D4AAD0CB-8543-4228-BDF4-8188F5A658C8}" type="sibTrans" cxnId="{54CF7DBB-7995-4390-A649-21F0B68FB3F0}">
      <dgm:prSet/>
      <dgm:spPr/>
      <dgm:t>
        <a:bodyPr/>
        <a:lstStyle/>
        <a:p>
          <a:endParaRPr lang="en-US"/>
        </a:p>
      </dgm:t>
    </dgm:pt>
    <dgm:pt modelId="{C7B69731-D36A-44DF-95C5-650DB49F7C54}" type="pres">
      <dgm:prSet presAssocID="{E62826A6-E5E4-42D2-B140-B31299FD6DBD}" presName="Name0" presStyleCnt="0">
        <dgm:presLayoutVars>
          <dgm:dir/>
          <dgm:animLvl val="lvl"/>
          <dgm:resizeHandles val="exact"/>
        </dgm:presLayoutVars>
      </dgm:prSet>
      <dgm:spPr/>
    </dgm:pt>
    <dgm:pt modelId="{D3579221-5C2A-4CDD-94EC-6BCAC94BB93B}" type="pres">
      <dgm:prSet presAssocID="{9DF647F6-4D8A-46CC-8EB6-4973E2033EC4}" presName="boxAndChildren" presStyleCnt="0"/>
      <dgm:spPr/>
    </dgm:pt>
    <dgm:pt modelId="{02D4E1ED-9072-44C6-B716-4E6D29B4BFF3}" type="pres">
      <dgm:prSet presAssocID="{9DF647F6-4D8A-46CC-8EB6-4973E2033EC4}" presName="parentTextBox" presStyleLbl="node1" presStyleIdx="0" presStyleCnt="2"/>
      <dgm:spPr/>
    </dgm:pt>
    <dgm:pt modelId="{8F299EB3-306F-47DE-BEB0-C20D8B3829DE}" type="pres">
      <dgm:prSet presAssocID="{1EF3B70F-44C5-4758-B073-1ADCE978CAA5}" presName="sp" presStyleCnt="0"/>
      <dgm:spPr/>
    </dgm:pt>
    <dgm:pt modelId="{8BAECB18-81CA-4284-BA61-CF53A86AB687}" type="pres">
      <dgm:prSet presAssocID="{56611BF8-9481-4FA8-92B5-6927E9C2405D}" presName="arrowAndChildren" presStyleCnt="0"/>
      <dgm:spPr/>
    </dgm:pt>
    <dgm:pt modelId="{B48A8202-ABA8-4C10-8A75-5B3A72A493D9}" type="pres">
      <dgm:prSet presAssocID="{56611BF8-9481-4FA8-92B5-6927E9C2405D}" presName="parentTextArrow" presStyleLbl="node1" presStyleIdx="0" presStyleCnt="2"/>
      <dgm:spPr/>
    </dgm:pt>
    <dgm:pt modelId="{CD52789B-B629-4616-8EA9-3D363CAA9989}" type="pres">
      <dgm:prSet presAssocID="{56611BF8-9481-4FA8-92B5-6927E9C2405D}" presName="arrow" presStyleLbl="node1" presStyleIdx="1" presStyleCnt="2"/>
      <dgm:spPr/>
    </dgm:pt>
    <dgm:pt modelId="{88F96B8A-EC11-4B9D-BEE3-E0396EE06560}" type="pres">
      <dgm:prSet presAssocID="{56611BF8-9481-4FA8-92B5-6927E9C2405D}" presName="descendantArrow" presStyleCnt="0"/>
      <dgm:spPr/>
    </dgm:pt>
    <dgm:pt modelId="{DDEC175C-FD94-4C3C-825F-7EB53AF80DE6}" type="pres">
      <dgm:prSet presAssocID="{6B570D62-6BAC-469C-BC50-30780F51FBDC}" presName="childTextArrow" presStyleLbl="fgAccFollowNode1" presStyleIdx="0" presStyleCnt="3">
        <dgm:presLayoutVars>
          <dgm:bulletEnabled val="1"/>
        </dgm:presLayoutVars>
      </dgm:prSet>
      <dgm:spPr/>
    </dgm:pt>
    <dgm:pt modelId="{C12EBEAB-DCA4-4EA7-8086-FC6EBBC607D3}" type="pres">
      <dgm:prSet presAssocID="{F7F17E4D-7BE9-41E9-BCEE-942967F93C2B}" presName="childTextArrow" presStyleLbl="fgAccFollowNode1" presStyleIdx="1" presStyleCnt="3">
        <dgm:presLayoutVars>
          <dgm:bulletEnabled val="1"/>
        </dgm:presLayoutVars>
      </dgm:prSet>
      <dgm:spPr/>
    </dgm:pt>
    <dgm:pt modelId="{C76107A0-7908-4AC4-87BF-CCD3A03350C3}" type="pres">
      <dgm:prSet presAssocID="{EFD76E81-B53D-4223-8465-5247524543B8}" presName="childTextArrow" presStyleLbl="fgAccFollowNode1" presStyleIdx="2" presStyleCnt="3">
        <dgm:presLayoutVars>
          <dgm:bulletEnabled val="1"/>
        </dgm:presLayoutVars>
      </dgm:prSet>
      <dgm:spPr/>
    </dgm:pt>
  </dgm:ptLst>
  <dgm:cxnLst>
    <dgm:cxn modelId="{DABC5200-DC22-4EA2-A5F8-2390ED5A53D5}" type="presOf" srcId="{E62826A6-E5E4-42D2-B140-B31299FD6DBD}" destId="{C7B69731-D36A-44DF-95C5-650DB49F7C54}" srcOrd="0" destOrd="0" presId="urn:microsoft.com/office/officeart/2005/8/layout/process4"/>
    <dgm:cxn modelId="{98751C2B-EB05-4250-B39A-7860D91B96AA}" type="presOf" srcId="{6B570D62-6BAC-469C-BC50-30780F51FBDC}" destId="{DDEC175C-FD94-4C3C-825F-7EB53AF80DE6}" srcOrd="0" destOrd="0" presId="urn:microsoft.com/office/officeart/2005/8/layout/process4"/>
    <dgm:cxn modelId="{22385235-061D-4EA3-8862-89AEC980F56B}" srcId="{56611BF8-9481-4FA8-92B5-6927E9C2405D}" destId="{EFD76E81-B53D-4223-8465-5247524543B8}" srcOrd="2" destOrd="0" parTransId="{9E618A26-D2F2-4994-A5DC-E619B47FD79A}" sibTransId="{96E20D48-58B9-4C7D-A462-0C304AA5B563}"/>
    <dgm:cxn modelId="{AC18425F-7FB4-40C4-ABBE-AC0CFDB180CC}" type="presOf" srcId="{EFD76E81-B53D-4223-8465-5247524543B8}" destId="{C76107A0-7908-4AC4-87BF-CCD3A03350C3}" srcOrd="0" destOrd="0" presId="urn:microsoft.com/office/officeart/2005/8/layout/process4"/>
    <dgm:cxn modelId="{2CB43549-A779-4F58-B5C8-ED2B58D30E7F}" type="presOf" srcId="{56611BF8-9481-4FA8-92B5-6927E9C2405D}" destId="{B48A8202-ABA8-4C10-8A75-5B3A72A493D9}" srcOrd="0" destOrd="0" presId="urn:microsoft.com/office/officeart/2005/8/layout/process4"/>
    <dgm:cxn modelId="{2654787C-F0F8-4DDE-B40F-D81F2A745912}" type="presOf" srcId="{F7F17E4D-7BE9-41E9-BCEE-942967F93C2B}" destId="{C12EBEAB-DCA4-4EA7-8086-FC6EBBC607D3}" srcOrd="0" destOrd="0" presId="urn:microsoft.com/office/officeart/2005/8/layout/process4"/>
    <dgm:cxn modelId="{9D967C7F-7C08-4027-A4B3-09D01B60152E}" srcId="{E62826A6-E5E4-42D2-B140-B31299FD6DBD}" destId="{56611BF8-9481-4FA8-92B5-6927E9C2405D}" srcOrd="0" destOrd="0" parTransId="{6F1EE774-F3DA-4C32-9447-12F18C785612}" sibTransId="{1EF3B70F-44C5-4758-B073-1ADCE978CAA5}"/>
    <dgm:cxn modelId="{66559BA3-E888-4637-B701-627719B5BB88}" srcId="{56611BF8-9481-4FA8-92B5-6927E9C2405D}" destId="{6B570D62-6BAC-469C-BC50-30780F51FBDC}" srcOrd="0" destOrd="0" parTransId="{5BDD9DB4-8E62-478E-AD39-4958A5AC235E}" sibTransId="{9909ACED-7B9D-4E1E-9FF5-610520F190C3}"/>
    <dgm:cxn modelId="{131654AF-E842-4030-B091-6B772F4D0750}" type="presOf" srcId="{56611BF8-9481-4FA8-92B5-6927E9C2405D}" destId="{CD52789B-B629-4616-8EA9-3D363CAA9989}" srcOrd="1" destOrd="0" presId="urn:microsoft.com/office/officeart/2005/8/layout/process4"/>
    <dgm:cxn modelId="{F3BDAEB8-FEF0-47B2-9DF7-6616FD3F4BB5}" type="presOf" srcId="{9DF647F6-4D8A-46CC-8EB6-4973E2033EC4}" destId="{02D4E1ED-9072-44C6-B716-4E6D29B4BFF3}" srcOrd="0" destOrd="0" presId="urn:microsoft.com/office/officeart/2005/8/layout/process4"/>
    <dgm:cxn modelId="{54CF7DBB-7995-4390-A649-21F0B68FB3F0}" srcId="{E62826A6-E5E4-42D2-B140-B31299FD6DBD}" destId="{9DF647F6-4D8A-46CC-8EB6-4973E2033EC4}" srcOrd="1" destOrd="0" parTransId="{A094C90C-AE14-46A4-9F75-6F5BE0A49261}" sibTransId="{D4AAD0CB-8543-4228-BDF4-8188F5A658C8}"/>
    <dgm:cxn modelId="{920FB3C0-3BEE-4496-9B79-E463E2448CF2}" srcId="{56611BF8-9481-4FA8-92B5-6927E9C2405D}" destId="{F7F17E4D-7BE9-41E9-BCEE-942967F93C2B}" srcOrd="1" destOrd="0" parTransId="{7691B5D3-3FAC-4944-8017-5B19A0C3C945}" sibTransId="{FA3AB9C9-EC6E-4A94-8768-1A1D607CC222}"/>
    <dgm:cxn modelId="{5BE0D961-AA13-45F6-864D-DBEF2ACB930A}" type="presParOf" srcId="{C7B69731-D36A-44DF-95C5-650DB49F7C54}" destId="{D3579221-5C2A-4CDD-94EC-6BCAC94BB93B}" srcOrd="0" destOrd="0" presId="urn:microsoft.com/office/officeart/2005/8/layout/process4"/>
    <dgm:cxn modelId="{21CB972E-B465-4CB6-92DA-5112D9E5707A}" type="presParOf" srcId="{D3579221-5C2A-4CDD-94EC-6BCAC94BB93B}" destId="{02D4E1ED-9072-44C6-B716-4E6D29B4BFF3}" srcOrd="0" destOrd="0" presId="urn:microsoft.com/office/officeart/2005/8/layout/process4"/>
    <dgm:cxn modelId="{7E50D675-70F3-45D5-98DE-BAB2FDD112B4}" type="presParOf" srcId="{C7B69731-D36A-44DF-95C5-650DB49F7C54}" destId="{8F299EB3-306F-47DE-BEB0-C20D8B3829DE}" srcOrd="1" destOrd="0" presId="urn:microsoft.com/office/officeart/2005/8/layout/process4"/>
    <dgm:cxn modelId="{5AD333C7-421C-4A02-85BA-C297A85537A1}" type="presParOf" srcId="{C7B69731-D36A-44DF-95C5-650DB49F7C54}" destId="{8BAECB18-81CA-4284-BA61-CF53A86AB687}" srcOrd="2" destOrd="0" presId="urn:microsoft.com/office/officeart/2005/8/layout/process4"/>
    <dgm:cxn modelId="{0978C4B5-B558-4ED6-8D8A-7094D22C8219}" type="presParOf" srcId="{8BAECB18-81CA-4284-BA61-CF53A86AB687}" destId="{B48A8202-ABA8-4C10-8A75-5B3A72A493D9}" srcOrd="0" destOrd="0" presId="urn:microsoft.com/office/officeart/2005/8/layout/process4"/>
    <dgm:cxn modelId="{69E5A0FC-5D6D-4916-85F5-43AC504831AF}" type="presParOf" srcId="{8BAECB18-81CA-4284-BA61-CF53A86AB687}" destId="{CD52789B-B629-4616-8EA9-3D363CAA9989}" srcOrd="1" destOrd="0" presId="urn:microsoft.com/office/officeart/2005/8/layout/process4"/>
    <dgm:cxn modelId="{49B26307-8E92-4158-9AFC-6D7E5D3B115F}" type="presParOf" srcId="{8BAECB18-81CA-4284-BA61-CF53A86AB687}" destId="{88F96B8A-EC11-4B9D-BEE3-E0396EE06560}" srcOrd="2" destOrd="0" presId="urn:microsoft.com/office/officeart/2005/8/layout/process4"/>
    <dgm:cxn modelId="{AB7C03DF-6F0D-43C4-9647-75D24CC52CDF}" type="presParOf" srcId="{88F96B8A-EC11-4B9D-BEE3-E0396EE06560}" destId="{DDEC175C-FD94-4C3C-825F-7EB53AF80DE6}" srcOrd="0" destOrd="0" presId="urn:microsoft.com/office/officeart/2005/8/layout/process4"/>
    <dgm:cxn modelId="{E98289F6-7FDF-4596-8291-C1B21732F218}" type="presParOf" srcId="{88F96B8A-EC11-4B9D-BEE3-E0396EE06560}" destId="{C12EBEAB-DCA4-4EA7-8086-FC6EBBC607D3}" srcOrd="1" destOrd="0" presId="urn:microsoft.com/office/officeart/2005/8/layout/process4"/>
    <dgm:cxn modelId="{1C7477C3-BB85-40CA-93D1-9B2D96FF0AC3}" type="presParOf" srcId="{88F96B8A-EC11-4B9D-BEE3-E0396EE06560}" destId="{C76107A0-7908-4AC4-87BF-CCD3A03350C3}"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AE8D33-6B39-49DD-B060-ABF73D4AD42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722031F-1B48-4440-9B89-BC6FB2D70F9A}">
      <dgm:prSet/>
      <dgm:spPr/>
      <dgm:t>
        <a:bodyPr/>
        <a:lstStyle/>
        <a:p>
          <a:pPr>
            <a:lnSpc>
              <a:spcPct val="100000"/>
            </a:lnSpc>
          </a:pPr>
          <a:r>
            <a:rPr lang="en-US"/>
            <a:t>Home Heating Responsibility</a:t>
          </a:r>
        </a:p>
      </dgm:t>
    </dgm:pt>
    <dgm:pt modelId="{0A64E41F-B136-4F14-B182-BB45ACFB125E}" type="parTrans" cxnId="{8636106F-1482-491B-A3F1-B3F73CA4C018}">
      <dgm:prSet/>
      <dgm:spPr/>
      <dgm:t>
        <a:bodyPr/>
        <a:lstStyle/>
        <a:p>
          <a:endParaRPr lang="en-US"/>
        </a:p>
      </dgm:t>
    </dgm:pt>
    <dgm:pt modelId="{24D79205-24FF-4EE0-B9AB-2A7D3747E525}" type="sibTrans" cxnId="{8636106F-1482-491B-A3F1-B3F73CA4C018}">
      <dgm:prSet/>
      <dgm:spPr/>
      <dgm:t>
        <a:bodyPr/>
        <a:lstStyle/>
        <a:p>
          <a:endParaRPr lang="en-US"/>
        </a:p>
      </dgm:t>
    </dgm:pt>
    <dgm:pt modelId="{39D8CC3F-4DDD-44C9-9FFD-FF14E9B1A0B2}">
      <dgm:prSet/>
      <dgm:spPr/>
      <dgm:t>
        <a:bodyPr/>
        <a:lstStyle/>
        <a:p>
          <a:pPr>
            <a:lnSpc>
              <a:spcPct val="100000"/>
            </a:lnSpc>
          </a:pPr>
          <a:r>
            <a:rPr lang="en-US"/>
            <a:t>Pennsylvania Residency</a:t>
          </a:r>
        </a:p>
      </dgm:t>
    </dgm:pt>
    <dgm:pt modelId="{856F527C-DA50-4045-A147-4AAF7BF59DAA}" type="parTrans" cxnId="{D4B0115C-8BCA-4508-8EC1-808412E5BA1E}">
      <dgm:prSet/>
      <dgm:spPr/>
      <dgm:t>
        <a:bodyPr/>
        <a:lstStyle/>
        <a:p>
          <a:endParaRPr lang="en-US"/>
        </a:p>
      </dgm:t>
    </dgm:pt>
    <dgm:pt modelId="{8DEA83B0-F347-4131-93A6-19E56E20B0FA}" type="sibTrans" cxnId="{D4B0115C-8BCA-4508-8EC1-808412E5BA1E}">
      <dgm:prSet/>
      <dgm:spPr/>
      <dgm:t>
        <a:bodyPr/>
        <a:lstStyle/>
        <a:p>
          <a:endParaRPr lang="en-US"/>
        </a:p>
      </dgm:t>
    </dgm:pt>
    <dgm:pt modelId="{0471D3AD-0EB4-428C-AC03-DD5E37C190A3}">
      <dgm:prSet/>
      <dgm:spPr/>
      <dgm:t>
        <a:bodyPr/>
        <a:lstStyle/>
        <a:p>
          <a:pPr>
            <a:lnSpc>
              <a:spcPct val="100000"/>
            </a:lnSpc>
          </a:pPr>
          <a:r>
            <a:rPr lang="en-US"/>
            <a:t>Home Heating Emergency</a:t>
          </a:r>
        </a:p>
      </dgm:t>
    </dgm:pt>
    <dgm:pt modelId="{2AC8A7A3-5E21-41D8-9907-2182D07C78B5}" type="parTrans" cxnId="{86DCAE0C-0F47-4D72-8771-5E55E539F4A8}">
      <dgm:prSet/>
      <dgm:spPr/>
      <dgm:t>
        <a:bodyPr/>
        <a:lstStyle/>
        <a:p>
          <a:endParaRPr lang="en-US"/>
        </a:p>
      </dgm:t>
    </dgm:pt>
    <dgm:pt modelId="{2CD21ACD-7743-4DBC-B82C-95CC9FAD74F4}" type="sibTrans" cxnId="{86DCAE0C-0F47-4D72-8771-5E55E539F4A8}">
      <dgm:prSet/>
      <dgm:spPr/>
      <dgm:t>
        <a:bodyPr/>
        <a:lstStyle/>
        <a:p>
          <a:endParaRPr lang="en-US"/>
        </a:p>
      </dgm:t>
    </dgm:pt>
    <dgm:pt modelId="{982851A4-B489-4D60-B706-E50143814F36}">
      <dgm:prSet/>
      <dgm:spPr/>
      <dgm:t>
        <a:bodyPr/>
        <a:lstStyle/>
        <a:p>
          <a:pPr>
            <a:lnSpc>
              <a:spcPct val="100000"/>
            </a:lnSpc>
          </a:pPr>
          <a:r>
            <a:rPr lang="en-US"/>
            <a:t>Household Income (Cash Rules Apply)</a:t>
          </a:r>
        </a:p>
      </dgm:t>
    </dgm:pt>
    <dgm:pt modelId="{3DC458BA-9C73-49EC-988F-93844BD9E2AE}" type="sibTrans" cxnId="{AC3C8C2B-D175-46EA-837C-23F498463F3B}">
      <dgm:prSet/>
      <dgm:spPr/>
      <dgm:t>
        <a:bodyPr/>
        <a:lstStyle/>
        <a:p>
          <a:endParaRPr lang="en-US"/>
        </a:p>
      </dgm:t>
    </dgm:pt>
    <dgm:pt modelId="{CFA9AAD7-C6BE-4339-B34F-C9C5E73EF19C}" type="parTrans" cxnId="{AC3C8C2B-D175-46EA-837C-23F498463F3B}">
      <dgm:prSet/>
      <dgm:spPr/>
      <dgm:t>
        <a:bodyPr/>
        <a:lstStyle/>
        <a:p>
          <a:endParaRPr lang="en-US"/>
        </a:p>
      </dgm:t>
    </dgm:pt>
    <dgm:pt modelId="{6E2C210D-E8C2-4C3A-BB9E-E2664ECC6851}" type="pres">
      <dgm:prSet presAssocID="{18AE8D33-6B39-49DD-B060-ABF73D4AD42E}" presName="linear" presStyleCnt="0">
        <dgm:presLayoutVars>
          <dgm:animLvl val="lvl"/>
          <dgm:resizeHandles val="exact"/>
        </dgm:presLayoutVars>
      </dgm:prSet>
      <dgm:spPr/>
    </dgm:pt>
    <dgm:pt modelId="{31967421-8ACB-43C8-9B2E-53DB178B2938}" type="pres">
      <dgm:prSet presAssocID="{982851A4-B489-4D60-B706-E50143814F36}" presName="parentText" presStyleLbl="node1" presStyleIdx="0" presStyleCnt="4">
        <dgm:presLayoutVars>
          <dgm:chMax val="0"/>
          <dgm:bulletEnabled val="1"/>
        </dgm:presLayoutVars>
      </dgm:prSet>
      <dgm:spPr/>
    </dgm:pt>
    <dgm:pt modelId="{96223C42-8599-464E-A9B6-723C6A31506E}" type="pres">
      <dgm:prSet presAssocID="{3DC458BA-9C73-49EC-988F-93844BD9E2AE}" presName="spacer" presStyleCnt="0"/>
      <dgm:spPr/>
    </dgm:pt>
    <dgm:pt modelId="{A95B421A-6CE8-4FD6-BBEC-E7B66E826B46}" type="pres">
      <dgm:prSet presAssocID="{D722031F-1B48-4440-9B89-BC6FB2D70F9A}" presName="parentText" presStyleLbl="node1" presStyleIdx="1" presStyleCnt="4">
        <dgm:presLayoutVars>
          <dgm:chMax val="0"/>
          <dgm:bulletEnabled val="1"/>
        </dgm:presLayoutVars>
      </dgm:prSet>
      <dgm:spPr/>
    </dgm:pt>
    <dgm:pt modelId="{160D1FEC-D0B7-4821-8C93-99B82A1B5345}" type="pres">
      <dgm:prSet presAssocID="{24D79205-24FF-4EE0-B9AB-2A7D3747E525}" presName="spacer" presStyleCnt="0"/>
      <dgm:spPr/>
    </dgm:pt>
    <dgm:pt modelId="{E2C10E92-D87B-4011-95C8-72B64A08DC28}" type="pres">
      <dgm:prSet presAssocID="{39D8CC3F-4DDD-44C9-9FFD-FF14E9B1A0B2}" presName="parentText" presStyleLbl="node1" presStyleIdx="2" presStyleCnt="4">
        <dgm:presLayoutVars>
          <dgm:chMax val="0"/>
          <dgm:bulletEnabled val="1"/>
        </dgm:presLayoutVars>
      </dgm:prSet>
      <dgm:spPr/>
    </dgm:pt>
    <dgm:pt modelId="{E79D5712-4513-4105-9BD7-AAF07C6D2F11}" type="pres">
      <dgm:prSet presAssocID="{8DEA83B0-F347-4131-93A6-19E56E20B0FA}" presName="spacer" presStyleCnt="0"/>
      <dgm:spPr/>
    </dgm:pt>
    <dgm:pt modelId="{48336C03-69DE-4F98-8ACC-340D5E7F54D3}" type="pres">
      <dgm:prSet presAssocID="{0471D3AD-0EB4-428C-AC03-DD5E37C190A3}" presName="parentText" presStyleLbl="node1" presStyleIdx="3" presStyleCnt="4">
        <dgm:presLayoutVars>
          <dgm:chMax val="0"/>
          <dgm:bulletEnabled val="1"/>
        </dgm:presLayoutVars>
      </dgm:prSet>
      <dgm:spPr/>
    </dgm:pt>
  </dgm:ptLst>
  <dgm:cxnLst>
    <dgm:cxn modelId="{86DCAE0C-0F47-4D72-8771-5E55E539F4A8}" srcId="{18AE8D33-6B39-49DD-B060-ABF73D4AD42E}" destId="{0471D3AD-0EB4-428C-AC03-DD5E37C190A3}" srcOrd="3" destOrd="0" parTransId="{2AC8A7A3-5E21-41D8-9907-2182D07C78B5}" sibTransId="{2CD21ACD-7743-4DBC-B82C-95CC9FAD74F4}"/>
    <dgm:cxn modelId="{94104526-D39C-4AD4-91DE-61EF3FC0C3D7}" type="presOf" srcId="{0471D3AD-0EB4-428C-AC03-DD5E37C190A3}" destId="{48336C03-69DE-4F98-8ACC-340D5E7F54D3}" srcOrd="0" destOrd="0" presId="urn:microsoft.com/office/officeart/2005/8/layout/vList2"/>
    <dgm:cxn modelId="{F6DB0E2B-6103-4778-8CC6-5A6F63B437A5}" type="presOf" srcId="{18AE8D33-6B39-49DD-B060-ABF73D4AD42E}" destId="{6E2C210D-E8C2-4C3A-BB9E-E2664ECC6851}" srcOrd="0" destOrd="0" presId="urn:microsoft.com/office/officeart/2005/8/layout/vList2"/>
    <dgm:cxn modelId="{AC3C8C2B-D175-46EA-837C-23F498463F3B}" srcId="{18AE8D33-6B39-49DD-B060-ABF73D4AD42E}" destId="{982851A4-B489-4D60-B706-E50143814F36}" srcOrd="0" destOrd="0" parTransId="{CFA9AAD7-C6BE-4339-B34F-C9C5E73EF19C}" sibTransId="{3DC458BA-9C73-49EC-988F-93844BD9E2AE}"/>
    <dgm:cxn modelId="{D4B0115C-8BCA-4508-8EC1-808412E5BA1E}" srcId="{18AE8D33-6B39-49DD-B060-ABF73D4AD42E}" destId="{39D8CC3F-4DDD-44C9-9FFD-FF14E9B1A0B2}" srcOrd="2" destOrd="0" parTransId="{856F527C-DA50-4045-A147-4AAF7BF59DAA}" sibTransId="{8DEA83B0-F347-4131-93A6-19E56E20B0FA}"/>
    <dgm:cxn modelId="{8636106F-1482-491B-A3F1-B3F73CA4C018}" srcId="{18AE8D33-6B39-49DD-B060-ABF73D4AD42E}" destId="{D722031F-1B48-4440-9B89-BC6FB2D70F9A}" srcOrd="1" destOrd="0" parTransId="{0A64E41F-B136-4F14-B182-BB45ACFB125E}" sibTransId="{24D79205-24FF-4EE0-B9AB-2A7D3747E525}"/>
    <dgm:cxn modelId="{B59B448B-282D-431F-A6FE-06D7863A29F6}" type="presOf" srcId="{39D8CC3F-4DDD-44C9-9FFD-FF14E9B1A0B2}" destId="{E2C10E92-D87B-4011-95C8-72B64A08DC28}" srcOrd="0" destOrd="0" presId="urn:microsoft.com/office/officeart/2005/8/layout/vList2"/>
    <dgm:cxn modelId="{A373AC9A-76BD-42AE-96D0-354C5C4777FB}" type="presOf" srcId="{982851A4-B489-4D60-B706-E50143814F36}" destId="{31967421-8ACB-43C8-9B2E-53DB178B2938}" srcOrd="0" destOrd="0" presId="urn:microsoft.com/office/officeart/2005/8/layout/vList2"/>
    <dgm:cxn modelId="{830300C0-68D3-4B6E-9248-85D9697E8183}" type="presOf" srcId="{D722031F-1B48-4440-9B89-BC6FB2D70F9A}" destId="{A95B421A-6CE8-4FD6-BBEC-E7B66E826B46}" srcOrd="0" destOrd="0" presId="urn:microsoft.com/office/officeart/2005/8/layout/vList2"/>
    <dgm:cxn modelId="{C0C2BE12-F202-46E6-AEDA-095F3997E55F}" type="presParOf" srcId="{6E2C210D-E8C2-4C3A-BB9E-E2664ECC6851}" destId="{31967421-8ACB-43C8-9B2E-53DB178B2938}" srcOrd="0" destOrd="0" presId="urn:microsoft.com/office/officeart/2005/8/layout/vList2"/>
    <dgm:cxn modelId="{5BB96C5A-29B6-4A57-8B99-F6AA4363A8C6}" type="presParOf" srcId="{6E2C210D-E8C2-4C3A-BB9E-E2664ECC6851}" destId="{96223C42-8599-464E-A9B6-723C6A31506E}" srcOrd="1" destOrd="0" presId="urn:microsoft.com/office/officeart/2005/8/layout/vList2"/>
    <dgm:cxn modelId="{6DE0B49E-D4B1-45F6-AA1C-7CCAC6D45855}" type="presParOf" srcId="{6E2C210D-E8C2-4C3A-BB9E-E2664ECC6851}" destId="{A95B421A-6CE8-4FD6-BBEC-E7B66E826B46}" srcOrd="2" destOrd="0" presId="urn:microsoft.com/office/officeart/2005/8/layout/vList2"/>
    <dgm:cxn modelId="{D5716879-F966-4368-BB61-BCEE8D7D60FD}" type="presParOf" srcId="{6E2C210D-E8C2-4C3A-BB9E-E2664ECC6851}" destId="{160D1FEC-D0B7-4821-8C93-99B82A1B5345}" srcOrd="3" destOrd="0" presId="urn:microsoft.com/office/officeart/2005/8/layout/vList2"/>
    <dgm:cxn modelId="{66FBA746-A983-4138-B503-7BA88B9471A8}" type="presParOf" srcId="{6E2C210D-E8C2-4C3A-BB9E-E2664ECC6851}" destId="{E2C10E92-D87B-4011-95C8-72B64A08DC28}" srcOrd="4" destOrd="0" presId="urn:microsoft.com/office/officeart/2005/8/layout/vList2"/>
    <dgm:cxn modelId="{ED48FC51-5267-41FE-A9E9-F723E70D2F16}" type="presParOf" srcId="{6E2C210D-E8C2-4C3A-BB9E-E2664ECC6851}" destId="{E79D5712-4513-4105-9BD7-AAF07C6D2F11}" srcOrd="5" destOrd="0" presId="urn:microsoft.com/office/officeart/2005/8/layout/vList2"/>
    <dgm:cxn modelId="{71E03A30-7876-4933-8BB1-460F6A8307B5}" type="presParOf" srcId="{6E2C210D-E8C2-4C3A-BB9E-E2664ECC6851}" destId="{48336C03-69DE-4F98-8ACC-340D5E7F54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BFB365-62BF-4603-9305-BDDC8DDB818F}"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7D4C5C4E-48E5-42F7-BA3B-A882E64EB44D}">
      <dgm:prSet custT="1"/>
      <dgm:spPr/>
      <dgm:t>
        <a:bodyPr/>
        <a:lstStyle/>
        <a:p>
          <a:r>
            <a:rPr lang="en-US" sz="2400" b="1"/>
            <a:t>December 1, 2022 - March 31, 2023 </a:t>
          </a:r>
        </a:p>
      </dgm:t>
    </dgm:pt>
    <dgm:pt modelId="{15692620-F9AE-4F2E-80B9-B702190BAD8E}" type="parTrans" cxnId="{D23897CF-1504-4AD2-A459-8702913C66A1}">
      <dgm:prSet/>
      <dgm:spPr/>
      <dgm:t>
        <a:bodyPr/>
        <a:lstStyle/>
        <a:p>
          <a:endParaRPr lang="en-US"/>
        </a:p>
      </dgm:t>
    </dgm:pt>
    <dgm:pt modelId="{0D027CA5-1B94-43B8-9E12-ED8CAFC29308}" type="sibTrans" cxnId="{D23897CF-1504-4AD2-A459-8702913C66A1}">
      <dgm:prSet/>
      <dgm:spPr/>
      <dgm:t>
        <a:bodyPr/>
        <a:lstStyle/>
        <a:p>
          <a:endParaRPr lang="en-US"/>
        </a:p>
      </dgm:t>
    </dgm:pt>
    <dgm:pt modelId="{DC815930-7210-4125-ACE0-23CE32566D4C}">
      <dgm:prSet/>
      <dgm:spPr/>
      <dgm:t>
        <a:bodyPr/>
        <a:lstStyle/>
        <a:p>
          <a:r>
            <a:rPr lang="en-US" b="1"/>
            <a:t>Households with income at/below 250% FPL cannot be terminated for nonpayment. </a:t>
          </a:r>
        </a:p>
      </dgm:t>
    </dgm:pt>
    <dgm:pt modelId="{9522186C-6179-429D-BEC9-05235A23D19A}" type="parTrans" cxnId="{3816F2A0-B4E4-4E98-8611-F223658641FC}">
      <dgm:prSet/>
      <dgm:spPr/>
      <dgm:t>
        <a:bodyPr/>
        <a:lstStyle/>
        <a:p>
          <a:endParaRPr lang="en-US"/>
        </a:p>
      </dgm:t>
    </dgm:pt>
    <dgm:pt modelId="{8C3B5B45-D5EA-4FBA-9FA8-445E493B84DB}" type="sibTrans" cxnId="{3816F2A0-B4E4-4E98-8611-F223658641FC}">
      <dgm:prSet/>
      <dgm:spPr/>
      <dgm:t>
        <a:bodyPr/>
        <a:lstStyle/>
        <a:p>
          <a:endParaRPr lang="en-US"/>
        </a:p>
      </dgm:t>
    </dgm:pt>
    <dgm:pt modelId="{31F5ABE8-70E4-4E81-9908-58F8F3C48AC9}">
      <dgm:prSet custT="1"/>
      <dgm:spPr/>
      <dgm:t>
        <a:bodyPr/>
        <a:lstStyle/>
        <a:p>
          <a:r>
            <a:rPr lang="en-US" sz="1600" i="1"/>
            <a:t>Additional requirements for PGW customers between 150%-250% FPL.  </a:t>
          </a:r>
          <a:endParaRPr lang="en-US" sz="1600"/>
        </a:p>
      </dgm:t>
    </dgm:pt>
    <dgm:pt modelId="{094C731F-9E4A-4686-9917-AC11F817B806}" type="parTrans" cxnId="{30716871-E9BB-4265-92D9-F4AEF78B4AC1}">
      <dgm:prSet/>
      <dgm:spPr/>
      <dgm:t>
        <a:bodyPr/>
        <a:lstStyle/>
        <a:p>
          <a:endParaRPr lang="en-US"/>
        </a:p>
      </dgm:t>
    </dgm:pt>
    <dgm:pt modelId="{A6E6F00C-837E-45A4-A9F2-2D17B5D0879F}" type="sibTrans" cxnId="{30716871-E9BB-4265-92D9-F4AEF78B4AC1}">
      <dgm:prSet/>
      <dgm:spPr/>
      <dgm:t>
        <a:bodyPr/>
        <a:lstStyle/>
        <a:p>
          <a:endParaRPr lang="en-US"/>
        </a:p>
      </dgm:t>
    </dgm:pt>
    <dgm:pt modelId="{077FB3C1-AD1A-4842-86CF-15FEF4731162}">
      <dgm:prSet/>
      <dgm:spPr/>
      <dgm:t>
        <a:bodyPr/>
        <a:lstStyle/>
        <a:p>
          <a:r>
            <a:rPr lang="en-US" b="1"/>
            <a:t>Termination notices issued during winter moratorium cannot form the basis of a “crisis” unless PUC granted approval to terminate.</a:t>
          </a:r>
        </a:p>
      </dgm:t>
    </dgm:pt>
    <dgm:pt modelId="{FD82E310-5158-4228-9F56-5B7446E2D32D}" type="parTrans" cxnId="{E73553F8-8490-4F73-B4CA-BFBAA064E119}">
      <dgm:prSet/>
      <dgm:spPr/>
      <dgm:t>
        <a:bodyPr/>
        <a:lstStyle/>
        <a:p>
          <a:endParaRPr lang="en-US"/>
        </a:p>
      </dgm:t>
    </dgm:pt>
    <dgm:pt modelId="{E9024E38-A6E0-4F47-9BF1-FDA1AA5BCFD5}" type="sibTrans" cxnId="{E73553F8-8490-4F73-B4CA-BFBAA064E119}">
      <dgm:prSet/>
      <dgm:spPr/>
      <dgm:t>
        <a:bodyPr/>
        <a:lstStyle/>
        <a:p>
          <a:endParaRPr lang="en-US"/>
        </a:p>
      </dgm:t>
    </dgm:pt>
    <dgm:pt modelId="{A6A73AD1-C0F4-4FAC-AA09-4FAEA1A7026B}">
      <dgm:prSet custT="1"/>
      <dgm:spPr/>
      <dgm:t>
        <a:bodyPr/>
        <a:lstStyle/>
        <a:p>
          <a:r>
            <a:rPr lang="en-US" sz="1600" b="1" u="sng"/>
            <a:t>Exception</a:t>
          </a:r>
          <a:r>
            <a:rPr lang="en-US" sz="1600" b="1"/>
            <a:t>: </a:t>
          </a:r>
          <a:r>
            <a:rPr lang="en-US" sz="1600" b="0"/>
            <a:t>DHS typically permits termination notices dated on or after </a:t>
          </a:r>
          <a:r>
            <a:rPr lang="en-US" sz="1600" b="1"/>
            <a:t>February 1 </a:t>
          </a:r>
          <a:r>
            <a:rPr lang="en-US" sz="1600" b="0"/>
            <a:t>to be adequate proof of crisis because it can be acted on after the moratorium ends.  </a:t>
          </a:r>
        </a:p>
      </dgm:t>
    </dgm:pt>
    <dgm:pt modelId="{824E56B4-39A1-41C7-BE3A-7D2E829017BC}" type="parTrans" cxnId="{F6B197A6-001E-4742-819D-4FC50D6866AB}">
      <dgm:prSet/>
      <dgm:spPr/>
      <dgm:t>
        <a:bodyPr/>
        <a:lstStyle/>
        <a:p>
          <a:endParaRPr lang="en-US"/>
        </a:p>
      </dgm:t>
    </dgm:pt>
    <dgm:pt modelId="{B7A689DA-3465-43D6-A739-CDC3AE846B77}" type="sibTrans" cxnId="{F6B197A6-001E-4742-819D-4FC50D6866AB}">
      <dgm:prSet/>
      <dgm:spPr/>
      <dgm:t>
        <a:bodyPr/>
        <a:lstStyle/>
        <a:p>
          <a:endParaRPr lang="en-US"/>
        </a:p>
      </dgm:t>
    </dgm:pt>
    <dgm:pt modelId="{CDB28C4B-8F03-4905-BCDE-CCCD7FA80527}">
      <dgm:prSet custT="1"/>
      <dgm:spPr/>
      <dgm:t>
        <a:bodyPr/>
        <a:lstStyle/>
        <a:p>
          <a:r>
            <a:rPr lang="en-US" sz="1600"/>
            <a:t>Applies to </a:t>
          </a:r>
          <a:r>
            <a:rPr lang="en-US" sz="1600" b="1" u="sng"/>
            <a:t>regulated</a:t>
          </a:r>
          <a:r>
            <a:rPr lang="en-US" sz="1600"/>
            <a:t> electric, gas, and heat-related water services.</a:t>
          </a:r>
        </a:p>
      </dgm:t>
    </dgm:pt>
    <dgm:pt modelId="{A8958FD6-371E-4641-B121-96374C934145}" type="parTrans" cxnId="{610DE1CA-0230-46CF-83AA-8EC2941E05CD}">
      <dgm:prSet/>
      <dgm:spPr/>
      <dgm:t>
        <a:bodyPr/>
        <a:lstStyle/>
        <a:p>
          <a:endParaRPr lang="en-US"/>
        </a:p>
      </dgm:t>
    </dgm:pt>
    <dgm:pt modelId="{1E0F2482-51AA-4100-BD7B-2F835448378E}" type="sibTrans" cxnId="{610DE1CA-0230-46CF-83AA-8EC2941E05CD}">
      <dgm:prSet/>
      <dgm:spPr/>
      <dgm:t>
        <a:bodyPr/>
        <a:lstStyle/>
        <a:p>
          <a:endParaRPr lang="en-US"/>
        </a:p>
      </dgm:t>
    </dgm:pt>
    <dgm:pt modelId="{87758BAC-B55A-4DDA-8F9E-15ADB93F211B}">
      <dgm:prSet custT="1"/>
      <dgm:spPr/>
      <dgm:t>
        <a:bodyPr/>
        <a:lstStyle/>
        <a:p>
          <a:r>
            <a:rPr lang="en-US" sz="1600"/>
            <a:t>Does not apply to municipally owned utilities, deliverable fuel, or electric co-ops.</a:t>
          </a:r>
        </a:p>
      </dgm:t>
    </dgm:pt>
    <dgm:pt modelId="{54C93BFC-59AA-4487-B7BA-3F1B646F8A6A}" type="parTrans" cxnId="{2F33A4D3-62FE-4751-961A-56B6DCA5C182}">
      <dgm:prSet/>
      <dgm:spPr/>
      <dgm:t>
        <a:bodyPr/>
        <a:lstStyle/>
        <a:p>
          <a:endParaRPr lang="en-US"/>
        </a:p>
      </dgm:t>
    </dgm:pt>
    <dgm:pt modelId="{45B1A9BA-4317-4933-8049-EFB419DE8175}" type="sibTrans" cxnId="{2F33A4D3-62FE-4751-961A-56B6DCA5C182}">
      <dgm:prSet/>
      <dgm:spPr/>
      <dgm:t>
        <a:bodyPr/>
        <a:lstStyle/>
        <a:p>
          <a:endParaRPr lang="en-US"/>
        </a:p>
      </dgm:t>
    </dgm:pt>
    <dgm:pt modelId="{31831F76-D130-443A-9D79-DBC5DED835CF}" type="pres">
      <dgm:prSet presAssocID="{62BFB365-62BF-4603-9305-BDDC8DDB818F}" presName="linear" presStyleCnt="0">
        <dgm:presLayoutVars>
          <dgm:animLvl val="lvl"/>
          <dgm:resizeHandles val="exact"/>
        </dgm:presLayoutVars>
      </dgm:prSet>
      <dgm:spPr/>
    </dgm:pt>
    <dgm:pt modelId="{4F9FC7E3-8052-47BA-9D99-DA06019F7F69}" type="pres">
      <dgm:prSet presAssocID="{7D4C5C4E-48E5-42F7-BA3B-A882E64EB44D}" presName="parentText" presStyleLbl="node1" presStyleIdx="0" presStyleCnt="3" custScaleY="80114">
        <dgm:presLayoutVars>
          <dgm:chMax val="0"/>
          <dgm:bulletEnabled val="1"/>
        </dgm:presLayoutVars>
      </dgm:prSet>
      <dgm:spPr/>
    </dgm:pt>
    <dgm:pt modelId="{E55F9AC3-93D2-40C9-91EF-7FE8D4239BD5}" type="pres">
      <dgm:prSet presAssocID="{0D027CA5-1B94-43B8-9E12-ED8CAFC29308}" presName="spacer" presStyleCnt="0"/>
      <dgm:spPr/>
    </dgm:pt>
    <dgm:pt modelId="{A6A4EDCB-7DA8-4C43-916E-EE54D301B34A}" type="pres">
      <dgm:prSet presAssocID="{DC815930-7210-4125-ACE0-23CE32566D4C}" presName="parentText" presStyleLbl="node1" presStyleIdx="1" presStyleCnt="3" custScaleY="86245">
        <dgm:presLayoutVars>
          <dgm:chMax val="0"/>
          <dgm:bulletEnabled val="1"/>
        </dgm:presLayoutVars>
      </dgm:prSet>
      <dgm:spPr/>
    </dgm:pt>
    <dgm:pt modelId="{4EDC9FB3-0EC2-4B18-9BBC-7A6008E88696}" type="pres">
      <dgm:prSet presAssocID="{DC815930-7210-4125-ACE0-23CE32566D4C}" presName="childText" presStyleLbl="revTx" presStyleIdx="0" presStyleCnt="2">
        <dgm:presLayoutVars>
          <dgm:bulletEnabled val="1"/>
        </dgm:presLayoutVars>
      </dgm:prSet>
      <dgm:spPr/>
    </dgm:pt>
    <dgm:pt modelId="{E04A5EEC-3C9B-497B-B1AA-4D6EFFED90AB}" type="pres">
      <dgm:prSet presAssocID="{077FB3C1-AD1A-4842-86CF-15FEF4731162}" presName="parentText" presStyleLbl="node1" presStyleIdx="2" presStyleCnt="3" custScaleY="81167">
        <dgm:presLayoutVars>
          <dgm:chMax val="0"/>
          <dgm:bulletEnabled val="1"/>
        </dgm:presLayoutVars>
      </dgm:prSet>
      <dgm:spPr/>
    </dgm:pt>
    <dgm:pt modelId="{DAA8495A-F9DB-4E93-9FDE-A24D30718288}" type="pres">
      <dgm:prSet presAssocID="{077FB3C1-AD1A-4842-86CF-15FEF4731162}" presName="childText" presStyleLbl="revTx" presStyleIdx="1" presStyleCnt="2">
        <dgm:presLayoutVars>
          <dgm:bulletEnabled val="1"/>
        </dgm:presLayoutVars>
      </dgm:prSet>
      <dgm:spPr/>
    </dgm:pt>
  </dgm:ptLst>
  <dgm:cxnLst>
    <dgm:cxn modelId="{99668C28-75E5-422B-ABD3-3A5E8FF31688}" type="presOf" srcId="{077FB3C1-AD1A-4842-86CF-15FEF4731162}" destId="{E04A5EEC-3C9B-497B-B1AA-4D6EFFED90AB}" srcOrd="0" destOrd="0" presId="urn:microsoft.com/office/officeart/2005/8/layout/vList2"/>
    <dgm:cxn modelId="{5FA50F2F-EE63-471E-92C4-1A88404B5DA3}" type="presOf" srcId="{87758BAC-B55A-4DDA-8F9E-15ADB93F211B}" destId="{4EDC9FB3-0EC2-4B18-9BBC-7A6008E88696}" srcOrd="0" destOrd="2" presId="urn:microsoft.com/office/officeart/2005/8/layout/vList2"/>
    <dgm:cxn modelId="{8DF3803F-9DD1-43AD-8E3C-2C982E8A0AB8}" type="presOf" srcId="{7D4C5C4E-48E5-42F7-BA3B-A882E64EB44D}" destId="{4F9FC7E3-8052-47BA-9D99-DA06019F7F69}" srcOrd="0" destOrd="0" presId="urn:microsoft.com/office/officeart/2005/8/layout/vList2"/>
    <dgm:cxn modelId="{0AF67064-F223-4C2B-9E3D-4131B30BD5CE}" type="presOf" srcId="{62BFB365-62BF-4603-9305-BDDC8DDB818F}" destId="{31831F76-D130-443A-9D79-DBC5DED835CF}" srcOrd="0" destOrd="0" presId="urn:microsoft.com/office/officeart/2005/8/layout/vList2"/>
    <dgm:cxn modelId="{30716871-E9BB-4265-92D9-F4AEF78B4AC1}" srcId="{DC815930-7210-4125-ACE0-23CE32566D4C}" destId="{31F5ABE8-70E4-4E81-9908-58F8F3C48AC9}" srcOrd="0" destOrd="0" parTransId="{094C731F-9E4A-4686-9917-AC11F817B806}" sibTransId="{A6E6F00C-837E-45A4-A9F2-2D17B5D0879F}"/>
    <dgm:cxn modelId="{0EF06C83-A001-4523-A88A-451C8FFF4817}" type="presOf" srcId="{CDB28C4B-8F03-4905-BCDE-CCCD7FA80527}" destId="{4EDC9FB3-0EC2-4B18-9BBC-7A6008E88696}" srcOrd="0" destOrd="1" presId="urn:microsoft.com/office/officeart/2005/8/layout/vList2"/>
    <dgm:cxn modelId="{3816F2A0-B4E4-4E98-8611-F223658641FC}" srcId="{62BFB365-62BF-4603-9305-BDDC8DDB818F}" destId="{DC815930-7210-4125-ACE0-23CE32566D4C}" srcOrd="1" destOrd="0" parTransId="{9522186C-6179-429D-BEC9-05235A23D19A}" sibTransId="{8C3B5B45-D5EA-4FBA-9FA8-445E493B84DB}"/>
    <dgm:cxn modelId="{F6B197A6-001E-4742-819D-4FC50D6866AB}" srcId="{077FB3C1-AD1A-4842-86CF-15FEF4731162}" destId="{A6A73AD1-C0F4-4FAC-AA09-4FAEA1A7026B}" srcOrd="0" destOrd="0" parTransId="{824E56B4-39A1-41C7-BE3A-7D2E829017BC}" sibTransId="{B7A689DA-3465-43D6-A739-CDC3AE846B77}"/>
    <dgm:cxn modelId="{3870A5AC-602C-4B60-AB5B-C737D7A71703}" type="presOf" srcId="{31F5ABE8-70E4-4E81-9908-58F8F3C48AC9}" destId="{4EDC9FB3-0EC2-4B18-9BBC-7A6008E88696}" srcOrd="0" destOrd="0" presId="urn:microsoft.com/office/officeart/2005/8/layout/vList2"/>
    <dgm:cxn modelId="{610DE1CA-0230-46CF-83AA-8EC2941E05CD}" srcId="{DC815930-7210-4125-ACE0-23CE32566D4C}" destId="{CDB28C4B-8F03-4905-BCDE-CCCD7FA80527}" srcOrd="1" destOrd="0" parTransId="{A8958FD6-371E-4641-B121-96374C934145}" sibTransId="{1E0F2482-51AA-4100-BD7B-2F835448378E}"/>
    <dgm:cxn modelId="{D23897CF-1504-4AD2-A459-8702913C66A1}" srcId="{62BFB365-62BF-4603-9305-BDDC8DDB818F}" destId="{7D4C5C4E-48E5-42F7-BA3B-A882E64EB44D}" srcOrd="0" destOrd="0" parTransId="{15692620-F9AE-4F2E-80B9-B702190BAD8E}" sibTransId="{0D027CA5-1B94-43B8-9E12-ED8CAFC29308}"/>
    <dgm:cxn modelId="{A857B7D2-CBE7-468C-A781-D8E4FA857AA4}" type="presOf" srcId="{A6A73AD1-C0F4-4FAC-AA09-4FAEA1A7026B}" destId="{DAA8495A-F9DB-4E93-9FDE-A24D30718288}" srcOrd="0" destOrd="0" presId="urn:microsoft.com/office/officeart/2005/8/layout/vList2"/>
    <dgm:cxn modelId="{2F33A4D3-62FE-4751-961A-56B6DCA5C182}" srcId="{DC815930-7210-4125-ACE0-23CE32566D4C}" destId="{87758BAC-B55A-4DDA-8F9E-15ADB93F211B}" srcOrd="2" destOrd="0" parTransId="{54C93BFC-59AA-4487-B7BA-3F1B646F8A6A}" sibTransId="{45B1A9BA-4317-4933-8049-EFB419DE8175}"/>
    <dgm:cxn modelId="{9B3799DB-EABC-4F68-8F8F-D8D59F636C21}" type="presOf" srcId="{DC815930-7210-4125-ACE0-23CE32566D4C}" destId="{A6A4EDCB-7DA8-4C43-916E-EE54D301B34A}" srcOrd="0" destOrd="0" presId="urn:microsoft.com/office/officeart/2005/8/layout/vList2"/>
    <dgm:cxn modelId="{E73553F8-8490-4F73-B4CA-BFBAA064E119}" srcId="{62BFB365-62BF-4603-9305-BDDC8DDB818F}" destId="{077FB3C1-AD1A-4842-86CF-15FEF4731162}" srcOrd="2" destOrd="0" parTransId="{FD82E310-5158-4228-9F56-5B7446E2D32D}" sibTransId="{E9024E38-A6E0-4F47-9BF1-FDA1AA5BCFD5}"/>
    <dgm:cxn modelId="{80EFD189-D27E-4CC1-960F-AD23527193FF}" type="presParOf" srcId="{31831F76-D130-443A-9D79-DBC5DED835CF}" destId="{4F9FC7E3-8052-47BA-9D99-DA06019F7F69}" srcOrd="0" destOrd="0" presId="urn:microsoft.com/office/officeart/2005/8/layout/vList2"/>
    <dgm:cxn modelId="{F0B4687A-DA49-4197-BBA3-F3E89BC600D4}" type="presParOf" srcId="{31831F76-D130-443A-9D79-DBC5DED835CF}" destId="{E55F9AC3-93D2-40C9-91EF-7FE8D4239BD5}" srcOrd="1" destOrd="0" presId="urn:microsoft.com/office/officeart/2005/8/layout/vList2"/>
    <dgm:cxn modelId="{40A4C8CE-2CAB-4F2A-AC3F-A5984209460F}" type="presParOf" srcId="{31831F76-D130-443A-9D79-DBC5DED835CF}" destId="{A6A4EDCB-7DA8-4C43-916E-EE54D301B34A}" srcOrd="2" destOrd="0" presId="urn:microsoft.com/office/officeart/2005/8/layout/vList2"/>
    <dgm:cxn modelId="{92D3EE7E-8BDE-4822-B540-B4F4B5DE3058}" type="presParOf" srcId="{31831F76-D130-443A-9D79-DBC5DED835CF}" destId="{4EDC9FB3-0EC2-4B18-9BBC-7A6008E88696}" srcOrd="3" destOrd="0" presId="urn:microsoft.com/office/officeart/2005/8/layout/vList2"/>
    <dgm:cxn modelId="{7BB98213-E75B-455A-82B5-D633309BC7CE}" type="presParOf" srcId="{31831F76-D130-443A-9D79-DBC5DED835CF}" destId="{E04A5EEC-3C9B-497B-B1AA-4D6EFFED90AB}" srcOrd="4" destOrd="0" presId="urn:microsoft.com/office/officeart/2005/8/layout/vList2"/>
    <dgm:cxn modelId="{B20311AC-91A3-44AB-9215-0C9C81951884}" type="presParOf" srcId="{31831F76-D130-443A-9D79-DBC5DED835CF}" destId="{DAA8495A-F9DB-4E93-9FDE-A24D30718288}"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7A9BA-48B3-414E-9F3B-38060C942FCF}">
      <dsp:nvSpPr>
        <dsp:cNvPr id="0" name=""/>
        <dsp:cNvSpPr/>
      </dsp:nvSpPr>
      <dsp:spPr>
        <a:xfrm>
          <a:off x="-221816" y="855002"/>
          <a:ext cx="7211267" cy="1559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815E6-30E3-41E0-9C1D-438F9727AAB9}">
      <dsp:nvSpPr>
        <dsp:cNvPr id="0" name=""/>
        <dsp:cNvSpPr/>
      </dsp:nvSpPr>
      <dsp:spPr>
        <a:xfrm>
          <a:off x="249984" y="1205929"/>
          <a:ext cx="857820" cy="857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1C68B0-2051-4438-AAE4-341FA26F5CA3}">
      <dsp:nvSpPr>
        <dsp:cNvPr id="0" name=""/>
        <dsp:cNvSpPr/>
      </dsp:nvSpPr>
      <dsp:spPr>
        <a:xfrm>
          <a:off x="1132450" y="855002"/>
          <a:ext cx="6300633" cy="1559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66" tIns="165066" rIns="165066" bIns="165066" numCol="1" spcCol="1270" anchor="ctr" anchorCtr="0">
          <a:noAutofit/>
        </a:bodyPr>
        <a:lstStyle/>
        <a:p>
          <a:pPr marL="0" lvl="0" indent="0" algn="l" defTabSz="933450">
            <a:lnSpc>
              <a:spcPct val="90000"/>
            </a:lnSpc>
            <a:spcBef>
              <a:spcPct val="0"/>
            </a:spcBef>
            <a:spcAft>
              <a:spcPct val="35000"/>
            </a:spcAft>
            <a:buNone/>
          </a:pPr>
          <a:r>
            <a:rPr lang="en-US" sz="2100" kern="1200"/>
            <a:t>Federally funded program administered by the Pennsylvania Department of Human Services (DHS).  </a:t>
          </a:r>
        </a:p>
      </dsp:txBody>
      <dsp:txXfrm>
        <a:off x="1132450" y="855002"/>
        <a:ext cx="6300633" cy="1559674"/>
      </dsp:txXfrm>
    </dsp:sp>
    <dsp:sp modelId="{EC250DC1-40DD-44CF-B514-F911F77FEED5}">
      <dsp:nvSpPr>
        <dsp:cNvPr id="0" name=""/>
        <dsp:cNvSpPr/>
      </dsp:nvSpPr>
      <dsp:spPr>
        <a:xfrm>
          <a:off x="-221816" y="2804595"/>
          <a:ext cx="7211267" cy="15596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28ABC-2127-4E75-AF6D-55B9D87F8686}">
      <dsp:nvSpPr>
        <dsp:cNvPr id="0" name=""/>
        <dsp:cNvSpPr/>
      </dsp:nvSpPr>
      <dsp:spPr>
        <a:xfrm>
          <a:off x="249984" y="3155521"/>
          <a:ext cx="857820" cy="857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66B9DA-35C5-4207-9ABE-90A583491715}">
      <dsp:nvSpPr>
        <dsp:cNvPr id="0" name=""/>
        <dsp:cNvSpPr/>
      </dsp:nvSpPr>
      <dsp:spPr>
        <a:xfrm>
          <a:off x="1324672" y="2804595"/>
          <a:ext cx="5916189" cy="1559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66" tIns="165066" rIns="165066" bIns="165066" numCol="1" spcCol="1270" anchor="ctr" anchorCtr="0">
          <a:noAutofit/>
        </a:bodyPr>
        <a:lstStyle/>
        <a:p>
          <a:pPr marL="0" lvl="0" indent="0" algn="l" defTabSz="933450">
            <a:lnSpc>
              <a:spcPct val="90000"/>
            </a:lnSpc>
            <a:spcBef>
              <a:spcPct val="0"/>
            </a:spcBef>
            <a:spcAft>
              <a:spcPct val="35000"/>
            </a:spcAft>
            <a:buNone/>
          </a:pPr>
          <a:r>
            <a:rPr lang="en-US" sz="2100" kern="1200"/>
            <a:t>Assists low income customers to pay for home heat or heat related service.</a:t>
          </a:r>
        </a:p>
      </dsp:txBody>
      <dsp:txXfrm>
        <a:off x="1324672" y="2804595"/>
        <a:ext cx="5916189" cy="1559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8725C-4DCE-41FC-B75E-9950D99E299E}">
      <dsp:nvSpPr>
        <dsp:cNvPr id="0" name=""/>
        <dsp:cNvSpPr/>
      </dsp:nvSpPr>
      <dsp:spPr>
        <a:xfrm>
          <a:off x="0" y="0"/>
          <a:ext cx="6834745" cy="4765319"/>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452" tIns="791464" rIns="530452" bIns="113792" numCol="1" spcCol="1270" anchor="t" anchorCtr="0">
          <a:noAutofit/>
        </a:bodyPr>
        <a:lstStyle/>
        <a:p>
          <a:pPr marL="171450" lvl="1" indent="-171450" algn="l" defTabSz="711200">
            <a:lnSpc>
              <a:spcPct val="90000"/>
            </a:lnSpc>
            <a:spcBef>
              <a:spcPct val="0"/>
            </a:spcBef>
            <a:spcAft>
              <a:spcPct val="15000"/>
            </a:spcAft>
            <a:buFontTx/>
            <a:buNone/>
          </a:pPr>
          <a:endParaRPr lang="en-US" sz="1600" b="1" kern="1200"/>
        </a:p>
        <a:p>
          <a:pPr marL="171450" lvl="1" indent="-171450" algn="l" defTabSz="711200">
            <a:lnSpc>
              <a:spcPct val="90000"/>
            </a:lnSpc>
            <a:spcBef>
              <a:spcPct val="0"/>
            </a:spcBef>
            <a:spcAft>
              <a:spcPct val="15000"/>
            </a:spcAft>
            <a:buFontTx/>
            <a:buNone/>
          </a:pPr>
          <a:r>
            <a:rPr lang="en-US" sz="1600" b="1" kern="1200"/>
            <a:t>Supplemental Grant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t>$250 grants issued to those that received a LIHEAP grant during the 2021/2022 LIHEAP season.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t> Grants issued in August 2022</a:t>
          </a:r>
        </a:p>
        <a:p>
          <a:pPr marL="171450" lvl="1" indent="-171450" algn="l" defTabSz="711200">
            <a:lnSpc>
              <a:spcPct val="90000"/>
            </a:lnSpc>
            <a:spcBef>
              <a:spcPct val="0"/>
            </a:spcBef>
            <a:spcAft>
              <a:spcPct val="15000"/>
            </a:spcAft>
            <a:buFont typeface="Arial" panose="020B0604020202020204" pitchFamily="34" charset="0"/>
            <a:buNone/>
          </a:pPr>
          <a:endParaRPr lang="en-US" sz="1600" kern="1200"/>
        </a:p>
        <a:p>
          <a:pPr marL="171450" lvl="1" indent="-171450" algn="l" defTabSz="711200">
            <a:lnSpc>
              <a:spcPct val="90000"/>
            </a:lnSpc>
            <a:spcBef>
              <a:spcPct val="0"/>
            </a:spcBef>
            <a:spcAft>
              <a:spcPct val="15000"/>
            </a:spcAft>
            <a:buFontTx/>
            <a:buNone/>
          </a:pPr>
          <a:r>
            <a:rPr lang="en-US" sz="1600" b="1" kern="1200"/>
            <a:t>Deliverable Fuel Grant</a:t>
          </a:r>
        </a:p>
        <a:p>
          <a:pPr marL="171450" lvl="1" indent="-171450" algn="l" defTabSz="711200">
            <a:lnSpc>
              <a:spcPct val="90000"/>
            </a:lnSpc>
            <a:spcBef>
              <a:spcPct val="0"/>
            </a:spcBef>
            <a:spcAft>
              <a:spcPct val="15000"/>
            </a:spcAft>
            <a:buChar char="•"/>
          </a:pPr>
          <a:r>
            <a:rPr lang="en-US" sz="1600" kern="1200"/>
            <a:t>$500 grants issued to households with deliverable fuel (oil/propane/wood/coal) that received a LIHEAP grant during the 2021/2022 LIHEAP season.</a:t>
          </a:r>
        </a:p>
        <a:p>
          <a:pPr marL="171450" lvl="1" indent="-171450" algn="l" defTabSz="711200">
            <a:lnSpc>
              <a:spcPct val="90000"/>
            </a:lnSpc>
            <a:spcBef>
              <a:spcPct val="0"/>
            </a:spcBef>
            <a:spcAft>
              <a:spcPct val="15000"/>
            </a:spcAft>
            <a:buChar char="•"/>
          </a:pPr>
          <a:r>
            <a:rPr lang="en-US" sz="1600" kern="1200"/>
            <a:t>Grants issued in August/September 2022.</a:t>
          </a:r>
        </a:p>
        <a:p>
          <a:pPr marL="171450" lvl="1" indent="-171450" algn="l" defTabSz="711200">
            <a:lnSpc>
              <a:spcPct val="90000"/>
            </a:lnSpc>
            <a:spcBef>
              <a:spcPct val="0"/>
            </a:spcBef>
            <a:spcAft>
              <a:spcPct val="15000"/>
            </a:spcAft>
            <a:buFontTx/>
            <a:buNone/>
          </a:pPr>
          <a:endParaRPr lang="en-US" sz="1600" kern="1200"/>
        </a:p>
        <a:p>
          <a:pPr marL="342900" lvl="2" indent="-171450" algn="ctr" defTabSz="711200">
            <a:lnSpc>
              <a:spcPct val="90000"/>
            </a:lnSpc>
            <a:spcBef>
              <a:spcPct val="0"/>
            </a:spcBef>
            <a:spcAft>
              <a:spcPct val="15000"/>
            </a:spcAft>
            <a:buFontTx/>
            <a:buNone/>
          </a:pPr>
          <a:r>
            <a:rPr lang="en-US" sz="1600" b="1" kern="1200">
              <a:solidFill>
                <a:srgbClr val="C00000"/>
              </a:solidFill>
            </a:rPr>
            <a:t>Receipt of a supplemental grant</a:t>
          </a:r>
        </a:p>
        <a:p>
          <a:pPr marL="342900" lvl="2" indent="-171450" algn="ctr" defTabSz="711200">
            <a:lnSpc>
              <a:spcPct val="90000"/>
            </a:lnSpc>
            <a:spcBef>
              <a:spcPct val="0"/>
            </a:spcBef>
            <a:spcAft>
              <a:spcPct val="15000"/>
            </a:spcAft>
            <a:buFontTx/>
            <a:buNone/>
          </a:pPr>
          <a:r>
            <a:rPr lang="en-US" sz="1600" b="1" kern="1200">
              <a:solidFill>
                <a:srgbClr val="C00000"/>
              </a:solidFill>
            </a:rPr>
            <a:t>DOES NOT IMPACT ELIGIBILITY FOR THIS YEAR!</a:t>
          </a:r>
        </a:p>
      </dsp:txBody>
      <dsp:txXfrm>
        <a:off x="0" y="0"/>
        <a:ext cx="6834745" cy="4765319"/>
      </dsp:txXfrm>
    </dsp:sp>
    <dsp:sp modelId="{9D6446B4-1BFF-4D5B-B301-D87E8FF60B1F}">
      <dsp:nvSpPr>
        <dsp:cNvPr id="0" name=""/>
        <dsp:cNvSpPr/>
      </dsp:nvSpPr>
      <dsp:spPr>
        <a:xfrm>
          <a:off x="67579" y="47284"/>
          <a:ext cx="6759636" cy="798457"/>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836" tIns="0" rIns="180836" bIns="0" numCol="1" spcCol="1270" anchor="ctr" anchorCtr="0">
          <a:noAutofit/>
        </a:bodyPr>
        <a:lstStyle/>
        <a:p>
          <a:pPr marL="0" lvl="0" indent="0" algn="l" defTabSz="889000">
            <a:lnSpc>
              <a:spcPct val="90000"/>
            </a:lnSpc>
            <a:spcBef>
              <a:spcPct val="0"/>
            </a:spcBef>
            <a:spcAft>
              <a:spcPct val="35000"/>
            </a:spcAft>
            <a:buNone/>
          </a:pPr>
          <a:r>
            <a:rPr lang="en-US" sz="2000" b="1" kern="1200"/>
            <a:t>Supplemental Grants for 2021/2022 Program Year</a:t>
          </a:r>
        </a:p>
      </dsp:txBody>
      <dsp:txXfrm>
        <a:off x="106556" y="86261"/>
        <a:ext cx="6681682" cy="720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435F0-E3CB-414C-84BD-06B120268AB1}">
      <dsp:nvSpPr>
        <dsp:cNvPr id="0" name=""/>
        <dsp:cNvSpPr/>
      </dsp:nvSpPr>
      <dsp:spPr>
        <a:xfrm>
          <a:off x="0" y="254385"/>
          <a:ext cx="7030528" cy="10584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9E363-B290-43C2-BB64-6DD2F1B75EE3}">
      <dsp:nvSpPr>
        <dsp:cNvPr id="0" name=""/>
        <dsp:cNvSpPr/>
      </dsp:nvSpPr>
      <dsp:spPr>
        <a:xfrm>
          <a:off x="351526" y="12021"/>
          <a:ext cx="5532357" cy="862283"/>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a:t>Program Open November 1, 2022 – April 28, 2023</a:t>
          </a:r>
          <a:endParaRPr lang="en-US" sz="1600" kern="1200"/>
        </a:p>
      </dsp:txBody>
      <dsp:txXfrm>
        <a:off x="393619" y="54114"/>
        <a:ext cx="5448171" cy="778097"/>
      </dsp:txXfrm>
    </dsp:sp>
    <dsp:sp modelId="{D3433571-199D-4BBB-A1A2-FA8D4146900B}">
      <dsp:nvSpPr>
        <dsp:cNvPr id="0" name=""/>
        <dsp:cNvSpPr/>
      </dsp:nvSpPr>
      <dsp:spPr>
        <a:xfrm>
          <a:off x="0" y="1752590"/>
          <a:ext cx="7030528" cy="1256850"/>
        </a:xfrm>
        <a:prstGeom prst="rect">
          <a:avLst/>
        </a:prstGeom>
        <a:solidFill>
          <a:schemeClr val="lt1">
            <a:alpha val="90000"/>
            <a:hueOff val="0"/>
            <a:satOff val="0"/>
            <a:lumOff val="0"/>
            <a:alphaOff val="0"/>
          </a:schemeClr>
        </a:solidFill>
        <a:ln w="15875" cap="rnd" cmpd="sng" algn="ctr">
          <a:solidFill>
            <a:schemeClr val="accent5">
              <a:hueOff val="2003568"/>
              <a:satOff val="-8793"/>
              <a:lumOff val="2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647" tIns="874776" rIns="5456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$300 (minimum grant) to $1,000 (maximum grant)</a:t>
          </a:r>
        </a:p>
      </dsp:txBody>
      <dsp:txXfrm>
        <a:off x="0" y="1752590"/>
        <a:ext cx="7030528" cy="1256850"/>
      </dsp:txXfrm>
    </dsp:sp>
    <dsp:sp modelId="{67E35764-9C66-4EEA-A712-ABD873817930}">
      <dsp:nvSpPr>
        <dsp:cNvPr id="0" name=""/>
        <dsp:cNvSpPr/>
      </dsp:nvSpPr>
      <dsp:spPr>
        <a:xfrm>
          <a:off x="351526" y="1539585"/>
          <a:ext cx="1866527" cy="832924"/>
        </a:xfrm>
        <a:prstGeom prst="roundRect">
          <a:avLst/>
        </a:prstGeom>
        <a:solidFill>
          <a:schemeClr val="accent5">
            <a:hueOff val="2003568"/>
            <a:satOff val="-8793"/>
            <a:lumOff val="261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a:t>Cash Grant</a:t>
          </a:r>
          <a:endParaRPr lang="en-US" sz="1600" kern="1200"/>
        </a:p>
      </dsp:txBody>
      <dsp:txXfrm>
        <a:off x="392186" y="1580245"/>
        <a:ext cx="1785207" cy="751604"/>
      </dsp:txXfrm>
    </dsp:sp>
    <dsp:sp modelId="{823D4A04-7DA4-48F2-AEE2-550153294C3A}">
      <dsp:nvSpPr>
        <dsp:cNvPr id="0" name=""/>
        <dsp:cNvSpPr/>
      </dsp:nvSpPr>
      <dsp:spPr>
        <a:xfrm>
          <a:off x="0" y="3442351"/>
          <a:ext cx="7030528" cy="1256850"/>
        </a:xfrm>
        <a:prstGeom prst="rect">
          <a:avLst/>
        </a:prstGeom>
        <a:solidFill>
          <a:schemeClr val="lt1">
            <a:alpha val="90000"/>
            <a:hueOff val="0"/>
            <a:satOff val="0"/>
            <a:lumOff val="0"/>
            <a:alphaOff val="0"/>
          </a:schemeClr>
        </a:solidFill>
        <a:ln w="15875" cap="rnd" cmpd="sng" algn="ctr">
          <a:solidFill>
            <a:schemeClr val="accent5">
              <a:hueOff val="4007135"/>
              <a:satOff val="-17587"/>
              <a:lumOff val="5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647" tIns="874776" rIns="5456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$25 (minimum grant) to $1,000 (maximum grant)</a:t>
          </a:r>
        </a:p>
      </dsp:txBody>
      <dsp:txXfrm>
        <a:off x="0" y="3442351"/>
        <a:ext cx="7030528" cy="1256850"/>
      </dsp:txXfrm>
    </dsp:sp>
    <dsp:sp modelId="{CCA5D9A5-897A-434D-9940-501AD9F3F72E}">
      <dsp:nvSpPr>
        <dsp:cNvPr id="0" name=""/>
        <dsp:cNvSpPr/>
      </dsp:nvSpPr>
      <dsp:spPr>
        <a:xfrm>
          <a:off x="351526" y="3236240"/>
          <a:ext cx="1848810" cy="826031"/>
        </a:xfrm>
        <a:prstGeom prst="roundRect">
          <a:avLst/>
        </a:prstGeom>
        <a:solidFill>
          <a:schemeClr val="accent5">
            <a:hueOff val="4007135"/>
            <a:satOff val="-17587"/>
            <a:lumOff val="522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a:t>Crisis Grant</a:t>
          </a:r>
          <a:r>
            <a:rPr lang="en-US" sz="1800" kern="1200"/>
            <a:t> </a:t>
          </a:r>
          <a:endParaRPr lang="en-US" sz="1600" kern="1200"/>
        </a:p>
      </dsp:txBody>
      <dsp:txXfrm>
        <a:off x="391850" y="3276564"/>
        <a:ext cx="1768162" cy="745383"/>
      </dsp:txXfrm>
    </dsp:sp>
    <dsp:sp modelId="{DBF396F3-DE79-45FE-8C74-715C7B4209A7}">
      <dsp:nvSpPr>
        <dsp:cNvPr id="0" name=""/>
        <dsp:cNvSpPr/>
      </dsp:nvSpPr>
      <dsp:spPr>
        <a:xfrm>
          <a:off x="0" y="5175060"/>
          <a:ext cx="7030528" cy="1256850"/>
        </a:xfrm>
        <a:prstGeom prst="rect">
          <a:avLst/>
        </a:prstGeom>
        <a:solidFill>
          <a:schemeClr val="lt1">
            <a:alpha val="90000"/>
            <a:hueOff val="0"/>
            <a:satOff val="0"/>
            <a:lumOff val="0"/>
            <a:alphaOff val="0"/>
          </a:schemeClr>
        </a:solidFill>
        <a:ln w="15875" cap="rnd"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647" tIns="874776" rIns="5456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Repair / replace inoperable heating system</a:t>
          </a:r>
        </a:p>
      </dsp:txBody>
      <dsp:txXfrm>
        <a:off x="0" y="5175060"/>
        <a:ext cx="7030528" cy="1256850"/>
      </dsp:txXfrm>
    </dsp:sp>
    <dsp:sp modelId="{0E886026-F90A-4E88-8DE7-4578D9586D41}">
      <dsp:nvSpPr>
        <dsp:cNvPr id="0" name=""/>
        <dsp:cNvSpPr/>
      </dsp:nvSpPr>
      <dsp:spPr>
        <a:xfrm>
          <a:off x="351526" y="4926001"/>
          <a:ext cx="5399529" cy="868979"/>
        </a:xfrm>
        <a:prstGeom prst="roundRect">
          <a:avLst/>
        </a:prstGeom>
        <a:solidFill>
          <a:schemeClr val="accent5">
            <a:hueOff val="6010703"/>
            <a:satOff val="-26380"/>
            <a:lumOff val="784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a:t>Crisis Interface (Furnace Repair/Replacement)</a:t>
          </a:r>
          <a:endParaRPr lang="en-US" sz="1600" kern="1200"/>
        </a:p>
      </dsp:txBody>
      <dsp:txXfrm>
        <a:off x="393946" y="4968421"/>
        <a:ext cx="5314689" cy="784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9270B-5CB7-43CE-AF23-35316BB78870}">
      <dsp:nvSpPr>
        <dsp:cNvPr id="0" name=""/>
        <dsp:cNvSpPr/>
      </dsp:nvSpPr>
      <dsp:spPr>
        <a:xfrm>
          <a:off x="0" y="334411"/>
          <a:ext cx="6849373" cy="407745"/>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Apply Online </a:t>
          </a:r>
          <a:endParaRPr lang="en-US" sz="1700" kern="1200"/>
        </a:p>
      </dsp:txBody>
      <dsp:txXfrm>
        <a:off x="19904" y="354315"/>
        <a:ext cx="6809565" cy="367937"/>
      </dsp:txXfrm>
    </dsp:sp>
    <dsp:sp modelId="{4A2AAE27-E778-4F7F-BBD6-0804FD00A86C}">
      <dsp:nvSpPr>
        <dsp:cNvPr id="0" name=""/>
        <dsp:cNvSpPr/>
      </dsp:nvSpPr>
      <dsp:spPr>
        <a:xfrm>
          <a:off x="0" y="742156"/>
          <a:ext cx="6849373"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4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t>Online is recommended if possible: </a:t>
          </a:r>
          <a:r>
            <a:rPr lang="en-US" sz="1600" kern="1200">
              <a:hlinkClick xmlns:r="http://schemas.openxmlformats.org/officeDocument/2006/relationships" r:id="rId1"/>
            </a:rPr>
            <a:t>https://www.compass.state.pa.us</a:t>
          </a:r>
          <a:endParaRPr lang="en-US" sz="1600" kern="1200"/>
        </a:p>
        <a:p>
          <a:pPr marL="342900" lvl="2" indent="-171450" algn="l" defTabSz="711200">
            <a:lnSpc>
              <a:spcPct val="90000"/>
            </a:lnSpc>
            <a:spcBef>
              <a:spcPct val="0"/>
            </a:spcBef>
            <a:spcAft>
              <a:spcPct val="20000"/>
            </a:spcAft>
            <a:buChar char="•"/>
          </a:pPr>
          <a:r>
            <a:rPr lang="en-US" sz="1600" b="1" kern="1200" err="1"/>
            <a:t>myCompass</a:t>
          </a:r>
          <a:r>
            <a:rPr lang="en-US" sz="1600" b="1" kern="1200"/>
            <a:t> PA</a:t>
          </a:r>
          <a:r>
            <a:rPr lang="en-US" sz="1600" kern="1200"/>
            <a:t> App is available online</a:t>
          </a:r>
        </a:p>
        <a:p>
          <a:pPr marL="342900" lvl="2" indent="-171450" algn="l" defTabSz="711200">
            <a:lnSpc>
              <a:spcPct val="90000"/>
            </a:lnSpc>
            <a:spcBef>
              <a:spcPct val="0"/>
            </a:spcBef>
            <a:spcAft>
              <a:spcPct val="20000"/>
            </a:spcAft>
            <a:buChar char="•"/>
          </a:pPr>
          <a:r>
            <a:rPr lang="en-US" sz="1600" i="1" kern="1200"/>
            <a:t>Households that apply through COMPASS will receive preliminary eligibility determination.</a:t>
          </a:r>
          <a:endParaRPr lang="en-US" sz="1600" kern="1200"/>
        </a:p>
      </dsp:txBody>
      <dsp:txXfrm>
        <a:off x="0" y="742156"/>
        <a:ext cx="6849373" cy="1266840"/>
      </dsp:txXfrm>
    </dsp:sp>
    <dsp:sp modelId="{6124BE0D-0EF2-4B22-B8F0-6BAEDBAC474A}">
      <dsp:nvSpPr>
        <dsp:cNvPr id="0" name=""/>
        <dsp:cNvSpPr/>
      </dsp:nvSpPr>
      <dsp:spPr>
        <a:xfrm>
          <a:off x="0" y="2008996"/>
          <a:ext cx="6849373" cy="407745"/>
        </a:xfrm>
        <a:prstGeom prst="roundRect">
          <a:avLst/>
        </a:prstGeom>
        <a:solidFill>
          <a:schemeClr val="accent2">
            <a:hueOff val="28360"/>
            <a:satOff val="3260"/>
            <a:lumOff val="-259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Apply at County Assistance Office (CAO)</a:t>
          </a:r>
          <a:endParaRPr lang="en-US" sz="1700" kern="1200"/>
        </a:p>
      </dsp:txBody>
      <dsp:txXfrm>
        <a:off x="19904" y="2028900"/>
        <a:ext cx="6809565" cy="367937"/>
      </dsp:txXfrm>
    </dsp:sp>
    <dsp:sp modelId="{C7AC4EF5-45F2-4640-977E-38ADA9473B12}">
      <dsp:nvSpPr>
        <dsp:cNvPr id="0" name=""/>
        <dsp:cNvSpPr/>
      </dsp:nvSpPr>
      <dsp:spPr>
        <a:xfrm>
          <a:off x="0" y="2416741"/>
          <a:ext cx="6849373"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4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t>CAOs are open for business!</a:t>
          </a:r>
        </a:p>
        <a:p>
          <a:pPr marL="171450" lvl="1" indent="-171450" algn="l" defTabSz="711200">
            <a:lnSpc>
              <a:spcPct val="90000"/>
            </a:lnSpc>
            <a:spcBef>
              <a:spcPct val="0"/>
            </a:spcBef>
            <a:spcAft>
              <a:spcPct val="20000"/>
            </a:spcAft>
            <a:buChar char="•"/>
          </a:pPr>
          <a:r>
            <a:rPr lang="en-US" sz="1600" kern="1200"/>
            <a:t>Drop boxes remain outside of offices.</a:t>
          </a:r>
        </a:p>
        <a:p>
          <a:pPr marL="171450" lvl="1" indent="-171450" algn="l" defTabSz="711200">
            <a:lnSpc>
              <a:spcPct val="90000"/>
            </a:lnSpc>
            <a:spcBef>
              <a:spcPct val="0"/>
            </a:spcBef>
            <a:spcAft>
              <a:spcPct val="20000"/>
            </a:spcAft>
            <a:buChar char="•"/>
          </a:pPr>
          <a:r>
            <a:rPr lang="en-US" sz="1600" kern="1200"/>
            <a:t>Social service providers and others can request LIHEAP flyers and blank applications in English and Spanish</a:t>
          </a:r>
        </a:p>
      </dsp:txBody>
      <dsp:txXfrm>
        <a:off x="0" y="2416741"/>
        <a:ext cx="6849373" cy="1038105"/>
      </dsp:txXfrm>
    </dsp:sp>
    <dsp:sp modelId="{BEA28556-5061-41DD-BF85-4B2F99251CAF}">
      <dsp:nvSpPr>
        <dsp:cNvPr id="0" name=""/>
        <dsp:cNvSpPr/>
      </dsp:nvSpPr>
      <dsp:spPr>
        <a:xfrm>
          <a:off x="0" y="3454847"/>
          <a:ext cx="6849373" cy="407745"/>
        </a:xfrm>
        <a:prstGeom prst="roundRect">
          <a:avLst/>
        </a:prstGeom>
        <a:solidFill>
          <a:schemeClr val="accent2">
            <a:hueOff val="56720"/>
            <a:satOff val="6519"/>
            <a:lumOff val="-5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Early Application</a:t>
          </a:r>
          <a:endParaRPr lang="en-US" sz="1700" kern="1200"/>
        </a:p>
      </dsp:txBody>
      <dsp:txXfrm>
        <a:off x="19904" y="3474751"/>
        <a:ext cx="6809565" cy="367937"/>
      </dsp:txXfrm>
    </dsp:sp>
    <dsp:sp modelId="{AB947525-E20D-4379-A62F-A9C90984D2BF}">
      <dsp:nvSpPr>
        <dsp:cNvPr id="0" name=""/>
        <dsp:cNvSpPr/>
      </dsp:nvSpPr>
      <dsp:spPr>
        <a:xfrm>
          <a:off x="0" y="3862592"/>
          <a:ext cx="6849373"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4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t>Those who received a LIHEAP Grant last year may have received a postcard to apply early or a paper application.</a:t>
          </a:r>
        </a:p>
        <a:p>
          <a:pPr marL="171450" lvl="1" indent="-171450" algn="l" defTabSz="711200">
            <a:lnSpc>
              <a:spcPct val="90000"/>
            </a:lnSpc>
            <a:spcBef>
              <a:spcPct val="0"/>
            </a:spcBef>
            <a:spcAft>
              <a:spcPct val="20000"/>
            </a:spcAft>
            <a:buChar char="•"/>
          </a:pPr>
          <a:r>
            <a:rPr lang="en-US" sz="1600" kern="1200"/>
            <a:t>Recipients can use the code on the postcard to access a pre-season application on COMPASS.</a:t>
          </a:r>
        </a:p>
      </dsp:txBody>
      <dsp:txXfrm>
        <a:off x="0" y="3862592"/>
        <a:ext cx="6849373" cy="1002915"/>
      </dsp:txXfrm>
    </dsp:sp>
    <dsp:sp modelId="{EB931EF1-10F5-467F-A515-184535FE0B19}">
      <dsp:nvSpPr>
        <dsp:cNvPr id="0" name=""/>
        <dsp:cNvSpPr/>
      </dsp:nvSpPr>
      <dsp:spPr>
        <a:xfrm>
          <a:off x="0" y="4865507"/>
          <a:ext cx="6849373" cy="407745"/>
        </a:xfrm>
        <a:prstGeom prst="roundRect">
          <a:avLst/>
        </a:prstGeom>
        <a:solidFill>
          <a:schemeClr val="accent2">
            <a:hueOff val="85079"/>
            <a:satOff val="9779"/>
            <a:lumOff val="-77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LIHEAP HOTLINE: 866-857-7095 (statewide) or 215-560-1583 (Phila.)</a:t>
          </a:r>
          <a:endParaRPr lang="en-US" sz="1600" kern="1200"/>
        </a:p>
      </dsp:txBody>
      <dsp:txXfrm>
        <a:off x="19904" y="4885411"/>
        <a:ext cx="6809565" cy="367937"/>
      </dsp:txXfrm>
    </dsp:sp>
    <dsp:sp modelId="{3A154B6E-7A33-4041-91F7-F71F7043DE49}">
      <dsp:nvSpPr>
        <dsp:cNvPr id="0" name=""/>
        <dsp:cNvSpPr/>
      </dsp:nvSpPr>
      <dsp:spPr>
        <a:xfrm>
          <a:off x="0" y="5322212"/>
          <a:ext cx="6849373" cy="407745"/>
        </a:xfrm>
        <a:prstGeom prst="roundRect">
          <a:avLst/>
        </a:prstGeom>
        <a:solidFill>
          <a:schemeClr val="accent2">
            <a:hueOff val="113439"/>
            <a:satOff val="13039"/>
            <a:lumOff val="-103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Tip: Make copy / snap a photo before submitting application. </a:t>
          </a:r>
          <a:endParaRPr lang="en-US" sz="1700" kern="1200"/>
        </a:p>
      </dsp:txBody>
      <dsp:txXfrm>
        <a:off x="19904" y="5342116"/>
        <a:ext cx="6809565"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67421-8ACB-43C8-9B2E-53DB178B2938}">
      <dsp:nvSpPr>
        <dsp:cNvPr id="0" name=""/>
        <dsp:cNvSpPr/>
      </dsp:nvSpPr>
      <dsp:spPr>
        <a:xfrm>
          <a:off x="0" y="45246"/>
          <a:ext cx="6754168" cy="1385279"/>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a:t>Household Income at/below 150% FPL</a:t>
          </a:r>
        </a:p>
      </dsp:txBody>
      <dsp:txXfrm>
        <a:off x="67624" y="112870"/>
        <a:ext cx="6618920" cy="1250031"/>
      </dsp:txXfrm>
    </dsp:sp>
    <dsp:sp modelId="{A95B421A-6CE8-4FD6-BBEC-E7B66E826B46}">
      <dsp:nvSpPr>
        <dsp:cNvPr id="0" name=""/>
        <dsp:cNvSpPr/>
      </dsp:nvSpPr>
      <dsp:spPr>
        <a:xfrm>
          <a:off x="0" y="1522686"/>
          <a:ext cx="6754168" cy="1385279"/>
        </a:xfrm>
        <a:prstGeom prst="roundRect">
          <a:avLst/>
        </a:prstGeom>
        <a:blipFill rotWithShape="1">
          <a:blip xmlns:r="http://schemas.openxmlformats.org/officeDocument/2006/relationships" r:embed="rId1">
            <a:duotone>
              <a:schemeClr val="accent5">
                <a:hueOff val="3005351"/>
                <a:satOff val="-13190"/>
                <a:lumOff val="3921"/>
                <a:alphaOff val="0"/>
                <a:tint val="98000"/>
                <a:lumMod val="102000"/>
              </a:schemeClr>
              <a:schemeClr val="accent5">
                <a:hueOff val="3005351"/>
                <a:satOff val="-13190"/>
                <a:lumOff val="3921"/>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a:t>Home Heating Responsibility</a:t>
          </a:r>
        </a:p>
      </dsp:txBody>
      <dsp:txXfrm>
        <a:off x="67624" y="1590310"/>
        <a:ext cx="6618920" cy="1250031"/>
      </dsp:txXfrm>
    </dsp:sp>
    <dsp:sp modelId="{E2C10E92-D87B-4011-95C8-72B64A08DC28}">
      <dsp:nvSpPr>
        <dsp:cNvPr id="0" name=""/>
        <dsp:cNvSpPr/>
      </dsp:nvSpPr>
      <dsp:spPr>
        <a:xfrm>
          <a:off x="0" y="3000126"/>
          <a:ext cx="6754168" cy="1385279"/>
        </a:xfrm>
        <a:prstGeom prst="roundRect">
          <a:avLst/>
        </a:prstGeom>
        <a:blipFill rotWithShape="1">
          <a:blip xmlns:r="http://schemas.openxmlformats.org/officeDocument/2006/relationships" r:embed="rId1">
            <a:duotone>
              <a:schemeClr val="accent5">
                <a:hueOff val="6010703"/>
                <a:satOff val="-26380"/>
                <a:lumOff val="7843"/>
                <a:alphaOff val="0"/>
                <a:tint val="98000"/>
                <a:lumMod val="102000"/>
              </a:schemeClr>
              <a:schemeClr val="accent5">
                <a:hueOff val="6010703"/>
                <a:satOff val="-26380"/>
                <a:lumOff val="784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100000"/>
            </a:lnSpc>
            <a:spcBef>
              <a:spcPct val="0"/>
            </a:spcBef>
            <a:spcAft>
              <a:spcPct val="35000"/>
            </a:spcAft>
            <a:buNone/>
          </a:pPr>
          <a:r>
            <a:rPr lang="en-US" sz="3200" kern="1200"/>
            <a:t>Pennsylvania Residency</a:t>
          </a:r>
        </a:p>
      </dsp:txBody>
      <dsp:txXfrm>
        <a:off x="67624" y="3067750"/>
        <a:ext cx="6618920" cy="12500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E1ED-9072-44C6-B716-4E6D29B4BFF3}">
      <dsp:nvSpPr>
        <dsp:cNvPr id="0" name=""/>
        <dsp:cNvSpPr/>
      </dsp:nvSpPr>
      <dsp:spPr>
        <a:xfrm>
          <a:off x="0" y="3160344"/>
          <a:ext cx="6685472" cy="2073527"/>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a:t>A household can receive a Cash Grant every year!</a:t>
          </a:r>
          <a:endParaRPr lang="en-US" sz="3200" kern="1200"/>
        </a:p>
      </dsp:txBody>
      <dsp:txXfrm>
        <a:off x="0" y="3160344"/>
        <a:ext cx="6685472" cy="2073527"/>
      </dsp:txXfrm>
    </dsp:sp>
    <dsp:sp modelId="{CD52789B-B629-4616-8EA9-3D363CAA9989}">
      <dsp:nvSpPr>
        <dsp:cNvPr id="0" name=""/>
        <dsp:cNvSpPr/>
      </dsp:nvSpPr>
      <dsp:spPr>
        <a:xfrm rot="10800000">
          <a:off x="0" y="2361"/>
          <a:ext cx="6685472" cy="3189085"/>
        </a:xfrm>
        <a:prstGeom prst="upArrowCallout">
          <a:avLst/>
        </a:prstGeom>
        <a:blipFill rotWithShape="1">
          <a:blip xmlns:r="http://schemas.openxmlformats.org/officeDocument/2006/relationships" r:embed="rId1">
            <a:duotone>
              <a:schemeClr val="accent2">
                <a:hueOff val="113439"/>
                <a:satOff val="13039"/>
                <a:lumOff val="-10393"/>
                <a:alphaOff val="0"/>
                <a:tint val="98000"/>
                <a:lumMod val="102000"/>
              </a:schemeClr>
              <a:schemeClr val="accent2">
                <a:hueOff val="113439"/>
                <a:satOff val="13039"/>
                <a:lumOff val="-1039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a:t>To receive a Cash Grant, a household does </a:t>
          </a:r>
          <a:r>
            <a:rPr lang="en-US" sz="3200" b="1" u="sng" kern="1200">
              <a:solidFill>
                <a:schemeClr val="tx1"/>
              </a:solidFill>
            </a:rPr>
            <a:t>NOT</a:t>
          </a:r>
          <a:r>
            <a:rPr lang="en-US" sz="2600" b="1" kern="1200"/>
            <a:t> need to have a:</a:t>
          </a:r>
        </a:p>
      </dsp:txBody>
      <dsp:txXfrm rot="-10800000">
        <a:off x="0" y="2361"/>
        <a:ext cx="6685472" cy="1119369"/>
      </dsp:txXfrm>
    </dsp:sp>
    <dsp:sp modelId="{DDEC175C-FD94-4C3C-825F-7EB53AF80DE6}">
      <dsp:nvSpPr>
        <dsp:cNvPr id="0" name=""/>
        <dsp:cNvSpPr/>
      </dsp:nvSpPr>
      <dsp:spPr>
        <a:xfrm>
          <a:off x="3264" y="1121730"/>
          <a:ext cx="2226314" cy="953536"/>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Pending termination</a:t>
          </a:r>
        </a:p>
      </dsp:txBody>
      <dsp:txXfrm>
        <a:off x="3264" y="1121730"/>
        <a:ext cx="2226314" cy="953536"/>
      </dsp:txXfrm>
    </dsp:sp>
    <dsp:sp modelId="{C12EBEAB-DCA4-4EA7-8086-FC6EBBC607D3}">
      <dsp:nvSpPr>
        <dsp:cNvPr id="0" name=""/>
        <dsp:cNvSpPr/>
      </dsp:nvSpPr>
      <dsp:spPr>
        <a:xfrm>
          <a:off x="2229578" y="1121730"/>
          <a:ext cx="2226314" cy="953536"/>
        </a:xfrm>
        <a:prstGeom prst="rect">
          <a:avLst/>
        </a:prstGeom>
        <a:solidFill>
          <a:schemeClr val="accent2">
            <a:tint val="40000"/>
            <a:alpha val="90000"/>
            <a:hueOff val="214651"/>
            <a:satOff val="3964"/>
            <a:lumOff val="-442"/>
            <a:alphaOff val="0"/>
          </a:schemeClr>
        </a:solidFill>
        <a:ln w="9525" cap="rnd" cmpd="sng" algn="ctr">
          <a:solidFill>
            <a:schemeClr val="accent2">
              <a:tint val="40000"/>
              <a:alpha val="90000"/>
              <a:hueOff val="214651"/>
              <a:satOff val="3964"/>
              <a:lumOff val="-4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Outstanding bill or be in debt to a utility or energy vendor</a:t>
          </a:r>
        </a:p>
      </dsp:txBody>
      <dsp:txXfrm>
        <a:off x="2229578" y="1121730"/>
        <a:ext cx="2226314" cy="953536"/>
      </dsp:txXfrm>
    </dsp:sp>
    <dsp:sp modelId="{C76107A0-7908-4AC4-87BF-CCD3A03350C3}">
      <dsp:nvSpPr>
        <dsp:cNvPr id="0" name=""/>
        <dsp:cNvSpPr/>
      </dsp:nvSpPr>
      <dsp:spPr>
        <a:xfrm>
          <a:off x="4455893" y="1121730"/>
          <a:ext cx="2226314" cy="953536"/>
        </a:xfrm>
        <a:prstGeom prst="rect">
          <a:avLst/>
        </a:prstGeom>
        <a:solidFill>
          <a:schemeClr val="accent2">
            <a:tint val="40000"/>
            <a:alpha val="90000"/>
            <a:hueOff val="429303"/>
            <a:satOff val="7928"/>
            <a:lumOff val="-885"/>
            <a:alphaOff val="0"/>
          </a:schemeClr>
        </a:solidFill>
        <a:ln w="9525" cap="rnd" cmpd="sng" algn="ctr">
          <a:solidFill>
            <a:schemeClr val="accent2">
              <a:tint val="40000"/>
              <a:alpha val="90000"/>
              <a:hueOff val="429303"/>
              <a:satOff val="7928"/>
              <a:lumOff val="-8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Direct relationship with a utility or energy vendor</a:t>
          </a:r>
        </a:p>
      </dsp:txBody>
      <dsp:txXfrm>
        <a:off x="4455893" y="1121730"/>
        <a:ext cx="2226314" cy="953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67421-8ACB-43C8-9B2E-53DB178B2938}">
      <dsp:nvSpPr>
        <dsp:cNvPr id="0" name=""/>
        <dsp:cNvSpPr/>
      </dsp:nvSpPr>
      <dsp:spPr>
        <a:xfrm>
          <a:off x="0" y="23523"/>
          <a:ext cx="6754168" cy="1298700"/>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US" sz="3000" kern="1200"/>
            <a:t>Household Income (Cash Rules Apply)</a:t>
          </a:r>
        </a:p>
      </dsp:txBody>
      <dsp:txXfrm>
        <a:off x="63397" y="86920"/>
        <a:ext cx="6627374" cy="1171906"/>
      </dsp:txXfrm>
    </dsp:sp>
    <dsp:sp modelId="{A95B421A-6CE8-4FD6-BBEC-E7B66E826B46}">
      <dsp:nvSpPr>
        <dsp:cNvPr id="0" name=""/>
        <dsp:cNvSpPr/>
      </dsp:nvSpPr>
      <dsp:spPr>
        <a:xfrm>
          <a:off x="0" y="1408623"/>
          <a:ext cx="6754168" cy="1298700"/>
        </a:xfrm>
        <a:prstGeom prst="roundRect">
          <a:avLst/>
        </a:prstGeom>
        <a:blipFill rotWithShape="1">
          <a:blip xmlns:r="http://schemas.openxmlformats.org/officeDocument/2006/relationships" r:embed="rId1">
            <a:duotone>
              <a:schemeClr val="accent5">
                <a:hueOff val="2003568"/>
                <a:satOff val="-8793"/>
                <a:lumOff val="2614"/>
                <a:alphaOff val="0"/>
                <a:tint val="98000"/>
                <a:lumMod val="102000"/>
              </a:schemeClr>
              <a:schemeClr val="accent5">
                <a:hueOff val="2003568"/>
                <a:satOff val="-8793"/>
                <a:lumOff val="2614"/>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US" sz="3000" kern="1200"/>
            <a:t>Home Heating Responsibility</a:t>
          </a:r>
        </a:p>
      </dsp:txBody>
      <dsp:txXfrm>
        <a:off x="63397" y="1472020"/>
        <a:ext cx="6627374" cy="1171906"/>
      </dsp:txXfrm>
    </dsp:sp>
    <dsp:sp modelId="{E2C10E92-D87B-4011-95C8-72B64A08DC28}">
      <dsp:nvSpPr>
        <dsp:cNvPr id="0" name=""/>
        <dsp:cNvSpPr/>
      </dsp:nvSpPr>
      <dsp:spPr>
        <a:xfrm>
          <a:off x="0" y="2793723"/>
          <a:ext cx="6754168" cy="1298700"/>
        </a:xfrm>
        <a:prstGeom prst="roundRect">
          <a:avLst/>
        </a:prstGeom>
        <a:blipFill rotWithShape="1">
          <a:blip xmlns:r="http://schemas.openxmlformats.org/officeDocument/2006/relationships" r:embed="rId1">
            <a:duotone>
              <a:schemeClr val="accent5">
                <a:hueOff val="4007135"/>
                <a:satOff val="-17587"/>
                <a:lumOff val="5229"/>
                <a:alphaOff val="0"/>
                <a:tint val="98000"/>
                <a:lumMod val="102000"/>
              </a:schemeClr>
              <a:schemeClr val="accent5">
                <a:hueOff val="4007135"/>
                <a:satOff val="-17587"/>
                <a:lumOff val="5229"/>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US" sz="3000" kern="1200"/>
            <a:t>Pennsylvania Residency</a:t>
          </a:r>
        </a:p>
      </dsp:txBody>
      <dsp:txXfrm>
        <a:off x="63397" y="2857120"/>
        <a:ext cx="6627374" cy="1171906"/>
      </dsp:txXfrm>
    </dsp:sp>
    <dsp:sp modelId="{48336C03-69DE-4F98-8ACC-340D5E7F54D3}">
      <dsp:nvSpPr>
        <dsp:cNvPr id="0" name=""/>
        <dsp:cNvSpPr/>
      </dsp:nvSpPr>
      <dsp:spPr>
        <a:xfrm>
          <a:off x="0" y="4178823"/>
          <a:ext cx="6754168" cy="1298700"/>
        </a:xfrm>
        <a:prstGeom prst="roundRect">
          <a:avLst/>
        </a:prstGeom>
        <a:blipFill rotWithShape="1">
          <a:blip xmlns:r="http://schemas.openxmlformats.org/officeDocument/2006/relationships" r:embed="rId1">
            <a:duotone>
              <a:schemeClr val="accent5">
                <a:hueOff val="6010703"/>
                <a:satOff val="-26380"/>
                <a:lumOff val="7843"/>
                <a:alphaOff val="0"/>
                <a:tint val="98000"/>
                <a:lumMod val="102000"/>
              </a:schemeClr>
              <a:schemeClr val="accent5">
                <a:hueOff val="6010703"/>
                <a:satOff val="-26380"/>
                <a:lumOff val="784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100000"/>
            </a:lnSpc>
            <a:spcBef>
              <a:spcPct val="0"/>
            </a:spcBef>
            <a:spcAft>
              <a:spcPct val="35000"/>
            </a:spcAft>
            <a:buNone/>
          </a:pPr>
          <a:r>
            <a:rPr lang="en-US" sz="3000" kern="1200"/>
            <a:t>Home Heating Emergency</a:t>
          </a:r>
        </a:p>
      </dsp:txBody>
      <dsp:txXfrm>
        <a:off x="63397" y="4242220"/>
        <a:ext cx="6627374" cy="1171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FC7E3-8052-47BA-9D99-DA06019F7F69}">
      <dsp:nvSpPr>
        <dsp:cNvPr id="0" name=""/>
        <dsp:cNvSpPr/>
      </dsp:nvSpPr>
      <dsp:spPr>
        <a:xfrm>
          <a:off x="0" y="402126"/>
          <a:ext cx="6883879" cy="1015742"/>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December 1, 2022 - March 31, 2023 </a:t>
          </a:r>
        </a:p>
      </dsp:txBody>
      <dsp:txXfrm>
        <a:off x="49584" y="451710"/>
        <a:ext cx="6784711" cy="916574"/>
      </dsp:txXfrm>
    </dsp:sp>
    <dsp:sp modelId="{A6A4EDCB-7DA8-4C43-916E-EE54D301B34A}">
      <dsp:nvSpPr>
        <dsp:cNvPr id="0" name=""/>
        <dsp:cNvSpPr/>
      </dsp:nvSpPr>
      <dsp:spPr>
        <a:xfrm>
          <a:off x="0" y="1484109"/>
          <a:ext cx="6883879" cy="1093475"/>
        </a:xfrm>
        <a:prstGeom prst="roundRect">
          <a:avLst/>
        </a:prstGeom>
        <a:solidFill>
          <a:schemeClr val="accent2">
            <a:hueOff val="56720"/>
            <a:satOff val="6519"/>
            <a:lumOff val="-5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Households with income at/below 250% FPL cannot be terminated for nonpayment. </a:t>
          </a:r>
        </a:p>
      </dsp:txBody>
      <dsp:txXfrm>
        <a:off x="53379" y="1537488"/>
        <a:ext cx="6777121" cy="986717"/>
      </dsp:txXfrm>
    </dsp:sp>
    <dsp:sp modelId="{4EDC9FB3-0EC2-4B18-9BBC-7A6008E88696}">
      <dsp:nvSpPr>
        <dsp:cNvPr id="0" name=""/>
        <dsp:cNvSpPr/>
      </dsp:nvSpPr>
      <dsp:spPr>
        <a:xfrm>
          <a:off x="0" y="2577584"/>
          <a:ext cx="6883879"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56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i="1" kern="1200"/>
            <a:t>Additional requirements for PGW customers between 150%-250% FPL.  </a:t>
          </a:r>
          <a:endParaRPr lang="en-US" sz="1600" kern="1200"/>
        </a:p>
        <a:p>
          <a:pPr marL="171450" lvl="1" indent="-171450" algn="l" defTabSz="711200">
            <a:lnSpc>
              <a:spcPct val="90000"/>
            </a:lnSpc>
            <a:spcBef>
              <a:spcPct val="0"/>
            </a:spcBef>
            <a:spcAft>
              <a:spcPct val="20000"/>
            </a:spcAft>
            <a:buChar char="•"/>
          </a:pPr>
          <a:r>
            <a:rPr lang="en-US" sz="1600" kern="1200"/>
            <a:t>Applies to </a:t>
          </a:r>
          <a:r>
            <a:rPr lang="en-US" sz="1600" b="1" u="sng" kern="1200"/>
            <a:t>regulated</a:t>
          </a:r>
          <a:r>
            <a:rPr lang="en-US" sz="1600" kern="1200"/>
            <a:t> electric, gas, and heat-related water services.</a:t>
          </a:r>
        </a:p>
        <a:p>
          <a:pPr marL="171450" lvl="1" indent="-171450" algn="l" defTabSz="711200">
            <a:lnSpc>
              <a:spcPct val="90000"/>
            </a:lnSpc>
            <a:spcBef>
              <a:spcPct val="0"/>
            </a:spcBef>
            <a:spcAft>
              <a:spcPct val="20000"/>
            </a:spcAft>
            <a:buChar char="•"/>
          </a:pPr>
          <a:r>
            <a:rPr lang="en-US" sz="1600" kern="1200"/>
            <a:t>Does not apply to municipally owned utilities, deliverable fuel, or electric co-ops.</a:t>
          </a:r>
        </a:p>
      </dsp:txBody>
      <dsp:txXfrm>
        <a:off x="0" y="2577584"/>
        <a:ext cx="6883879" cy="1499715"/>
      </dsp:txXfrm>
    </dsp:sp>
    <dsp:sp modelId="{E04A5EEC-3C9B-497B-B1AA-4D6EFFED90AB}">
      <dsp:nvSpPr>
        <dsp:cNvPr id="0" name=""/>
        <dsp:cNvSpPr/>
      </dsp:nvSpPr>
      <dsp:spPr>
        <a:xfrm>
          <a:off x="0" y="4077299"/>
          <a:ext cx="6883879" cy="1029092"/>
        </a:xfrm>
        <a:prstGeom prst="roundRect">
          <a:avLst/>
        </a:prstGeom>
        <a:solidFill>
          <a:schemeClr val="accent2">
            <a:hueOff val="113439"/>
            <a:satOff val="13039"/>
            <a:lumOff val="-103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Termination notices issued during winter moratorium cannot form the basis of a “crisis” unless PUC granted approval to terminate.</a:t>
          </a:r>
        </a:p>
      </dsp:txBody>
      <dsp:txXfrm>
        <a:off x="50236" y="4127535"/>
        <a:ext cx="6783407" cy="928620"/>
      </dsp:txXfrm>
    </dsp:sp>
    <dsp:sp modelId="{DAA8495A-F9DB-4E93-9FDE-A24D30718288}">
      <dsp:nvSpPr>
        <dsp:cNvPr id="0" name=""/>
        <dsp:cNvSpPr/>
      </dsp:nvSpPr>
      <dsp:spPr>
        <a:xfrm>
          <a:off x="0" y="5106392"/>
          <a:ext cx="6883879" cy="7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56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u="sng" kern="1200"/>
            <a:t>Exception</a:t>
          </a:r>
          <a:r>
            <a:rPr lang="en-US" sz="1600" b="1" kern="1200"/>
            <a:t>: </a:t>
          </a:r>
          <a:r>
            <a:rPr lang="en-US" sz="1600" b="0" kern="1200"/>
            <a:t>DHS typically permits termination notices dated on or after </a:t>
          </a:r>
          <a:r>
            <a:rPr lang="en-US" sz="1600" b="1" kern="1200"/>
            <a:t>February 1 </a:t>
          </a:r>
          <a:r>
            <a:rPr lang="en-US" sz="1600" b="0" kern="1200"/>
            <a:t>to be adequate proof of crisis because it can be acted on after the moratorium ends.  </a:t>
          </a:r>
        </a:p>
      </dsp:txBody>
      <dsp:txXfrm>
        <a:off x="0" y="5106392"/>
        <a:ext cx="6883879" cy="7141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59F51-8D01-4E42-838B-CD91343830CF}"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C1FC6-A691-43AE-B72F-B8C2B2E95134}" type="slidenum">
              <a:rPr lang="en-US" smtClean="0"/>
              <a:t>‹#›</a:t>
            </a:fld>
            <a:endParaRPr lang="en-US"/>
          </a:p>
        </p:txBody>
      </p:sp>
    </p:spTree>
    <p:extLst>
      <p:ext uri="{BB962C8B-B14F-4D97-AF65-F5344CB8AC3E}">
        <p14:creationId xmlns:p14="http://schemas.microsoft.com/office/powerpoint/2010/main" val="48511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2</a:t>
            </a:fld>
            <a:endParaRPr lang="en-US"/>
          </a:p>
        </p:txBody>
      </p:sp>
    </p:spTree>
    <p:extLst>
      <p:ext uri="{BB962C8B-B14F-4D97-AF65-F5344CB8AC3E}">
        <p14:creationId xmlns:p14="http://schemas.microsoft.com/office/powerpoint/2010/main" val="398668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C1FC6-A691-43AE-B72F-B8C2B2E95134}" type="slidenum">
              <a:rPr lang="en-US" smtClean="0"/>
              <a:t>28</a:t>
            </a:fld>
            <a:endParaRPr lang="en-US"/>
          </a:p>
        </p:txBody>
      </p:sp>
    </p:spTree>
    <p:extLst>
      <p:ext uri="{BB962C8B-B14F-4D97-AF65-F5344CB8AC3E}">
        <p14:creationId xmlns:p14="http://schemas.microsoft.com/office/powerpoint/2010/main" val="247544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C1FC6-A691-43AE-B72F-B8C2B2E95134}" type="slidenum">
              <a:rPr lang="en-US" smtClean="0"/>
              <a:t>29</a:t>
            </a:fld>
            <a:endParaRPr lang="en-US"/>
          </a:p>
        </p:txBody>
      </p:sp>
    </p:spTree>
    <p:extLst>
      <p:ext uri="{BB962C8B-B14F-4D97-AF65-F5344CB8AC3E}">
        <p14:creationId xmlns:p14="http://schemas.microsoft.com/office/powerpoint/2010/main" val="94855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0C1FC6-A691-43AE-B72F-B8C2B2E95134}" type="slidenum">
              <a:rPr lang="en-US" smtClean="0"/>
              <a:t>31</a:t>
            </a:fld>
            <a:endParaRPr lang="en-US"/>
          </a:p>
        </p:txBody>
      </p:sp>
    </p:spTree>
    <p:extLst>
      <p:ext uri="{BB962C8B-B14F-4D97-AF65-F5344CB8AC3E}">
        <p14:creationId xmlns:p14="http://schemas.microsoft.com/office/powerpoint/2010/main" val="1683024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32</a:t>
            </a:fld>
            <a:endParaRPr lang="en-US"/>
          </a:p>
        </p:txBody>
      </p:sp>
    </p:spTree>
    <p:extLst>
      <p:ext uri="{BB962C8B-B14F-4D97-AF65-F5344CB8AC3E}">
        <p14:creationId xmlns:p14="http://schemas.microsoft.com/office/powerpoint/2010/main" val="99093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0C1FC6-A691-43AE-B72F-B8C2B2E95134}" type="slidenum">
              <a:rPr lang="en-US" smtClean="0"/>
              <a:t>33</a:t>
            </a:fld>
            <a:endParaRPr lang="en-US"/>
          </a:p>
        </p:txBody>
      </p:sp>
    </p:spTree>
    <p:extLst>
      <p:ext uri="{BB962C8B-B14F-4D97-AF65-F5344CB8AC3E}">
        <p14:creationId xmlns:p14="http://schemas.microsoft.com/office/powerpoint/2010/main" val="3353349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38</a:t>
            </a:fld>
            <a:endParaRPr lang="en-US"/>
          </a:p>
        </p:txBody>
      </p:sp>
    </p:spTree>
    <p:extLst>
      <p:ext uri="{BB962C8B-B14F-4D97-AF65-F5344CB8AC3E}">
        <p14:creationId xmlns:p14="http://schemas.microsoft.com/office/powerpoint/2010/main" val="265444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44</a:t>
            </a:fld>
            <a:endParaRPr lang="en-US"/>
          </a:p>
        </p:txBody>
      </p:sp>
    </p:spTree>
    <p:extLst>
      <p:ext uri="{BB962C8B-B14F-4D97-AF65-F5344CB8AC3E}">
        <p14:creationId xmlns:p14="http://schemas.microsoft.com/office/powerpoint/2010/main" val="382979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4</a:t>
            </a:fld>
            <a:endParaRPr lang="en-US"/>
          </a:p>
        </p:txBody>
      </p:sp>
    </p:spTree>
    <p:extLst>
      <p:ext uri="{BB962C8B-B14F-4D97-AF65-F5344CB8AC3E}">
        <p14:creationId xmlns:p14="http://schemas.microsoft.com/office/powerpoint/2010/main" val="234092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0C1FC6-A691-43AE-B72F-B8C2B2E95134}" type="slidenum">
              <a:rPr lang="en-US" smtClean="0"/>
              <a:t>6</a:t>
            </a:fld>
            <a:endParaRPr lang="en-US"/>
          </a:p>
        </p:txBody>
      </p:sp>
    </p:spTree>
    <p:extLst>
      <p:ext uri="{BB962C8B-B14F-4D97-AF65-F5344CB8AC3E}">
        <p14:creationId xmlns:p14="http://schemas.microsoft.com/office/powerpoint/2010/main" val="400156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C1FC6-A691-43AE-B72F-B8C2B2E95134}" type="slidenum">
              <a:rPr lang="en-US" smtClean="0"/>
              <a:t>7</a:t>
            </a:fld>
            <a:endParaRPr lang="en-US"/>
          </a:p>
        </p:txBody>
      </p:sp>
    </p:spTree>
    <p:extLst>
      <p:ext uri="{BB962C8B-B14F-4D97-AF65-F5344CB8AC3E}">
        <p14:creationId xmlns:p14="http://schemas.microsoft.com/office/powerpoint/2010/main" val="344127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0C1FC6-A691-43AE-B72F-B8C2B2E95134}" type="slidenum">
              <a:rPr lang="en-US" smtClean="0"/>
              <a:t>8</a:t>
            </a:fld>
            <a:endParaRPr lang="en-US"/>
          </a:p>
        </p:txBody>
      </p:sp>
    </p:spTree>
    <p:extLst>
      <p:ext uri="{BB962C8B-B14F-4D97-AF65-F5344CB8AC3E}">
        <p14:creationId xmlns:p14="http://schemas.microsoft.com/office/powerpoint/2010/main" val="363210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11</a:t>
            </a:fld>
            <a:endParaRPr lang="en-US"/>
          </a:p>
        </p:txBody>
      </p:sp>
    </p:spTree>
    <p:extLst>
      <p:ext uri="{BB962C8B-B14F-4D97-AF65-F5344CB8AC3E}">
        <p14:creationId xmlns:p14="http://schemas.microsoft.com/office/powerpoint/2010/main" val="154884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0C1FC6-A691-43AE-B72F-B8C2B2E95134}" type="slidenum">
              <a:rPr lang="en-US" smtClean="0"/>
              <a:t>16</a:t>
            </a:fld>
            <a:endParaRPr lang="en-US"/>
          </a:p>
        </p:txBody>
      </p:sp>
    </p:spTree>
    <p:extLst>
      <p:ext uri="{BB962C8B-B14F-4D97-AF65-F5344CB8AC3E}">
        <p14:creationId xmlns:p14="http://schemas.microsoft.com/office/powerpoint/2010/main" val="364075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20</a:t>
            </a:fld>
            <a:endParaRPr lang="en-US"/>
          </a:p>
        </p:txBody>
      </p:sp>
    </p:spTree>
    <p:extLst>
      <p:ext uri="{BB962C8B-B14F-4D97-AF65-F5344CB8AC3E}">
        <p14:creationId xmlns:p14="http://schemas.microsoft.com/office/powerpoint/2010/main" val="202434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C1FC6-A691-43AE-B72F-B8C2B2E95134}" type="slidenum">
              <a:rPr lang="en-US" smtClean="0"/>
              <a:t>25</a:t>
            </a:fld>
            <a:endParaRPr lang="en-US"/>
          </a:p>
        </p:txBody>
      </p:sp>
    </p:spTree>
    <p:extLst>
      <p:ext uri="{BB962C8B-B14F-4D97-AF65-F5344CB8AC3E}">
        <p14:creationId xmlns:p14="http://schemas.microsoft.com/office/powerpoint/2010/main" val="260387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11/3/2022</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11/3/2022</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facebook.com/clsphila" TargetMode="External"/><Relationship Id="rId2" Type="http://schemas.openxmlformats.org/officeDocument/2006/relationships/hyperlink" Target="https://www.facebook.com/pulprhls/" TargetMode="Externa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s://www.twitter.com/clsphila"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rvices.dpw.state.pa.us/oimpolicymanuals/liheap/index.htm" TargetMode="External"/><Relationship Id="rId2" Type="http://schemas.openxmlformats.org/officeDocument/2006/relationships/hyperlink" Target="http://www.dhs.pa.gov/citizens/heatingassistanceliheap/" TargetMode="External"/><Relationship Id="rId1" Type="http://schemas.openxmlformats.org/officeDocument/2006/relationships/slideLayout" Target="../slideLayouts/slideLayout12.xml"/><Relationship Id="rId4" Type="http://schemas.openxmlformats.org/officeDocument/2006/relationships/hyperlink" Target="https://www.rhls.org/utilities/pulp/links-to-utility-resource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clsphila.org/" TargetMode="External"/><Relationship Id="rId2" Type="http://schemas.openxmlformats.org/officeDocument/2006/relationships/hyperlink" Target="mailto:PULP@pautilitylawproject.org" TargetMode="External"/><Relationship Id="rId1" Type="http://schemas.openxmlformats.org/officeDocument/2006/relationships/slideLayout" Target="../slideLayouts/slideLayout12.xml"/><Relationship Id="rId4" Type="http://schemas.openxmlformats.org/officeDocument/2006/relationships/hyperlink" Target="https://palegalaid.net/find-legal-hel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lberman@pautilitylawproject.org" TargetMode="External"/><Relationship Id="rId2" Type="http://schemas.openxmlformats.org/officeDocument/2006/relationships/hyperlink" Target="mailto:rpereira@pautilitylawproject.org" TargetMode="Externa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mailto:lgottesfeld@clsphila.or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898" y="304024"/>
            <a:ext cx="11926612" cy="4458117"/>
          </a:xfrm>
        </p:spPr>
        <p:txBody>
          <a:bodyPr/>
          <a:lstStyle/>
          <a:p>
            <a:pPr algn="ctr"/>
            <a:br>
              <a:rPr lang="en-US"/>
            </a:br>
            <a:br>
              <a:rPr lang="en-US"/>
            </a:br>
            <a:br>
              <a:rPr lang="en-US"/>
            </a:br>
            <a:r>
              <a:rPr lang="en-US"/>
              <a:t> </a:t>
            </a:r>
            <a:br>
              <a:rPr lang="en-US"/>
            </a:br>
            <a:br>
              <a:rPr lang="en-US"/>
            </a:br>
            <a:r>
              <a:rPr lang="en-US" sz="5000"/>
              <a:t>LIHEAP 2022-2023 Program Review</a:t>
            </a:r>
            <a:br>
              <a:rPr lang="en-US"/>
            </a:br>
            <a:endParaRPr lang="en-US" sz="3600" i="1">
              <a:solidFill>
                <a:srgbClr val="FFC000"/>
              </a:solidFill>
            </a:endParaRPr>
          </a:p>
        </p:txBody>
      </p:sp>
      <p:sp>
        <p:nvSpPr>
          <p:cNvPr id="3" name="Subtitle 2"/>
          <p:cNvSpPr>
            <a:spLocks noGrp="1"/>
          </p:cNvSpPr>
          <p:nvPr>
            <p:ph type="subTitle" idx="1"/>
          </p:nvPr>
        </p:nvSpPr>
        <p:spPr>
          <a:xfrm>
            <a:off x="810000" y="5261725"/>
            <a:ext cx="10572000" cy="1381040"/>
          </a:xfrm>
        </p:spPr>
        <p:txBody>
          <a:bodyPr>
            <a:noAutofit/>
          </a:bodyPr>
          <a:lstStyle/>
          <a:p>
            <a:r>
              <a:rPr lang="en-US" b="1"/>
              <a:t>Ria Pereira, Supervising Attorney, Pennsylvania Utility Law Project </a:t>
            </a:r>
          </a:p>
          <a:p>
            <a:r>
              <a:rPr lang="en-US" b="1"/>
              <a:t>Lauren Berman, Staff Attorney, Pennsylvania Utility Law Project</a:t>
            </a:r>
          </a:p>
          <a:p>
            <a:r>
              <a:rPr lang="en-US" b="1"/>
              <a:t>Lydia Gottesfeld, Managing Attorney, Health and Independence Unit, Community Legal Services </a:t>
            </a:r>
          </a:p>
        </p:txBody>
      </p:sp>
      <p:pic>
        <p:nvPicPr>
          <p:cNvPr id="1030" name="Picture 6" descr="1AF1966B-9344-4192-9B56-A9D2CA52D4FA-L0-001">
            <a:extLst>
              <a:ext uri="{FF2B5EF4-FFF2-40B4-BE49-F238E27FC236}">
                <a16:creationId xmlns:a16="http://schemas.microsoft.com/office/drawing/2014/main" id="{F33976BA-013B-43DB-9783-E49C08755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3718" y="215235"/>
            <a:ext cx="1292251" cy="129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Community Legal Services of Philadelphia - Legal Service - Philadelphia,  Pennsylvania | Facebook - 8 Reviews - 2,635 Photos">
            <a:extLst>
              <a:ext uri="{FF2B5EF4-FFF2-40B4-BE49-F238E27FC236}">
                <a16:creationId xmlns:a16="http://schemas.microsoft.com/office/drawing/2014/main" id="{7DB49717-42CA-4D95-98C1-E2760D4F1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718" y="1711666"/>
            <a:ext cx="1292251" cy="129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244F5FEA-DF9D-41F6-BF97-43F5647F8A92}"/>
              </a:ext>
            </a:extLst>
          </p:cNvPr>
          <p:cNvPicPr>
            <a:picLocks noChangeAspect="1"/>
          </p:cNvPicPr>
          <p:nvPr/>
        </p:nvPicPr>
        <p:blipFill>
          <a:blip r:embed="rId4"/>
          <a:stretch>
            <a:fillRect/>
          </a:stretch>
        </p:blipFill>
        <p:spPr>
          <a:xfrm>
            <a:off x="3656063" y="633368"/>
            <a:ext cx="4143254" cy="2156596"/>
          </a:xfrm>
          <a:prstGeom prst="rect">
            <a:avLst/>
          </a:prstGeom>
        </p:spPr>
      </p:pic>
    </p:spTree>
    <p:extLst>
      <p:ext uri="{BB962C8B-B14F-4D97-AF65-F5344CB8AC3E}">
        <p14:creationId xmlns:p14="http://schemas.microsoft.com/office/powerpoint/2010/main" val="267474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Processing Times</a:t>
            </a:r>
          </a:p>
        </p:txBody>
      </p:sp>
      <p:sp>
        <p:nvSpPr>
          <p:cNvPr id="6" name="Content Placeholder 5"/>
          <p:cNvSpPr>
            <a:spLocks noGrp="1"/>
          </p:cNvSpPr>
          <p:nvPr>
            <p:ph idx="1"/>
          </p:nvPr>
        </p:nvSpPr>
        <p:spPr>
          <a:xfrm>
            <a:off x="4668513" y="86264"/>
            <a:ext cx="7071972" cy="5792743"/>
          </a:xfrm>
          <a:effectLst/>
        </p:spPr>
        <p:txBody>
          <a:bodyPr>
            <a:normAutofit/>
          </a:bodyPr>
          <a:lstStyle/>
          <a:p>
            <a:pPr lvl="1">
              <a:lnSpc>
                <a:spcPct val="90000"/>
              </a:lnSpc>
              <a:buFont typeface="Courier New" panose="02070309020205020404" pitchFamily="49" charset="0"/>
              <a:buChar char="o"/>
            </a:pPr>
            <a:endParaRPr lang="en-US" sz="1400"/>
          </a:p>
          <a:p>
            <a:pPr lvl="1">
              <a:lnSpc>
                <a:spcPct val="90000"/>
              </a:lnSpc>
              <a:spcBef>
                <a:spcPts val="600"/>
              </a:spcBef>
              <a:buFont typeface="Courier New" panose="02070309020205020404" pitchFamily="49" charset="0"/>
              <a:buChar char="o"/>
            </a:pPr>
            <a:r>
              <a:rPr lang="en-US" b="1"/>
              <a:t>Cash Grants </a:t>
            </a:r>
            <a:r>
              <a:rPr lang="en-US"/>
              <a:t>must be processed within </a:t>
            </a:r>
            <a:r>
              <a:rPr lang="en-US" b="1"/>
              <a:t>30 days </a:t>
            </a:r>
            <a:r>
              <a:rPr lang="en-US"/>
              <a:t>from the date application is complete</a:t>
            </a:r>
          </a:p>
          <a:p>
            <a:pPr lvl="1">
              <a:lnSpc>
                <a:spcPct val="90000"/>
              </a:lnSpc>
              <a:spcBef>
                <a:spcPts val="600"/>
              </a:spcBef>
              <a:buFont typeface="Courier New" panose="02070309020205020404" pitchFamily="49" charset="0"/>
              <a:buChar char="o"/>
            </a:pPr>
            <a:r>
              <a:rPr lang="en-US" b="1"/>
              <a:t>Crisis Grants </a:t>
            </a:r>
            <a:r>
              <a:rPr lang="en-US"/>
              <a:t>must be processed within </a:t>
            </a:r>
            <a:r>
              <a:rPr lang="en-US" b="1"/>
              <a:t>48 hours </a:t>
            </a:r>
            <a:r>
              <a:rPr lang="en-US"/>
              <a:t>from time a completed application is accepted by CAO or 18 hours for a life-threatening emergency</a:t>
            </a:r>
          </a:p>
          <a:p>
            <a:pPr lvl="2">
              <a:lnSpc>
                <a:spcPct val="90000"/>
              </a:lnSpc>
              <a:spcBef>
                <a:spcPts val="600"/>
              </a:spcBef>
              <a:buFont typeface="Courier New" panose="02070309020205020404" pitchFamily="49" charset="0"/>
              <a:buChar char="o"/>
            </a:pPr>
            <a:r>
              <a:rPr lang="en-US" sz="1600"/>
              <a:t>Per DHS Policy:</a:t>
            </a:r>
          </a:p>
          <a:p>
            <a:pPr lvl="3">
              <a:lnSpc>
                <a:spcPct val="90000"/>
              </a:lnSpc>
              <a:spcBef>
                <a:spcPts val="600"/>
              </a:spcBef>
              <a:buFont typeface="Courier New" panose="02070309020205020404" pitchFamily="49" charset="0"/>
              <a:buChar char="o"/>
            </a:pPr>
            <a:r>
              <a:rPr lang="en-US" sz="1600" b="1"/>
              <a:t>Within 18 hours</a:t>
            </a:r>
            <a:r>
              <a:rPr lang="en-US" sz="1600"/>
              <a:t> for households without heat or who will be without heat in 48 hours </a:t>
            </a:r>
            <a:r>
              <a:rPr lang="en-US" sz="1600" u="sng"/>
              <a:t>and</a:t>
            </a:r>
            <a:r>
              <a:rPr lang="en-US" sz="1600"/>
              <a:t> are in a life-threatening situation</a:t>
            </a:r>
          </a:p>
          <a:p>
            <a:pPr lvl="3">
              <a:lnSpc>
                <a:spcPct val="90000"/>
              </a:lnSpc>
              <a:spcBef>
                <a:spcPts val="600"/>
              </a:spcBef>
              <a:buFont typeface="Courier New" panose="02070309020205020404" pitchFamily="49" charset="0"/>
              <a:buChar char="o"/>
            </a:pPr>
            <a:r>
              <a:rPr lang="en-US" sz="1600" b="1"/>
              <a:t>Within 48 hours </a:t>
            </a:r>
            <a:r>
              <a:rPr lang="en-US" sz="1600"/>
              <a:t>for households without heat or who will be without heat in 48 hours</a:t>
            </a:r>
          </a:p>
          <a:p>
            <a:pPr lvl="3">
              <a:lnSpc>
                <a:spcPct val="90000"/>
              </a:lnSpc>
              <a:spcBef>
                <a:spcPts val="600"/>
              </a:spcBef>
              <a:buFont typeface="Courier New" panose="02070309020205020404" pitchFamily="49" charset="0"/>
              <a:buChar char="o"/>
            </a:pPr>
            <a:r>
              <a:rPr lang="en-US" sz="1600" b="1"/>
              <a:t>Within 10 work days </a:t>
            </a:r>
            <a:r>
              <a:rPr lang="en-US" sz="1600"/>
              <a:t>for all other households, or before the household is without heat, whichever is sooner</a:t>
            </a:r>
            <a:endParaRPr lang="en-US" sz="1400"/>
          </a:p>
        </p:txBody>
      </p:sp>
    </p:spTree>
    <p:extLst>
      <p:ext uri="{BB962C8B-B14F-4D97-AF65-F5344CB8AC3E}">
        <p14:creationId xmlns:p14="http://schemas.microsoft.com/office/powerpoint/2010/main" val="358107349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a:t>CASH GRANTS</a:t>
            </a:r>
          </a:p>
        </p:txBody>
      </p:sp>
      <p:sp>
        <p:nvSpPr>
          <p:cNvPr id="5" name="Text Placeholder 4"/>
          <p:cNvSpPr>
            <a:spLocks noGrp="1"/>
          </p:cNvSpPr>
          <p:nvPr>
            <p:ph type="body" idx="1"/>
          </p:nvPr>
        </p:nvSpPr>
        <p:spPr>
          <a:xfrm>
            <a:off x="853189" y="4443680"/>
            <a:ext cx="6988221" cy="713241"/>
          </a:xfrm>
        </p:spPr>
        <p:txBody>
          <a:bodyPr/>
          <a:lstStyle/>
          <a:p>
            <a:r>
              <a:rPr lang="en-US" sz="2400" b="1"/>
              <a:t>$300 - $1,000 TO HELP WITH HOME HEATING</a:t>
            </a:r>
          </a:p>
          <a:p>
            <a:endParaRPr lang="en-US" b="1"/>
          </a:p>
        </p:txBody>
      </p:sp>
      <p:pic>
        <p:nvPicPr>
          <p:cNvPr id="1032" name="Picture 8" descr="Cash PNG - Cash Register, Cash Flow, Cas #677562 - PNG Images - PNGio">
            <a:extLst>
              <a:ext uri="{FF2B5EF4-FFF2-40B4-BE49-F238E27FC236}">
                <a16:creationId xmlns:a16="http://schemas.microsoft.com/office/drawing/2014/main" id="{878A5AC2-ECE6-42CD-9CD9-1EF93775C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161" y="1168056"/>
            <a:ext cx="2940530" cy="29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5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1754" y="2837468"/>
            <a:ext cx="3365439" cy="3078419"/>
          </a:xfrm>
        </p:spPr>
        <p:txBody>
          <a:bodyPr anchor="t">
            <a:normAutofit/>
          </a:bodyPr>
          <a:lstStyle/>
          <a:p>
            <a:r>
              <a:rPr lang="en-US" sz="4400"/>
              <a:t>Cash Grant Eligibility</a:t>
            </a:r>
          </a:p>
        </p:txBody>
      </p:sp>
      <p:graphicFrame>
        <p:nvGraphicFramePr>
          <p:cNvPr id="8" name="Content Placeholder 5">
            <a:extLst>
              <a:ext uri="{FF2B5EF4-FFF2-40B4-BE49-F238E27FC236}">
                <a16:creationId xmlns:a16="http://schemas.microsoft.com/office/drawing/2014/main" id="{9CC6004E-3F16-4AC4-BA73-62230301CA14}"/>
              </a:ext>
            </a:extLst>
          </p:cNvPr>
          <p:cNvGraphicFramePr>
            <a:graphicFrameLocks noGrp="1"/>
          </p:cNvGraphicFramePr>
          <p:nvPr>
            <p:ph idx="1"/>
            <p:extLst>
              <p:ext uri="{D42A27DB-BD31-4B8C-83A1-F6EECF244321}">
                <p14:modId xmlns:p14="http://schemas.microsoft.com/office/powerpoint/2010/main" val="2537816553"/>
              </p:ext>
            </p:extLst>
          </p:nvPr>
        </p:nvGraphicFramePr>
        <p:xfrm>
          <a:off x="5072647" y="1711354"/>
          <a:ext cx="6754168" cy="443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75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641754" y="1918252"/>
            <a:ext cx="3365439" cy="3997635"/>
          </a:xfrm>
        </p:spPr>
        <p:txBody>
          <a:bodyPr anchor="t">
            <a:normAutofit/>
          </a:bodyPr>
          <a:lstStyle/>
          <a:p>
            <a:r>
              <a:rPr lang="en-US" sz="4400"/>
              <a:t>Eligibility </a:t>
            </a:r>
          </a:p>
        </p:txBody>
      </p:sp>
      <p:graphicFrame>
        <p:nvGraphicFramePr>
          <p:cNvPr id="8" name="Content Placeholder 5">
            <a:extLst>
              <a:ext uri="{FF2B5EF4-FFF2-40B4-BE49-F238E27FC236}">
                <a16:creationId xmlns:a16="http://schemas.microsoft.com/office/drawing/2014/main" id="{2AF94129-C073-403C-B004-BB17F98233EF}"/>
              </a:ext>
            </a:extLst>
          </p:cNvPr>
          <p:cNvGraphicFramePr>
            <a:graphicFrameLocks noGrp="1"/>
          </p:cNvGraphicFramePr>
          <p:nvPr>
            <p:ph idx="1"/>
            <p:extLst>
              <p:ext uri="{D42A27DB-BD31-4B8C-83A1-F6EECF244321}">
                <p14:modId xmlns:p14="http://schemas.microsoft.com/office/powerpoint/2010/main" val="1255347442"/>
              </p:ext>
            </p:extLst>
          </p:nvPr>
        </p:nvGraphicFramePr>
        <p:xfrm>
          <a:off x="5089585" y="836762"/>
          <a:ext cx="6685472" cy="5236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23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3DBB-C29C-4B7D-8B4B-29CDB1474C66}"/>
              </a:ext>
            </a:extLst>
          </p:cNvPr>
          <p:cNvSpPr>
            <a:spLocks noGrp="1"/>
          </p:cNvSpPr>
          <p:nvPr>
            <p:ph type="title"/>
          </p:nvPr>
        </p:nvSpPr>
        <p:spPr>
          <a:xfrm>
            <a:off x="810000" y="447188"/>
            <a:ext cx="10571998" cy="970450"/>
          </a:xfrm>
        </p:spPr>
        <p:txBody>
          <a:bodyPr>
            <a:normAutofit/>
          </a:bodyPr>
          <a:lstStyle/>
          <a:p>
            <a:r>
              <a:rPr lang="en-US"/>
              <a:t>The LIHEAP Household</a:t>
            </a:r>
          </a:p>
        </p:txBody>
      </p:sp>
      <p:sp>
        <p:nvSpPr>
          <p:cNvPr id="13" name="Content Placeholder 2">
            <a:extLst>
              <a:ext uri="{FF2B5EF4-FFF2-40B4-BE49-F238E27FC236}">
                <a16:creationId xmlns:a16="http://schemas.microsoft.com/office/drawing/2014/main" id="{B1FA4E76-F259-4C81-9E25-84738300E05C}"/>
              </a:ext>
            </a:extLst>
          </p:cNvPr>
          <p:cNvSpPr>
            <a:spLocks noGrp="1"/>
          </p:cNvSpPr>
          <p:nvPr>
            <p:ph idx="1"/>
          </p:nvPr>
        </p:nvSpPr>
        <p:spPr>
          <a:xfrm>
            <a:off x="353682" y="2413000"/>
            <a:ext cx="6850681" cy="3632200"/>
          </a:xfrm>
        </p:spPr>
        <p:txBody>
          <a:bodyPr>
            <a:normAutofit/>
          </a:bodyPr>
          <a:lstStyle/>
          <a:p>
            <a:r>
              <a:rPr lang="en-US"/>
              <a:t>Different from most other public benefits!</a:t>
            </a:r>
          </a:p>
          <a:p>
            <a:endParaRPr lang="en-US"/>
          </a:p>
          <a:p>
            <a:r>
              <a:rPr lang="en-US"/>
              <a:t>“An individual or group of individuals, including </a:t>
            </a:r>
            <a:r>
              <a:rPr lang="en-US" u="sng"/>
              <a:t>related roomers</a:t>
            </a:r>
            <a:r>
              <a:rPr lang="en-US"/>
              <a:t>, who are living together as one economic unit that customarily pays for its home heating energy either directly to a vendor or indirectly as an undesignated part of rent.”</a:t>
            </a:r>
          </a:p>
          <a:p>
            <a:endParaRPr lang="en-US" sz="1600"/>
          </a:p>
          <a:p>
            <a:endParaRPr lang="en-US" sz="1600"/>
          </a:p>
        </p:txBody>
      </p:sp>
      <p:pic>
        <p:nvPicPr>
          <p:cNvPr id="7" name="Graphic 6" descr="Users">
            <a:extLst>
              <a:ext uri="{FF2B5EF4-FFF2-40B4-BE49-F238E27FC236}">
                <a16:creationId xmlns:a16="http://schemas.microsoft.com/office/drawing/2014/main" id="{A98976B2-3BA7-48BE-B6C8-61ADD892C8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5660" y="2328862"/>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8127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Eligibility: Household Income</a:t>
            </a:r>
          </a:p>
        </p:txBody>
      </p:sp>
      <p:sp>
        <p:nvSpPr>
          <p:cNvPr id="6" name="Content Placeholder 5"/>
          <p:cNvSpPr>
            <a:spLocks noGrp="1"/>
          </p:cNvSpPr>
          <p:nvPr>
            <p:ph idx="1"/>
          </p:nvPr>
        </p:nvSpPr>
        <p:spPr>
          <a:xfrm>
            <a:off x="5201727" y="448574"/>
            <a:ext cx="6832121" cy="6072996"/>
          </a:xfrm>
          <a:effectLst/>
        </p:spPr>
        <p:txBody>
          <a:bodyPr>
            <a:normAutofit/>
          </a:bodyPr>
          <a:lstStyle/>
          <a:p>
            <a:pPr marL="0" indent="0">
              <a:lnSpc>
                <a:spcPct val="90000"/>
              </a:lnSpc>
              <a:buNone/>
            </a:pPr>
            <a:r>
              <a:rPr lang="en-US" sz="2200" b="1"/>
              <a:t>Household Income -150% FPL or Below </a:t>
            </a:r>
          </a:p>
          <a:p>
            <a:pPr marL="800100" lvl="2" indent="-342900">
              <a:lnSpc>
                <a:spcPct val="90000"/>
              </a:lnSpc>
              <a:buFont typeface="Courier New" panose="02070309020205020404" pitchFamily="49" charset="0"/>
              <a:buChar char="o"/>
            </a:pPr>
            <a:r>
              <a:rPr lang="en-US" sz="2000"/>
              <a:t>Includes annual income of </a:t>
            </a:r>
            <a:r>
              <a:rPr lang="en-US" sz="2000" b="1"/>
              <a:t>all household members</a:t>
            </a:r>
            <a:r>
              <a:rPr lang="en-US" sz="2000"/>
              <a:t>.</a:t>
            </a:r>
          </a:p>
          <a:p>
            <a:pPr marL="800100" lvl="2" indent="-342900">
              <a:lnSpc>
                <a:spcPct val="90000"/>
              </a:lnSpc>
              <a:buFont typeface="Courier New" panose="02070309020205020404" pitchFamily="49" charset="0"/>
              <a:buChar char="o"/>
            </a:pPr>
            <a:r>
              <a:rPr lang="en-US" sz="2000"/>
              <a:t>CAO can calculate income in two ways:</a:t>
            </a:r>
          </a:p>
          <a:p>
            <a:pPr lvl="2">
              <a:lnSpc>
                <a:spcPct val="90000"/>
              </a:lnSpc>
              <a:buFont typeface="Arial" panose="020B0604020202020204" pitchFamily="34" charset="0"/>
              <a:buChar char="•"/>
            </a:pPr>
            <a:r>
              <a:rPr lang="en-US" sz="1800"/>
              <a:t>Total income12 months prior to application</a:t>
            </a:r>
          </a:p>
          <a:p>
            <a:pPr lvl="2">
              <a:lnSpc>
                <a:spcPct val="90000"/>
              </a:lnSpc>
              <a:buFont typeface="Arial" panose="020B0604020202020204" pitchFamily="34" charset="0"/>
              <a:buChar char="•"/>
            </a:pPr>
            <a:r>
              <a:rPr lang="en-US" sz="1800"/>
              <a:t>Income from month prior to application, annualized over 12 month period</a:t>
            </a:r>
          </a:p>
          <a:p>
            <a:pPr marL="800100" lvl="3" indent="-342900">
              <a:lnSpc>
                <a:spcPct val="90000"/>
              </a:lnSpc>
              <a:buFont typeface="Courier New" panose="02070309020205020404" pitchFamily="49" charset="0"/>
              <a:buChar char="o"/>
            </a:pPr>
            <a:r>
              <a:rPr lang="en-US" sz="2000" b="1" i="1"/>
              <a:t>If it is more beneficial to have actual 12 month income counted, the client should make that request!</a:t>
            </a:r>
          </a:p>
          <a:p>
            <a:pPr lvl="1">
              <a:lnSpc>
                <a:spcPct val="90000"/>
              </a:lnSpc>
              <a:buFont typeface="Courier New" panose="02070309020205020404" pitchFamily="49" charset="0"/>
              <a:buChar char="o"/>
            </a:pPr>
            <a:r>
              <a:rPr lang="en-US" sz="2000"/>
              <a:t>Check</a:t>
            </a:r>
            <a:r>
              <a:rPr lang="en-US" sz="2000" b="1"/>
              <a:t> income exclusions</a:t>
            </a:r>
            <a:r>
              <a:rPr lang="en-US" sz="2000"/>
              <a:t> if household is close to eligibility. </a:t>
            </a:r>
            <a:r>
              <a:rPr lang="en-US" sz="1800"/>
              <a:t>LIHEAP Handbook 650.6</a:t>
            </a:r>
          </a:p>
        </p:txBody>
      </p:sp>
    </p:spTree>
    <p:extLst>
      <p:ext uri="{BB962C8B-B14F-4D97-AF65-F5344CB8AC3E}">
        <p14:creationId xmlns:p14="http://schemas.microsoft.com/office/powerpoint/2010/main" val="350529568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Eligibility: Household Income</a:t>
            </a:r>
          </a:p>
        </p:txBody>
      </p:sp>
      <p:sp>
        <p:nvSpPr>
          <p:cNvPr id="6" name="Content Placeholder 5"/>
          <p:cNvSpPr>
            <a:spLocks noGrp="1"/>
          </p:cNvSpPr>
          <p:nvPr>
            <p:ph idx="1"/>
          </p:nvPr>
        </p:nvSpPr>
        <p:spPr>
          <a:xfrm>
            <a:off x="4994694" y="700644"/>
            <a:ext cx="6378592" cy="5723907"/>
          </a:xfrm>
          <a:effectLst/>
        </p:spPr>
        <p:txBody>
          <a:bodyPr>
            <a:normAutofit/>
          </a:bodyPr>
          <a:lstStyle/>
          <a:p>
            <a:pPr marL="0" indent="0">
              <a:lnSpc>
                <a:spcPct val="90000"/>
              </a:lnSpc>
              <a:buNone/>
            </a:pPr>
            <a:r>
              <a:rPr lang="en-US" sz="2600" b="1"/>
              <a:t>What Income is counted?</a:t>
            </a:r>
          </a:p>
          <a:p>
            <a:pPr lvl="1">
              <a:lnSpc>
                <a:spcPct val="90000"/>
              </a:lnSpc>
              <a:buFont typeface="Arial" panose="020B0604020202020204" pitchFamily="34" charset="0"/>
              <a:buChar char="•"/>
            </a:pPr>
            <a:r>
              <a:rPr lang="en-US" b="1"/>
              <a:t>Included Income </a:t>
            </a:r>
            <a:r>
              <a:rPr lang="en-US"/>
              <a:t>– 55 Pa. Code 601.82</a:t>
            </a:r>
          </a:p>
          <a:p>
            <a:pPr lvl="2">
              <a:lnSpc>
                <a:spcPct val="90000"/>
              </a:lnSpc>
              <a:buFont typeface="Arial" panose="020B0604020202020204" pitchFamily="34" charset="0"/>
              <a:buChar char="•"/>
            </a:pPr>
            <a:r>
              <a:rPr lang="en-US" sz="1600"/>
              <a:t>Employee earnings</a:t>
            </a:r>
          </a:p>
          <a:p>
            <a:pPr lvl="2">
              <a:lnSpc>
                <a:spcPct val="90000"/>
              </a:lnSpc>
              <a:buFont typeface="Arial" panose="020B0604020202020204" pitchFamily="34" charset="0"/>
              <a:buChar char="•"/>
            </a:pPr>
            <a:r>
              <a:rPr lang="en-US" sz="1600"/>
              <a:t>Profit from self-employment</a:t>
            </a:r>
          </a:p>
          <a:p>
            <a:pPr lvl="2">
              <a:lnSpc>
                <a:spcPct val="90000"/>
              </a:lnSpc>
              <a:buFont typeface="Arial" panose="020B0604020202020204" pitchFamily="34" charset="0"/>
              <a:buChar char="•"/>
            </a:pPr>
            <a:r>
              <a:rPr lang="en-US" sz="1600"/>
              <a:t>Income from roomers, boarders or apartment renters</a:t>
            </a:r>
          </a:p>
          <a:p>
            <a:pPr lvl="2">
              <a:lnSpc>
                <a:spcPct val="90000"/>
              </a:lnSpc>
              <a:buFont typeface="Arial" panose="020B0604020202020204" pitchFamily="34" charset="0"/>
              <a:buChar char="•"/>
            </a:pPr>
            <a:r>
              <a:rPr lang="en-US" sz="1600"/>
              <a:t>Unearned income</a:t>
            </a:r>
          </a:p>
          <a:p>
            <a:pPr lvl="1">
              <a:lnSpc>
                <a:spcPct val="90000"/>
              </a:lnSpc>
              <a:buFont typeface="Arial" panose="020B0604020202020204" pitchFamily="34" charset="0"/>
              <a:buChar char="•"/>
            </a:pPr>
            <a:r>
              <a:rPr lang="en-US" b="1"/>
              <a:t>Excluded income</a:t>
            </a:r>
            <a:r>
              <a:rPr lang="en-US"/>
              <a:t> – 55 Pa. Code 601.84</a:t>
            </a:r>
          </a:p>
          <a:p>
            <a:pPr lvl="2">
              <a:lnSpc>
                <a:spcPct val="90000"/>
              </a:lnSpc>
              <a:buFont typeface="Arial" panose="020B0604020202020204" pitchFamily="34" charset="0"/>
              <a:buChar char="•"/>
            </a:pPr>
            <a:r>
              <a:rPr lang="en-US" sz="1600"/>
              <a:t>Educational assistance</a:t>
            </a:r>
          </a:p>
          <a:p>
            <a:pPr lvl="2">
              <a:lnSpc>
                <a:spcPct val="90000"/>
              </a:lnSpc>
              <a:buFont typeface="Arial" panose="020B0604020202020204" pitchFamily="34" charset="0"/>
              <a:buChar char="•"/>
            </a:pPr>
            <a:r>
              <a:rPr lang="en-US" sz="1600"/>
              <a:t>Temporary census income</a:t>
            </a:r>
          </a:p>
          <a:p>
            <a:pPr lvl="2">
              <a:lnSpc>
                <a:spcPct val="90000"/>
              </a:lnSpc>
              <a:buFont typeface="Arial" panose="020B0604020202020204" pitchFamily="34" charset="0"/>
              <a:buChar char="•"/>
            </a:pPr>
            <a:r>
              <a:rPr lang="en-US" sz="1600"/>
              <a:t>Food stamps</a:t>
            </a:r>
          </a:p>
          <a:p>
            <a:pPr lvl="2">
              <a:lnSpc>
                <a:spcPct val="90000"/>
              </a:lnSpc>
              <a:buFont typeface="Arial" panose="020B0604020202020204" pitchFamily="34" charset="0"/>
              <a:buChar char="•"/>
            </a:pPr>
            <a:r>
              <a:rPr lang="en-US" sz="1600"/>
              <a:t>Earned income tax credits</a:t>
            </a:r>
          </a:p>
          <a:p>
            <a:pPr lvl="2">
              <a:lnSpc>
                <a:spcPct val="90000"/>
              </a:lnSpc>
              <a:buFont typeface="Arial" panose="020B0604020202020204" pitchFamily="34" charset="0"/>
              <a:buChar char="•"/>
            </a:pPr>
            <a:r>
              <a:rPr lang="en-US" sz="1600"/>
              <a:t>Wages/earnings of dependents - children under 18 years old</a:t>
            </a:r>
          </a:p>
          <a:p>
            <a:pPr lvl="2">
              <a:lnSpc>
                <a:spcPct val="90000"/>
              </a:lnSpc>
              <a:buFont typeface="Arial" panose="020B0604020202020204" pitchFamily="34" charset="0"/>
              <a:buChar char="•"/>
            </a:pPr>
            <a:r>
              <a:rPr lang="en-US" sz="1600"/>
              <a:t>Medicare premiums deducted from Social Security benefits</a:t>
            </a:r>
          </a:p>
          <a:p>
            <a:pPr lvl="2">
              <a:lnSpc>
                <a:spcPct val="90000"/>
              </a:lnSpc>
              <a:buFont typeface="Arial" panose="020B0604020202020204" pitchFamily="34" charset="0"/>
              <a:buChar char="•"/>
            </a:pPr>
            <a:endParaRPr lang="en-US" sz="1600"/>
          </a:p>
          <a:p>
            <a:pPr marL="801370" lvl="2" indent="-344170">
              <a:lnSpc>
                <a:spcPct val="90000"/>
              </a:lnSpc>
            </a:pPr>
            <a:endParaRPr lang="en-US" sz="1100"/>
          </a:p>
        </p:txBody>
      </p:sp>
    </p:spTree>
    <p:extLst>
      <p:ext uri="{BB962C8B-B14F-4D97-AF65-F5344CB8AC3E}">
        <p14:creationId xmlns:p14="http://schemas.microsoft.com/office/powerpoint/2010/main" val="86010422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Eligibility: Home Heating Responsibility</a:t>
            </a:r>
          </a:p>
        </p:txBody>
      </p:sp>
      <p:sp>
        <p:nvSpPr>
          <p:cNvPr id="6" name="Content Placeholder 5"/>
          <p:cNvSpPr>
            <a:spLocks noGrp="1"/>
          </p:cNvSpPr>
          <p:nvPr>
            <p:ph idx="1"/>
          </p:nvPr>
        </p:nvSpPr>
        <p:spPr>
          <a:xfrm>
            <a:off x="4856672" y="483079"/>
            <a:ext cx="6978770" cy="6185140"/>
          </a:xfrm>
          <a:effectLst/>
        </p:spPr>
        <p:txBody>
          <a:bodyPr>
            <a:normAutofit lnSpcReduction="10000"/>
          </a:bodyPr>
          <a:lstStyle/>
          <a:p>
            <a:pPr marL="0" indent="0">
              <a:lnSpc>
                <a:spcPct val="90000"/>
              </a:lnSpc>
              <a:buNone/>
            </a:pPr>
            <a:r>
              <a:rPr lang="en-US" sz="1600"/>
              <a:t>  </a:t>
            </a:r>
            <a:r>
              <a:rPr lang="en-US" sz="2000" b="1"/>
              <a:t>Home Heating Responsibility means…</a:t>
            </a:r>
            <a:endParaRPr lang="en-US"/>
          </a:p>
          <a:p>
            <a:pPr lvl="1">
              <a:lnSpc>
                <a:spcPct val="90000"/>
              </a:lnSpc>
              <a:buFont typeface="Arial" panose="020B0604020202020204" pitchFamily="34" charset="0"/>
              <a:buChar char="•"/>
            </a:pPr>
            <a:r>
              <a:rPr lang="en-US" sz="2000"/>
              <a:t>Responsible for the </a:t>
            </a:r>
            <a:r>
              <a:rPr lang="en-US" sz="2000" b="1" i="1"/>
              <a:t>primary</a:t>
            </a:r>
            <a:r>
              <a:rPr lang="en-US" sz="2000"/>
              <a:t> heat source - directly or through rent.</a:t>
            </a:r>
            <a:endParaRPr lang="en-US"/>
          </a:p>
          <a:p>
            <a:pPr lvl="2">
              <a:lnSpc>
                <a:spcPct val="90000"/>
              </a:lnSpc>
              <a:buFont typeface="Arial" panose="020B0604020202020204" pitchFamily="34" charset="0"/>
              <a:buChar char="•"/>
            </a:pPr>
            <a:r>
              <a:rPr lang="en-US" sz="1600"/>
              <a:t>If heat paid through rent, eligible for 50% of grant paid directly to applicant</a:t>
            </a:r>
          </a:p>
          <a:p>
            <a:pPr lvl="3">
              <a:lnSpc>
                <a:spcPct val="90000"/>
              </a:lnSpc>
              <a:buFont typeface="Arial" panose="020B0604020202020204" pitchFamily="34" charset="0"/>
              <a:buChar char="•"/>
            </a:pPr>
            <a:r>
              <a:rPr lang="en-US" sz="1600"/>
              <a:t>Exception: </a:t>
            </a:r>
          </a:p>
          <a:p>
            <a:pPr lvl="3">
              <a:lnSpc>
                <a:spcPct val="90000"/>
              </a:lnSpc>
              <a:buFont typeface="Arial" panose="020B0604020202020204" pitchFamily="34" charset="0"/>
              <a:buChar char="•"/>
            </a:pPr>
            <a:r>
              <a:rPr lang="en-US" sz="1600"/>
              <a:t>	Renters are ineligible if their rent includes an 	undesignated amount for heat </a:t>
            </a:r>
            <a:r>
              <a:rPr lang="en-US" sz="1600" b="1"/>
              <a:t>and</a:t>
            </a:r>
            <a:r>
              <a:rPr lang="en-US" sz="1600"/>
              <a:t> is based on a 	fixed percentage of their income. </a:t>
            </a:r>
          </a:p>
          <a:p>
            <a:pPr lvl="3">
              <a:lnSpc>
                <a:spcPct val="90000"/>
              </a:lnSpc>
              <a:buFont typeface="Arial" panose="020B0604020202020204" pitchFamily="34" charset="0"/>
              <a:buChar char="•"/>
            </a:pPr>
            <a:r>
              <a:rPr lang="en-US" sz="1600"/>
              <a:t>	Ex: 	income based public housing</a:t>
            </a:r>
          </a:p>
          <a:p>
            <a:pPr lvl="2">
              <a:lnSpc>
                <a:spcPct val="90000"/>
              </a:lnSpc>
              <a:buFont typeface="Arial" panose="020B0604020202020204" pitchFamily="34" charset="0"/>
              <a:buChar char="•"/>
            </a:pPr>
            <a:r>
              <a:rPr lang="en-US" sz="1600"/>
              <a:t>May choose to apply grant to </a:t>
            </a:r>
            <a:r>
              <a:rPr lang="en-US" sz="1600" b="1" i="1"/>
              <a:t>secondary</a:t>
            </a:r>
            <a:r>
              <a:rPr lang="en-US" sz="1600"/>
              <a:t> heat source if necessary for primary heat source to function and you have responsibility for the primary heat source</a:t>
            </a:r>
          </a:p>
          <a:p>
            <a:pPr lvl="3">
              <a:lnSpc>
                <a:spcPct val="90000"/>
              </a:lnSpc>
              <a:buFont typeface="Arial" panose="020B0604020202020204" pitchFamily="34" charset="0"/>
              <a:buChar char="•"/>
            </a:pPr>
            <a:r>
              <a:rPr lang="en-US" sz="1400"/>
              <a:t>Ex. gas furnace requires electricity to function</a:t>
            </a:r>
          </a:p>
          <a:p>
            <a:pPr lvl="3">
              <a:lnSpc>
                <a:spcPct val="90000"/>
              </a:lnSpc>
              <a:buFont typeface="Arial" panose="020B0604020202020204" pitchFamily="34" charset="0"/>
              <a:buChar char="•"/>
            </a:pPr>
            <a:r>
              <a:rPr lang="en-US" sz="1400"/>
              <a:t>Gas is your primary heating source, electricity is your secondary heating source.   </a:t>
            </a:r>
          </a:p>
          <a:p>
            <a:pPr lvl="1">
              <a:lnSpc>
                <a:spcPct val="90000"/>
              </a:lnSpc>
              <a:buFont typeface="Arial" panose="020B0604020202020204" pitchFamily="34" charset="0"/>
              <a:buChar char="•"/>
            </a:pPr>
            <a:r>
              <a:rPr lang="en-US" sz="2000"/>
              <a:t>OR Responsible for </a:t>
            </a:r>
            <a:r>
              <a:rPr lang="en-US" sz="2000" b="1" i="1"/>
              <a:t>supplemental</a:t>
            </a:r>
            <a:r>
              <a:rPr lang="en-US" sz="2000"/>
              <a:t> heat source, </a:t>
            </a:r>
            <a:r>
              <a:rPr lang="en-US" sz="2000" u="sng"/>
              <a:t>if that heat source is used most by the household</a:t>
            </a:r>
            <a:r>
              <a:rPr lang="en-US" sz="2000"/>
              <a:t>.</a:t>
            </a:r>
          </a:p>
          <a:p>
            <a:pPr lvl="2">
              <a:lnSpc>
                <a:spcPct val="90000"/>
              </a:lnSpc>
              <a:buFont typeface="Arial" panose="020B0604020202020204" pitchFamily="34" charset="0"/>
              <a:buChar char="•"/>
            </a:pPr>
            <a:r>
              <a:rPr lang="en-US" sz="1600"/>
              <a:t>A source of energy that a household uses to provide additional heat beyond the residence’s primary heat source. </a:t>
            </a:r>
          </a:p>
          <a:p>
            <a:pPr marL="801370" lvl="2" indent="-344170">
              <a:lnSpc>
                <a:spcPct val="90000"/>
              </a:lnSpc>
            </a:pPr>
            <a:endParaRPr lang="en-US" sz="1600"/>
          </a:p>
        </p:txBody>
      </p:sp>
    </p:spTree>
    <p:extLst>
      <p:ext uri="{BB962C8B-B14F-4D97-AF65-F5344CB8AC3E}">
        <p14:creationId xmlns:p14="http://schemas.microsoft.com/office/powerpoint/2010/main" val="96183615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Eligibility: Pennsylvania Residency</a:t>
            </a:r>
          </a:p>
        </p:txBody>
      </p:sp>
      <p:sp>
        <p:nvSpPr>
          <p:cNvPr id="6" name="Content Placeholder 5"/>
          <p:cNvSpPr>
            <a:spLocks noGrp="1"/>
          </p:cNvSpPr>
          <p:nvPr>
            <p:ph idx="1"/>
          </p:nvPr>
        </p:nvSpPr>
        <p:spPr>
          <a:xfrm>
            <a:off x="4779034" y="338204"/>
            <a:ext cx="7158270" cy="6140234"/>
          </a:xfrm>
          <a:effectLst/>
        </p:spPr>
        <p:txBody>
          <a:bodyPr>
            <a:normAutofit/>
          </a:bodyPr>
          <a:lstStyle/>
          <a:p>
            <a:pPr marL="457200" lvl="1" indent="0">
              <a:lnSpc>
                <a:spcPct val="90000"/>
              </a:lnSpc>
              <a:buNone/>
            </a:pPr>
            <a:r>
              <a:rPr lang="en-US" sz="2000" b="1"/>
              <a:t>Residency:</a:t>
            </a:r>
            <a:r>
              <a:rPr lang="en-US" sz="2000"/>
              <a:t> </a:t>
            </a:r>
          </a:p>
          <a:p>
            <a:pPr lvl="2">
              <a:lnSpc>
                <a:spcPct val="90000"/>
              </a:lnSpc>
              <a:buFont typeface="Arial" panose="020B0604020202020204" pitchFamily="34" charset="0"/>
              <a:buChar char="•"/>
            </a:pPr>
            <a:r>
              <a:rPr lang="en-US" sz="2000"/>
              <a:t>“An individual whose home is in the Commonwealth and who lives there voluntarily and not temporarily for a reason such as vacation, a visit or education.” </a:t>
            </a:r>
          </a:p>
          <a:p>
            <a:pPr lvl="3">
              <a:lnSpc>
                <a:spcPct val="90000"/>
              </a:lnSpc>
              <a:buFont typeface="Arial" panose="020B0604020202020204" pitchFamily="34" charset="0"/>
              <a:buChar char="•"/>
            </a:pPr>
            <a:r>
              <a:rPr lang="en-US" sz="1600"/>
              <a:t>Does not matter how long applicant has lived in Pennsylvania.</a:t>
            </a:r>
          </a:p>
          <a:p>
            <a:pPr lvl="3">
              <a:lnSpc>
                <a:spcPct val="90000"/>
              </a:lnSpc>
              <a:buFont typeface="Arial" panose="020B0604020202020204" pitchFamily="34" charset="0"/>
              <a:buChar char="•"/>
            </a:pPr>
            <a:r>
              <a:rPr lang="en-US" sz="1600"/>
              <a:t>College students may be eligible if they live in an apartment during the school year or year-round and their bill is not paid by a third party </a:t>
            </a:r>
          </a:p>
          <a:p>
            <a:pPr lvl="3">
              <a:lnSpc>
                <a:spcPct val="90000"/>
              </a:lnSpc>
              <a:buFont typeface="Arial" panose="020B0604020202020204" pitchFamily="34" charset="0"/>
              <a:buChar char="•"/>
            </a:pPr>
            <a:r>
              <a:rPr lang="en-US" sz="1600"/>
              <a:t>Persons living in RV / Camper are eligible if the RV/Camper is permanently located in Pennsylvania and they have no other permanent residence</a:t>
            </a:r>
          </a:p>
        </p:txBody>
      </p:sp>
    </p:spTree>
    <p:extLst>
      <p:ext uri="{BB962C8B-B14F-4D97-AF65-F5344CB8AC3E}">
        <p14:creationId xmlns:p14="http://schemas.microsoft.com/office/powerpoint/2010/main" val="251762774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Eligibility: Immigration Status</a:t>
            </a:r>
          </a:p>
        </p:txBody>
      </p:sp>
      <p:sp>
        <p:nvSpPr>
          <p:cNvPr id="6" name="Content Placeholder 5"/>
          <p:cNvSpPr>
            <a:spLocks noGrp="1"/>
          </p:cNvSpPr>
          <p:nvPr>
            <p:ph idx="1"/>
          </p:nvPr>
        </p:nvSpPr>
        <p:spPr>
          <a:xfrm>
            <a:off x="4571999" y="439388"/>
            <a:ext cx="7440461" cy="6039050"/>
          </a:xfrm>
          <a:effectLst/>
        </p:spPr>
        <p:txBody>
          <a:bodyPr>
            <a:normAutofit fontScale="92500" lnSpcReduction="10000"/>
          </a:bodyPr>
          <a:lstStyle/>
          <a:p>
            <a:pPr marL="114300" indent="0">
              <a:lnSpc>
                <a:spcPct val="90000"/>
              </a:lnSpc>
              <a:buNone/>
            </a:pPr>
            <a:r>
              <a:rPr lang="en-US" sz="2200" b="1"/>
              <a:t>Both US citizens and non US citizens may qualify for LIHEAP</a:t>
            </a:r>
          </a:p>
          <a:p>
            <a:pPr lvl="2">
              <a:lnSpc>
                <a:spcPct val="90000"/>
              </a:lnSpc>
              <a:buFont typeface="Arial" panose="020B0604020202020204" pitchFamily="34" charset="0"/>
              <a:buChar char="•"/>
            </a:pPr>
            <a:r>
              <a:rPr lang="en-US" sz="1800"/>
              <a:t>Qualified noncitizen</a:t>
            </a:r>
          </a:p>
          <a:p>
            <a:pPr lvl="3">
              <a:lnSpc>
                <a:spcPct val="90000"/>
              </a:lnSpc>
              <a:buFont typeface="Arial" panose="020B0604020202020204" pitchFamily="34" charset="0"/>
              <a:buChar char="•"/>
            </a:pPr>
            <a:r>
              <a:rPr lang="en-US" sz="1400"/>
              <a:t>Lawfully admitted for permanent residence</a:t>
            </a:r>
          </a:p>
          <a:p>
            <a:pPr lvl="3">
              <a:lnSpc>
                <a:spcPct val="90000"/>
              </a:lnSpc>
              <a:buFont typeface="Arial" panose="020B0604020202020204" pitchFamily="34" charset="0"/>
              <a:buChar char="•"/>
            </a:pPr>
            <a:r>
              <a:rPr lang="en-US" sz="1400"/>
              <a:t>Qualified for asylee status</a:t>
            </a:r>
          </a:p>
          <a:p>
            <a:pPr lvl="3">
              <a:lnSpc>
                <a:spcPct val="90000"/>
              </a:lnSpc>
              <a:buFont typeface="Arial" panose="020B0604020202020204" pitchFamily="34" charset="0"/>
              <a:buChar char="•"/>
            </a:pPr>
            <a:r>
              <a:rPr lang="en-US" sz="1400"/>
              <a:t>Qualified for refugee status</a:t>
            </a:r>
          </a:p>
          <a:p>
            <a:pPr lvl="3">
              <a:lnSpc>
                <a:spcPct val="90000"/>
              </a:lnSpc>
              <a:buFont typeface="Arial" panose="020B0604020202020204" pitchFamily="34" charset="0"/>
              <a:buChar char="•"/>
            </a:pPr>
            <a:r>
              <a:rPr lang="en-US" sz="1400"/>
              <a:t>Cuban or Haitian Entrant</a:t>
            </a:r>
          </a:p>
          <a:p>
            <a:pPr lvl="3">
              <a:buFont typeface="Arial" panose="020B0604020202020204" pitchFamily="34" charset="0"/>
              <a:buChar char="•"/>
            </a:pPr>
            <a:r>
              <a:rPr lang="en-US" sz="1400"/>
              <a:t>Non-citizens who have been battered or subjected to extreme cruelty in the United States</a:t>
            </a:r>
          </a:p>
          <a:p>
            <a:pPr lvl="3">
              <a:buFont typeface="Arial" panose="020B0604020202020204" pitchFamily="34" charset="0"/>
              <a:buChar char="•"/>
            </a:pPr>
            <a:r>
              <a:rPr lang="en-US" sz="1400"/>
              <a:t>Appendix B to the State Plan contains a full list of eligible immigration status and acceptable documentation: </a:t>
            </a:r>
          </a:p>
          <a:p>
            <a:pPr lvl="2">
              <a:lnSpc>
                <a:spcPct val="90000"/>
              </a:lnSpc>
              <a:buFont typeface="Arial" panose="020B0604020202020204" pitchFamily="34" charset="0"/>
              <a:buChar char="•"/>
            </a:pPr>
            <a:r>
              <a:rPr lang="en-US" sz="1800"/>
              <a:t>A person’s statement that they are a citizen is considered sufficient verification 622.12 (</a:t>
            </a:r>
            <a:r>
              <a:rPr lang="en-US" sz="1800" i="1"/>
              <a:t>Updated August 17, 2022</a:t>
            </a:r>
            <a:r>
              <a:rPr lang="en-US" sz="1800"/>
              <a:t>)</a:t>
            </a:r>
          </a:p>
          <a:p>
            <a:pPr lvl="3">
              <a:lnSpc>
                <a:spcPct val="90000"/>
              </a:lnSpc>
              <a:buFont typeface="Arial" panose="020B0604020202020204" pitchFamily="34" charset="0"/>
              <a:buChar char="•"/>
            </a:pPr>
            <a:r>
              <a:rPr lang="en-US" sz="1400"/>
              <a:t>Applicants must provide USCIS documentation for non US citizens in the household who are eligible for LIHEAP.</a:t>
            </a:r>
          </a:p>
          <a:p>
            <a:pPr lvl="2">
              <a:lnSpc>
                <a:spcPct val="90000"/>
              </a:lnSpc>
              <a:buFont typeface="Arial" panose="020B0604020202020204" pitchFamily="34" charset="0"/>
              <a:buChar char="•"/>
            </a:pPr>
            <a:r>
              <a:rPr lang="en-US" sz="1800"/>
              <a:t>A household member who does not qualify for LIHEAP due to immigration status: </a:t>
            </a:r>
          </a:p>
          <a:p>
            <a:pPr lvl="3">
              <a:lnSpc>
                <a:spcPct val="90000"/>
              </a:lnSpc>
              <a:buFont typeface="Arial" panose="020B0604020202020204" pitchFamily="34" charset="0"/>
              <a:buChar char="•"/>
            </a:pPr>
            <a:r>
              <a:rPr lang="en-US" sz="1400" b="1"/>
              <a:t>can</a:t>
            </a:r>
            <a:r>
              <a:rPr lang="en-US" sz="1400"/>
              <a:t> be the payment name for the household</a:t>
            </a:r>
          </a:p>
          <a:p>
            <a:pPr lvl="3">
              <a:lnSpc>
                <a:spcPct val="90000"/>
              </a:lnSpc>
              <a:buFont typeface="Arial" panose="020B0604020202020204" pitchFamily="34" charset="0"/>
              <a:buChar char="•"/>
            </a:pPr>
            <a:r>
              <a:rPr lang="en-US" sz="1400"/>
              <a:t>will not be counted as a household member, however, their income will count as household income.</a:t>
            </a:r>
          </a:p>
          <a:p>
            <a:pPr marL="0" indent="0">
              <a:lnSpc>
                <a:spcPct val="90000"/>
              </a:lnSpc>
              <a:buNone/>
            </a:pPr>
            <a:r>
              <a:rPr lang="en-US" sz="1900">
                <a:solidFill>
                  <a:srgbClr val="C00000"/>
                </a:solidFill>
              </a:rPr>
              <a:t>A parent who is “ineligible” for LIHEAP can apply if other members of their household are eligible.</a:t>
            </a:r>
          </a:p>
          <a:p>
            <a:pPr lvl="3">
              <a:lnSpc>
                <a:spcPct val="90000"/>
              </a:lnSpc>
              <a:buFont typeface="Arial" panose="020B0604020202020204" pitchFamily="34" charset="0"/>
              <a:buChar char="•"/>
            </a:pPr>
            <a:endParaRPr lang="en-US" sz="1400"/>
          </a:p>
        </p:txBody>
      </p:sp>
    </p:spTree>
    <p:extLst>
      <p:ext uri="{BB962C8B-B14F-4D97-AF65-F5344CB8AC3E}">
        <p14:creationId xmlns:p14="http://schemas.microsoft.com/office/powerpoint/2010/main" val="359506318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451515" y="1734857"/>
            <a:ext cx="3765483" cy="3388287"/>
          </a:xfrm>
        </p:spPr>
        <p:txBody>
          <a:bodyPr anchor="ctr">
            <a:normAutofit/>
          </a:bodyPr>
          <a:lstStyle/>
          <a:p>
            <a:r>
              <a:rPr lang="en-US"/>
              <a:t>Welcome and Introductions</a:t>
            </a:r>
          </a:p>
        </p:txBody>
      </p:sp>
      <p:sp>
        <p:nvSpPr>
          <p:cNvPr id="5" name="Content Placeholder 4"/>
          <p:cNvSpPr>
            <a:spLocks noGrp="1"/>
          </p:cNvSpPr>
          <p:nvPr>
            <p:ph idx="1"/>
          </p:nvPr>
        </p:nvSpPr>
        <p:spPr>
          <a:xfrm>
            <a:off x="5689599" y="347870"/>
            <a:ext cx="5966691" cy="6142382"/>
          </a:xfrm>
          <a:effectLst/>
        </p:spPr>
        <p:txBody>
          <a:bodyPr>
            <a:normAutofit/>
          </a:bodyPr>
          <a:lstStyle/>
          <a:p>
            <a:pPr marL="0" indent="0">
              <a:lnSpc>
                <a:spcPct val="90000"/>
              </a:lnSpc>
              <a:buNone/>
            </a:pPr>
            <a:r>
              <a:rPr lang="en-US" sz="1600" b="1"/>
              <a:t>Pennsylvania Utility Law Project (PULP)</a:t>
            </a:r>
          </a:p>
          <a:p>
            <a:pPr lvl="1">
              <a:lnSpc>
                <a:spcPct val="90000"/>
              </a:lnSpc>
            </a:pPr>
            <a:r>
              <a:rPr lang="en-US"/>
              <a:t>Represent interests of low-income, residential utility consumers statewide through direct representation, policy advocacy, and large-scale litigation.</a:t>
            </a:r>
          </a:p>
          <a:p>
            <a:pPr lvl="1">
              <a:lnSpc>
                <a:spcPct val="90000"/>
              </a:lnSpc>
            </a:pPr>
            <a:r>
              <a:rPr lang="en-US"/>
              <a:t>Provide training, technical assistance, and support to legal aid and nonprofit community groups across Pennsylvania.</a:t>
            </a:r>
          </a:p>
          <a:p>
            <a:pPr marL="0" indent="0">
              <a:lnSpc>
                <a:spcPct val="90000"/>
              </a:lnSpc>
              <a:buNone/>
            </a:pPr>
            <a:r>
              <a:rPr lang="en-US" sz="1600" b="1"/>
              <a:t>Community Legal Services (CLS)  </a:t>
            </a:r>
          </a:p>
          <a:p>
            <a:pPr marL="0" indent="0">
              <a:lnSpc>
                <a:spcPct val="90000"/>
              </a:lnSpc>
              <a:buNone/>
            </a:pPr>
            <a:r>
              <a:rPr lang="en-US" sz="1600" b="1"/>
              <a:t>	Energy Unit and Health &amp; Independence Unit</a:t>
            </a:r>
          </a:p>
          <a:p>
            <a:pPr lvl="1">
              <a:lnSpc>
                <a:spcPct val="90000"/>
              </a:lnSpc>
            </a:pPr>
            <a:r>
              <a:rPr lang="en-US"/>
              <a:t>Direct representation of low-income Philadelphia families and organizations to ensure access to essential utility service at affordable rates, and improve affordability policy on local, state and national level.</a:t>
            </a:r>
          </a:p>
          <a:p>
            <a:pPr lvl="1">
              <a:lnSpc>
                <a:spcPct val="90000"/>
              </a:lnSpc>
            </a:pPr>
            <a:r>
              <a:rPr lang="en-US"/>
              <a:t>Represent Philadelphians in accessing public benefits including LIHEAP, cash assistance, Medical Assistance, SNAP, long term care, and in maintaining access to SSI benefits.</a:t>
            </a:r>
          </a:p>
        </p:txBody>
      </p:sp>
    </p:spTree>
    <p:extLst>
      <p:ext uri="{BB962C8B-B14F-4D97-AF65-F5344CB8AC3E}">
        <p14:creationId xmlns:p14="http://schemas.microsoft.com/office/powerpoint/2010/main" val="403591824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u="sng"/>
              <a:t>CRISIS</a:t>
            </a:r>
            <a:r>
              <a:rPr lang="en-US" i="1"/>
              <a:t> GRANTS</a:t>
            </a:r>
          </a:p>
        </p:txBody>
      </p:sp>
      <p:sp>
        <p:nvSpPr>
          <p:cNvPr id="5" name="Text Placeholder 4"/>
          <p:cNvSpPr>
            <a:spLocks noGrp="1"/>
          </p:cNvSpPr>
          <p:nvPr>
            <p:ph type="body" idx="1"/>
          </p:nvPr>
        </p:nvSpPr>
        <p:spPr>
          <a:xfrm>
            <a:off x="853189" y="4443680"/>
            <a:ext cx="6686297" cy="1085852"/>
          </a:xfrm>
        </p:spPr>
        <p:txBody>
          <a:bodyPr/>
          <a:lstStyle/>
          <a:p>
            <a:r>
              <a:rPr lang="en-US" sz="2000" b="1"/>
              <a:t>$25 - $1,000 TO ASSIST HOUSEHOLDS WITHOUT HEAT OR IN IMMINENT DANGER OF BEING WITHOUT HEAT</a:t>
            </a:r>
          </a:p>
          <a:p>
            <a:endParaRPr lang="en-US" b="1"/>
          </a:p>
        </p:txBody>
      </p:sp>
      <p:pic>
        <p:nvPicPr>
          <p:cNvPr id="2050" name="Picture 2" descr="Pre-Crisis vs. Post-Crisis Planning: Confronting Life's Unknowns -  myLifeSite">
            <a:extLst>
              <a:ext uri="{FF2B5EF4-FFF2-40B4-BE49-F238E27FC236}">
                <a16:creationId xmlns:a16="http://schemas.microsoft.com/office/drawing/2014/main" id="{9B2D29BF-DDE4-491E-9A54-58D362C5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003" y="1168056"/>
            <a:ext cx="3985405" cy="27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2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641754" y="1918252"/>
            <a:ext cx="3365439" cy="3997635"/>
          </a:xfrm>
        </p:spPr>
        <p:txBody>
          <a:bodyPr anchor="t">
            <a:normAutofit/>
          </a:bodyPr>
          <a:lstStyle/>
          <a:p>
            <a:r>
              <a:rPr lang="en-US" sz="4400"/>
              <a:t>Eligibility</a:t>
            </a:r>
          </a:p>
        </p:txBody>
      </p:sp>
      <p:graphicFrame>
        <p:nvGraphicFramePr>
          <p:cNvPr id="8" name="Content Placeholder 5">
            <a:extLst>
              <a:ext uri="{FF2B5EF4-FFF2-40B4-BE49-F238E27FC236}">
                <a16:creationId xmlns:a16="http://schemas.microsoft.com/office/drawing/2014/main" id="{9CC6004E-3F16-4AC4-BA73-62230301CA14}"/>
              </a:ext>
            </a:extLst>
          </p:cNvPr>
          <p:cNvGraphicFramePr>
            <a:graphicFrameLocks noGrp="1"/>
          </p:cNvGraphicFramePr>
          <p:nvPr>
            <p:ph idx="1"/>
            <p:extLst>
              <p:ext uri="{D42A27DB-BD31-4B8C-83A1-F6EECF244321}">
                <p14:modId xmlns:p14="http://schemas.microsoft.com/office/powerpoint/2010/main" val="3299621747"/>
              </p:ext>
            </p:extLst>
          </p:nvPr>
        </p:nvGraphicFramePr>
        <p:xfrm>
          <a:off x="5072647" y="640961"/>
          <a:ext cx="6754168" cy="550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94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051176-E91B-4B85-8CCB-87F795782527}"/>
              </a:ext>
            </a:extLst>
          </p:cNvPr>
          <p:cNvSpPr>
            <a:spLocks noGrp="1"/>
          </p:cNvSpPr>
          <p:nvPr>
            <p:ph type="title"/>
          </p:nvPr>
        </p:nvSpPr>
        <p:spPr>
          <a:xfrm>
            <a:off x="451515" y="1734857"/>
            <a:ext cx="3765483" cy="3388287"/>
          </a:xfrm>
        </p:spPr>
        <p:txBody>
          <a:bodyPr anchor="ctr">
            <a:normAutofit/>
          </a:bodyPr>
          <a:lstStyle/>
          <a:p>
            <a:r>
              <a:rPr lang="en-US"/>
              <a:t>Home Heating Emergency</a:t>
            </a:r>
          </a:p>
        </p:txBody>
      </p:sp>
      <p:sp>
        <p:nvSpPr>
          <p:cNvPr id="3" name="Content Placeholder 2">
            <a:extLst>
              <a:ext uri="{FF2B5EF4-FFF2-40B4-BE49-F238E27FC236}">
                <a16:creationId xmlns:a16="http://schemas.microsoft.com/office/drawing/2014/main" id="{FD67F1AC-3BAB-4378-B393-56DA00AFA64E}"/>
              </a:ext>
            </a:extLst>
          </p:cNvPr>
          <p:cNvSpPr>
            <a:spLocks noGrp="1"/>
          </p:cNvSpPr>
          <p:nvPr>
            <p:ph idx="1"/>
          </p:nvPr>
        </p:nvSpPr>
        <p:spPr>
          <a:xfrm>
            <a:off x="5201727" y="613774"/>
            <a:ext cx="6538757" cy="5999967"/>
          </a:xfrm>
          <a:effectLst/>
        </p:spPr>
        <p:txBody>
          <a:bodyPr>
            <a:normAutofit/>
          </a:bodyPr>
          <a:lstStyle/>
          <a:p>
            <a:pPr marL="457200" lvl="1" indent="0">
              <a:lnSpc>
                <a:spcPct val="90000"/>
              </a:lnSpc>
              <a:buNone/>
            </a:pPr>
            <a:r>
              <a:rPr lang="en-US" sz="2000" b="1"/>
              <a:t>Actual or imminent home heating emergency when a household:</a:t>
            </a:r>
          </a:p>
          <a:p>
            <a:pPr lvl="1">
              <a:lnSpc>
                <a:spcPct val="90000"/>
              </a:lnSpc>
              <a:buFont typeface="Arial" panose="020B0604020202020204" pitchFamily="34" charset="0"/>
              <a:buChar char="•"/>
            </a:pPr>
            <a:r>
              <a:rPr lang="en-US" sz="1800"/>
              <a:t>is shut off,</a:t>
            </a:r>
          </a:p>
          <a:p>
            <a:pPr lvl="1">
              <a:lnSpc>
                <a:spcPct val="90000"/>
              </a:lnSpc>
              <a:buFont typeface="Arial" panose="020B0604020202020204" pitchFamily="34" charset="0"/>
              <a:buChar char="•"/>
            </a:pPr>
            <a:r>
              <a:rPr lang="en-US" sz="1800"/>
              <a:t>has received a termination notice, </a:t>
            </a:r>
          </a:p>
          <a:p>
            <a:pPr lvl="1">
              <a:lnSpc>
                <a:spcPct val="90000"/>
              </a:lnSpc>
              <a:buFont typeface="Arial" panose="020B0604020202020204" pitchFamily="34" charset="0"/>
              <a:buChar char="•"/>
            </a:pPr>
            <a:r>
              <a:rPr lang="en-US" sz="1800"/>
              <a:t>has 15 or fewer days of deliverable fuel</a:t>
            </a:r>
            <a:r>
              <a:rPr lang="en-US" sz="2100"/>
              <a:t>.</a:t>
            </a:r>
          </a:p>
          <a:p>
            <a:pPr marL="457200" lvl="1" indent="0">
              <a:lnSpc>
                <a:spcPct val="90000"/>
              </a:lnSpc>
              <a:buNone/>
            </a:pPr>
            <a:r>
              <a:rPr lang="en-US" sz="2000" b="1"/>
              <a:t>The crisis (heating emergency) must be resolvable by the grant</a:t>
            </a:r>
          </a:p>
          <a:p>
            <a:pPr lvl="1">
              <a:lnSpc>
                <a:spcPct val="90000"/>
              </a:lnSpc>
              <a:buFont typeface="Arial" panose="020B0604020202020204" pitchFamily="34" charset="0"/>
              <a:buChar char="•"/>
            </a:pPr>
            <a:r>
              <a:rPr lang="en-US" sz="1800"/>
              <a:t>A utility may accept less than what is owed to “resolve the crisis” – but you must ask!</a:t>
            </a:r>
          </a:p>
          <a:p>
            <a:pPr lvl="3">
              <a:lnSpc>
                <a:spcPct val="90000"/>
              </a:lnSpc>
              <a:buFont typeface="Arial" panose="020B0604020202020204" pitchFamily="34" charset="0"/>
              <a:buChar char="•"/>
            </a:pPr>
            <a:r>
              <a:rPr lang="en-US" sz="1800"/>
              <a:t>Grant may initially be denied by the utility if the past due amount is higher than the grant limit </a:t>
            </a:r>
          </a:p>
          <a:p>
            <a:pPr lvl="3">
              <a:lnSpc>
                <a:spcPct val="90000"/>
              </a:lnSpc>
              <a:buFont typeface="Arial" panose="020B0604020202020204" pitchFamily="34" charset="0"/>
              <a:buChar char="•"/>
            </a:pPr>
            <a:r>
              <a:rPr lang="en-US" sz="1800"/>
              <a:t>Some utilities may have bill thresholds under which they will accept a crisis grant</a:t>
            </a:r>
            <a:endParaRPr lang="en-US" sz="1800" b="1"/>
          </a:p>
          <a:p>
            <a:pPr marL="514350" lvl="1" indent="0">
              <a:lnSpc>
                <a:spcPct val="90000"/>
              </a:lnSpc>
              <a:buNone/>
            </a:pPr>
            <a:r>
              <a:rPr lang="en-US" sz="2000" b="1"/>
              <a:t>Households with a medical or other short-term emergency hold that has temporarily stayed a pending termination will be considered to meet the criteria for Crisis.</a:t>
            </a:r>
          </a:p>
          <a:p>
            <a:pPr lvl="1">
              <a:lnSpc>
                <a:spcPct val="90000"/>
              </a:lnSpc>
              <a:buFont typeface="Arial" panose="020B0604020202020204" pitchFamily="34" charset="0"/>
              <a:buChar char="•"/>
            </a:pPr>
            <a:endParaRPr lang="en-US" sz="2200"/>
          </a:p>
        </p:txBody>
      </p:sp>
    </p:spTree>
    <p:extLst>
      <p:ext uri="{BB962C8B-B14F-4D97-AF65-F5344CB8AC3E}">
        <p14:creationId xmlns:p14="http://schemas.microsoft.com/office/powerpoint/2010/main" val="134576877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82D244-C766-4B8A-B761-49F9EB618316}"/>
              </a:ext>
            </a:extLst>
          </p:cNvPr>
          <p:cNvSpPr>
            <a:spLocks noGrp="1"/>
          </p:cNvSpPr>
          <p:nvPr>
            <p:ph type="title"/>
          </p:nvPr>
        </p:nvSpPr>
        <p:spPr>
          <a:xfrm>
            <a:off x="451515" y="1734857"/>
            <a:ext cx="3765483" cy="3388287"/>
          </a:xfrm>
        </p:spPr>
        <p:txBody>
          <a:bodyPr anchor="ctr">
            <a:normAutofit/>
          </a:bodyPr>
          <a:lstStyle/>
          <a:p>
            <a:r>
              <a:rPr lang="en-US"/>
              <a:t>Use of Crisis Funds</a:t>
            </a:r>
          </a:p>
        </p:txBody>
      </p:sp>
      <p:sp>
        <p:nvSpPr>
          <p:cNvPr id="3" name="Content Placeholder 2">
            <a:extLst>
              <a:ext uri="{FF2B5EF4-FFF2-40B4-BE49-F238E27FC236}">
                <a16:creationId xmlns:a16="http://schemas.microsoft.com/office/drawing/2014/main" id="{9687FDB0-31D0-4296-9865-05CDE420E32D}"/>
              </a:ext>
            </a:extLst>
          </p:cNvPr>
          <p:cNvSpPr>
            <a:spLocks noGrp="1"/>
          </p:cNvSpPr>
          <p:nvPr>
            <p:ph idx="1"/>
          </p:nvPr>
        </p:nvSpPr>
        <p:spPr>
          <a:xfrm>
            <a:off x="5348377" y="1035171"/>
            <a:ext cx="6469811" cy="4843836"/>
          </a:xfrm>
          <a:effectLst/>
        </p:spPr>
        <p:txBody>
          <a:bodyPr>
            <a:normAutofit/>
          </a:bodyPr>
          <a:lstStyle/>
          <a:p>
            <a:pPr marL="341313" lvl="2" indent="0">
              <a:buNone/>
            </a:pPr>
            <a:r>
              <a:rPr lang="en-US" sz="2000" i="1"/>
              <a:t>Crisis grants may be used to pay for: </a:t>
            </a:r>
          </a:p>
          <a:p>
            <a:pPr marL="1141413" lvl="3" indent="-342900">
              <a:buFont typeface="Arial" panose="020B0604020202020204" pitchFamily="34" charset="0"/>
              <a:buChar char="•"/>
            </a:pPr>
            <a:r>
              <a:rPr lang="en-US" sz="1800" i="1"/>
              <a:t>late fees</a:t>
            </a:r>
          </a:p>
          <a:p>
            <a:pPr marL="1141413" lvl="3" indent="-342900">
              <a:buFont typeface="Arial" panose="020B0604020202020204" pitchFamily="34" charset="0"/>
              <a:buChar char="•"/>
            </a:pPr>
            <a:r>
              <a:rPr lang="en-US" sz="1800" i="1"/>
              <a:t>reconnection fees, and </a:t>
            </a:r>
          </a:p>
          <a:p>
            <a:pPr marL="1141413" lvl="3" indent="-342900">
              <a:buFont typeface="Arial" panose="020B0604020202020204" pitchFamily="34" charset="0"/>
              <a:buChar char="•"/>
            </a:pPr>
            <a:r>
              <a:rPr lang="en-US" sz="1800" i="1"/>
              <a:t>reasonable delivery fees.</a:t>
            </a:r>
          </a:p>
          <a:p>
            <a:pPr marL="341313" lvl="2" indent="0">
              <a:buNone/>
            </a:pPr>
            <a:r>
              <a:rPr lang="en-US" sz="2000" i="1"/>
              <a:t>Crisis grants </a:t>
            </a:r>
            <a:r>
              <a:rPr lang="en-US" sz="2000" i="1" u="sng"/>
              <a:t>may not</a:t>
            </a:r>
            <a:r>
              <a:rPr lang="en-US" sz="2000" i="1"/>
              <a:t> be used for security deposits.</a:t>
            </a:r>
          </a:p>
          <a:p>
            <a:pPr marL="1084263" lvl="3" indent="-285750">
              <a:buFont typeface="Arial" panose="020B0604020202020204" pitchFamily="34" charset="0"/>
              <a:buChar char="•"/>
            </a:pPr>
            <a:r>
              <a:rPr lang="en-US" sz="1800" b="1" i="1"/>
              <a:t>Regulated utilities are prohibited from charging a security deposit if a household income is at or below 150% FPL. </a:t>
            </a:r>
          </a:p>
          <a:p>
            <a:pPr marL="1084263" lvl="3" indent="-285750">
              <a:buFont typeface="Arial" panose="020B0604020202020204" pitchFamily="34" charset="0"/>
              <a:buChar char="•"/>
            </a:pPr>
            <a:r>
              <a:rPr lang="en-US" sz="1600" i="1"/>
              <a:t>66 Pa. C.S. 1404(a.1) / 52 Pa. Code 56.32(e)</a:t>
            </a:r>
          </a:p>
        </p:txBody>
      </p:sp>
    </p:spTree>
    <p:extLst>
      <p:ext uri="{BB962C8B-B14F-4D97-AF65-F5344CB8AC3E}">
        <p14:creationId xmlns:p14="http://schemas.microsoft.com/office/powerpoint/2010/main" val="205526745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82D244-C766-4B8A-B761-49F9EB618316}"/>
              </a:ext>
            </a:extLst>
          </p:cNvPr>
          <p:cNvSpPr>
            <a:spLocks noGrp="1"/>
          </p:cNvSpPr>
          <p:nvPr>
            <p:ph type="title"/>
          </p:nvPr>
        </p:nvSpPr>
        <p:spPr>
          <a:xfrm>
            <a:off x="451515" y="1734857"/>
            <a:ext cx="3765483" cy="3388287"/>
          </a:xfrm>
        </p:spPr>
        <p:txBody>
          <a:bodyPr anchor="ctr">
            <a:normAutofit/>
          </a:bodyPr>
          <a:lstStyle/>
          <a:p>
            <a:r>
              <a:rPr lang="en-US"/>
              <a:t>Cash or Crisis</a:t>
            </a:r>
          </a:p>
        </p:txBody>
      </p:sp>
      <p:sp>
        <p:nvSpPr>
          <p:cNvPr id="3" name="Content Placeholder 2">
            <a:extLst>
              <a:ext uri="{FF2B5EF4-FFF2-40B4-BE49-F238E27FC236}">
                <a16:creationId xmlns:a16="http://schemas.microsoft.com/office/drawing/2014/main" id="{9687FDB0-31D0-4296-9865-05CDE420E32D}"/>
              </a:ext>
            </a:extLst>
          </p:cNvPr>
          <p:cNvSpPr>
            <a:spLocks noGrp="1"/>
          </p:cNvSpPr>
          <p:nvPr>
            <p:ph idx="1"/>
          </p:nvPr>
        </p:nvSpPr>
        <p:spPr>
          <a:xfrm>
            <a:off x="5348377" y="273132"/>
            <a:ext cx="6469811" cy="6293923"/>
          </a:xfrm>
          <a:effectLst/>
        </p:spPr>
        <p:txBody>
          <a:bodyPr>
            <a:normAutofit lnSpcReduction="10000"/>
          </a:bodyPr>
          <a:lstStyle/>
          <a:p>
            <a:pPr marL="341313" lvl="2" indent="0">
              <a:buNone/>
            </a:pPr>
            <a:r>
              <a:rPr lang="en-US" sz="2000" b="1"/>
              <a:t>Previous Rule: “Cash First” </a:t>
            </a:r>
          </a:p>
          <a:p>
            <a:pPr marL="684213" lvl="2" indent="-342900">
              <a:buFont typeface="Arial" panose="020B0604020202020204" pitchFamily="34" charset="0"/>
              <a:buChar char="•"/>
            </a:pPr>
            <a:r>
              <a:rPr lang="en-US" sz="1900"/>
              <a:t>A household in a crisis will have the cash grant applied first regardless of the amount required to resolve the crisis.</a:t>
            </a:r>
          </a:p>
          <a:p>
            <a:pPr marL="341313" lvl="2" indent="0">
              <a:buNone/>
            </a:pPr>
            <a:r>
              <a:rPr lang="en-US" sz="2000" b="1"/>
              <a:t>New Rule: </a:t>
            </a:r>
          </a:p>
          <a:p>
            <a:pPr marL="684213" lvl="2" indent="-342900">
              <a:buFont typeface="Arial" panose="020B0604020202020204" pitchFamily="34" charset="0"/>
              <a:buChar char="•"/>
            </a:pPr>
            <a:r>
              <a:rPr lang="en-US" sz="1900"/>
              <a:t>A household in crisis can have the crisis grant applied, without applying the cash grant first.</a:t>
            </a:r>
          </a:p>
          <a:p>
            <a:pPr marL="341313" lvl="2" indent="0">
              <a:buNone/>
            </a:pPr>
            <a:r>
              <a:rPr lang="en-US" sz="2000" b="1"/>
              <a:t>Example:</a:t>
            </a:r>
          </a:p>
          <a:p>
            <a:pPr marL="684213" lvl="2" indent="-342900">
              <a:buFont typeface="Arial" panose="020B0604020202020204" pitchFamily="34" charset="0"/>
              <a:buChar char="•"/>
            </a:pPr>
            <a:r>
              <a:rPr lang="en-US" sz="1900"/>
              <a:t>A customer has a shut-off notice for November 1</a:t>
            </a:r>
            <a:r>
              <a:rPr lang="en-US" sz="1900" baseline="30000"/>
              <a:t>st</a:t>
            </a:r>
            <a:r>
              <a:rPr lang="en-US" sz="1900"/>
              <a:t> and needs to pay $500 to prevent the termination.</a:t>
            </a:r>
          </a:p>
          <a:p>
            <a:pPr marL="684213" lvl="2" indent="-342900">
              <a:buFont typeface="Arial" panose="020B0604020202020204" pitchFamily="34" charset="0"/>
              <a:buChar char="•"/>
            </a:pPr>
            <a:r>
              <a:rPr lang="en-US" sz="1900"/>
              <a:t>Under the old rule, the $300 cash grant would be applied first, then the remaining amount due will be covered by the crisis grant. </a:t>
            </a:r>
          </a:p>
          <a:p>
            <a:pPr marL="684213" lvl="2" indent="-342900">
              <a:buFont typeface="Arial" panose="020B0604020202020204" pitchFamily="34" charset="0"/>
              <a:buChar char="•"/>
            </a:pPr>
            <a:r>
              <a:rPr lang="en-US" sz="1900"/>
              <a:t>Under the new rule, the crisis will be resolved solely with the crisis grant, leaving the cash grant available for the customer at a later date. </a:t>
            </a:r>
          </a:p>
          <a:p>
            <a:pPr marL="341313" lvl="2" indent="0">
              <a:buNone/>
            </a:pPr>
            <a:r>
              <a:rPr lang="en-US" sz="2600" b="1" i="1">
                <a:solidFill>
                  <a:schemeClr val="accent2">
                    <a:lumMod val="75000"/>
                  </a:schemeClr>
                </a:solidFill>
              </a:rPr>
              <a:t>Effect:  People will get more LIHEAP!</a:t>
            </a:r>
          </a:p>
        </p:txBody>
      </p:sp>
    </p:spTree>
    <p:extLst>
      <p:ext uri="{BB962C8B-B14F-4D97-AF65-F5344CB8AC3E}">
        <p14:creationId xmlns:p14="http://schemas.microsoft.com/office/powerpoint/2010/main" val="251739272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a:t>CRISIS INTERFACE AND WEATHERIZATION PROGRAM</a:t>
            </a:r>
          </a:p>
        </p:txBody>
      </p:sp>
      <p:sp>
        <p:nvSpPr>
          <p:cNvPr id="5" name="Text Placeholder 4"/>
          <p:cNvSpPr>
            <a:spLocks noGrp="1"/>
          </p:cNvSpPr>
          <p:nvPr>
            <p:ph type="body" idx="1"/>
          </p:nvPr>
        </p:nvSpPr>
        <p:spPr>
          <a:xfrm>
            <a:off x="853190" y="4443680"/>
            <a:ext cx="6304694" cy="1246264"/>
          </a:xfrm>
        </p:spPr>
        <p:txBody>
          <a:bodyPr/>
          <a:lstStyle/>
          <a:p>
            <a:r>
              <a:rPr lang="en-US" sz="2400" b="1"/>
              <a:t>ASSISTANCE TO HELP HOUSEHOLDS REPAIR OR REPLACE AN INOPERABLE OR INADEQUATE HEATING SYSTEM AND PROVIDE WEATHERIZATION MEASURES</a:t>
            </a:r>
          </a:p>
          <a:p>
            <a:endParaRPr lang="en-US" b="1"/>
          </a:p>
        </p:txBody>
      </p:sp>
      <p:pic>
        <p:nvPicPr>
          <p:cNvPr id="6" name="Picture 5">
            <a:extLst>
              <a:ext uri="{FF2B5EF4-FFF2-40B4-BE49-F238E27FC236}">
                <a16:creationId xmlns:a16="http://schemas.microsoft.com/office/drawing/2014/main" id="{F855A5CE-8E51-4958-BB80-EBE02E909643}"/>
              </a:ext>
            </a:extLst>
          </p:cNvPr>
          <p:cNvPicPr>
            <a:picLocks noChangeAspect="1"/>
          </p:cNvPicPr>
          <p:nvPr/>
        </p:nvPicPr>
        <p:blipFill>
          <a:blip r:embed="rId3"/>
          <a:stretch>
            <a:fillRect/>
          </a:stretch>
        </p:blipFill>
        <p:spPr>
          <a:xfrm>
            <a:off x="8261750" y="1168056"/>
            <a:ext cx="2902648" cy="2902648"/>
          </a:xfrm>
          <a:prstGeom prst="rect">
            <a:avLst/>
          </a:prstGeom>
        </p:spPr>
      </p:pic>
    </p:spTree>
    <p:extLst>
      <p:ext uri="{BB962C8B-B14F-4D97-AF65-F5344CB8AC3E}">
        <p14:creationId xmlns:p14="http://schemas.microsoft.com/office/powerpoint/2010/main" val="201717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Crisis Interface</a:t>
            </a:r>
            <a:br>
              <a:rPr lang="en-US"/>
            </a:br>
            <a:r>
              <a:rPr lang="en-US"/>
              <a:t>Eligibility</a:t>
            </a:r>
          </a:p>
        </p:txBody>
      </p:sp>
      <p:sp>
        <p:nvSpPr>
          <p:cNvPr id="6" name="Content Placeholder 5"/>
          <p:cNvSpPr>
            <a:spLocks noGrp="1"/>
          </p:cNvSpPr>
          <p:nvPr>
            <p:ph idx="1"/>
          </p:nvPr>
        </p:nvSpPr>
        <p:spPr>
          <a:xfrm>
            <a:off x="5193101" y="978993"/>
            <a:ext cx="6373587" cy="4900014"/>
          </a:xfrm>
          <a:effectLst/>
        </p:spPr>
        <p:txBody>
          <a:bodyPr>
            <a:normAutofit/>
          </a:bodyPr>
          <a:lstStyle/>
          <a:p>
            <a:pPr lvl="1">
              <a:buFont typeface="Arial" panose="020B0604020202020204" pitchFamily="34" charset="0"/>
              <a:buChar char="•"/>
            </a:pPr>
            <a:r>
              <a:rPr lang="en-US" sz="2000" b="1"/>
              <a:t>150% FPL or below</a:t>
            </a:r>
          </a:p>
          <a:p>
            <a:pPr lvl="1">
              <a:buFont typeface="Arial" panose="020B0604020202020204" pitchFamily="34" charset="0"/>
              <a:buChar char="•"/>
            </a:pPr>
            <a:r>
              <a:rPr lang="en-US" sz="2000" b="1"/>
              <a:t>Home Heating Responsibility</a:t>
            </a:r>
          </a:p>
          <a:p>
            <a:pPr lvl="1">
              <a:buFont typeface="Arial" panose="020B0604020202020204" pitchFamily="34" charset="0"/>
              <a:buChar char="•"/>
            </a:pPr>
            <a:r>
              <a:rPr lang="en-US" sz="2000" b="1"/>
              <a:t>Pennsylvania Residency</a:t>
            </a:r>
          </a:p>
          <a:p>
            <a:pPr lvl="1">
              <a:buFont typeface="Arial" panose="020B0604020202020204" pitchFamily="34" charset="0"/>
              <a:buChar char="•"/>
            </a:pPr>
            <a:r>
              <a:rPr lang="en-US" sz="2000" b="1"/>
              <a:t>Heating system needs to be repaired or replaced</a:t>
            </a:r>
          </a:p>
          <a:p>
            <a:pPr lvl="2">
              <a:buFont typeface="Arial" panose="020B0604020202020204" pitchFamily="34" charset="0"/>
              <a:buChar char="•"/>
            </a:pPr>
            <a:r>
              <a:rPr lang="en-US" sz="2000" i="1"/>
              <a:t>Must have been operable when applicant moved in </a:t>
            </a:r>
          </a:p>
          <a:p>
            <a:pPr lvl="2">
              <a:buFont typeface="Arial" panose="020B0604020202020204" pitchFamily="34" charset="0"/>
              <a:buChar char="•"/>
            </a:pPr>
            <a:r>
              <a:rPr lang="en-US" sz="2000" i="1"/>
              <a:t>Must have been operable within the last 2 heating seasons</a:t>
            </a:r>
          </a:p>
          <a:p>
            <a:pPr lvl="1">
              <a:buFont typeface="Arial" panose="020B0604020202020204" pitchFamily="34" charset="0"/>
              <a:buChar char="•"/>
            </a:pPr>
            <a:r>
              <a:rPr lang="en-US" sz="2000" b="1"/>
              <a:t>Landlord permission and agreement to not evict/increase rent for reasonable time (18 months or more).</a:t>
            </a:r>
          </a:p>
        </p:txBody>
      </p:sp>
    </p:spTree>
    <p:extLst>
      <p:ext uri="{BB962C8B-B14F-4D97-AF65-F5344CB8AC3E}">
        <p14:creationId xmlns:p14="http://schemas.microsoft.com/office/powerpoint/2010/main" val="413419499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a:t>Crisis Interface</a:t>
            </a:r>
            <a:br>
              <a:rPr lang="en-US"/>
            </a:br>
            <a:r>
              <a:rPr lang="en-US"/>
              <a:t>Available Benefits</a:t>
            </a:r>
          </a:p>
        </p:txBody>
      </p:sp>
      <p:sp>
        <p:nvSpPr>
          <p:cNvPr id="6" name="Content Placeholder 5"/>
          <p:cNvSpPr>
            <a:spLocks noGrp="1"/>
          </p:cNvSpPr>
          <p:nvPr>
            <p:ph idx="1"/>
          </p:nvPr>
        </p:nvSpPr>
        <p:spPr>
          <a:xfrm>
            <a:off x="5556552" y="978993"/>
            <a:ext cx="5816734" cy="4900014"/>
          </a:xfrm>
          <a:effectLst/>
        </p:spPr>
        <p:txBody>
          <a:bodyPr>
            <a:normAutofit/>
          </a:bodyPr>
          <a:lstStyle/>
          <a:p>
            <a:pPr lvl="1">
              <a:buFont typeface="Wingdings" panose="05000000000000000000" pitchFamily="2" charset="2"/>
              <a:buChar char="§"/>
            </a:pPr>
            <a:r>
              <a:rPr lang="en-US" sz="2000" b="1"/>
              <a:t>Repair heating system</a:t>
            </a:r>
          </a:p>
          <a:p>
            <a:pPr lvl="1">
              <a:buFont typeface="Wingdings" panose="05000000000000000000" pitchFamily="2" charset="2"/>
              <a:buChar char="§"/>
            </a:pPr>
            <a:r>
              <a:rPr lang="en-US" sz="2000" b="1"/>
              <a:t>Loan auxiliary heater</a:t>
            </a:r>
          </a:p>
          <a:p>
            <a:pPr lvl="1">
              <a:buFont typeface="Wingdings" panose="05000000000000000000" pitchFamily="2" charset="2"/>
              <a:buChar char="§"/>
            </a:pPr>
            <a:r>
              <a:rPr lang="en-US" sz="2000" b="1"/>
              <a:t>Repair gas or other fuel lines</a:t>
            </a:r>
          </a:p>
          <a:p>
            <a:pPr lvl="1">
              <a:buFont typeface="Wingdings" panose="05000000000000000000" pitchFamily="2" charset="2"/>
              <a:buChar char="§"/>
            </a:pPr>
            <a:r>
              <a:rPr lang="en-US" sz="2000" b="1"/>
              <a:t>Replace unrepairable heating systems</a:t>
            </a:r>
          </a:p>
          <a:p>
            <a:pPr lvl="1">
              <a:buFont typeface="Wingdings" panose="05000000000000000000" pitchFamily="2" charset="2"/>
              <a:buChar char="§"/>
            </a:pPr>
            <a:r>
              <a:rPr lang="en-US" sz="2000" b="1"/>
              <a:t>Repair hot water heating system</a:t>
            </a:r>
          </a:p>
          <a:p>
            <a:pPr lvl="1">
              <a:buFont typeface="Wingdings" panose="05000000000000000000" pitchFamily="2" charset="2"/>
              <a:buChar char="§"/>
            </a:pPr>
            <a:r>
              <a:rPr lang="en-US" sz="2000" b="1"/>
              <a:t>Heating system pipe thawing service</a:t>
            </a:r>
          </a:p>
          <a:p>
            <a:pPr lvl="1">
              <a:buFont typeface="Wingdings" panose="05000000000000000000" pitchFamily="2" charset="2"/>
              <a:buChar char="§"/>
            </a:pPr>
            <a:r>
              <a:rPr lang="en-US" sz="2000" b="1"/>
              <a:t>Repair broken windows</a:t>
            </a:r>
          </a:p>
          <a:p>
            <a:pPr lvl="1">
              <a:buFont typeface="Wingdings" panose="05000000000000000000" pitchFamily="2" charset="2"/>
              <a:buChar char="§"/>
            </a:pPr>
            <a:r>
              <a:rPr lang="en-US" sz="2000" b="1"/>
              <a:t>Provide blankets</a:t>
            </a:r>
          </a:p>
        </p:txBody>
      </p:sp>
    </p:spTree>
    <p:extLst>
      <p:ext uri="{BB962C8B-B14F-4D97-AF65-F5344CB8AC3E}">
        <p14:creationId xmlns:p14="http://schemas.microsoft.com/office/powerpoint/2010/main" val="80144126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a:t>Weatherization Assistance Program</a:t>
            </a:r>
          </a:p>
        </p:txBody>
      </p:sp>
      <p:sp>
        <p:nvSpPr>
          <p:cNvPr id="6" name="Content Placeholder 5"/>
          <p:cNvSpPr>
            <a:spLocks noGrp="1"/>
          </p:cNvSpPr>
          <p:nvPr>
            <p:ph idx="1"/>
          </p:nvPr>
        </p:nvSpPr>
        <p:spPr>
          <a:xfrm>
            <a:off x="252248" y="2317530"/>
            <a:ext cx="11761076" cy="5171091"/>
          </a:xfrm>
          <a:effectLst/>
        </p:spPr>
        <p:txBody>
          <a:bodyPr>
            <a:normAutofit fontScale="85000" lnSpcReduction="10000"/>
          </a:bodyPr>
          <a:lstStyle/>
          <a:p>
            <a:pPr marL="457200" lvl="1" indent="0">
              <a:buNone/>
            </a:pPr>
            <a:r>
              <a:rPr lang="en-US" sz="2200">
                <a:effectLst/>
                <a:latin typeface="+mj-lt"/>
              </a:rPr>
              <a:t>The Weatherization Assistance Program (WAP) was established to increase the energy efficiency of dwellings owned or occupied by low-income persons, reduce their total residential energy expenditures, and improve their health and safety, especially low-income persons who are particularly vulnerable such as the elderly, the handicapped, and children.</a:t>
            </a:r>
          </a:p>
          <a:p>
            <a:pPr lvl="1">
              <a:buFont typeface="Wingdings" panose="05000000000000000000" pitchFamily="2" charset="2"/>
              <a:buChar char="§"/>
            </a:pPr>
            <a:r>
              <a:rPr lang="en-US" sz="2000">
                <a:effectLst/>
              </a:rPr>
              <a:t>15% of PA's federal LIHEAP block grant funds are allocated to DCED for WAP.</a:t>
            </a:r>
          </a:p>
          <a:p>
            <a:pPr lvl="1">
              <a:buFont typeface="Wingdings" panose="05000000000000000000" pitchFamily="2" charset="2"/>
              <a:buChar char="§"/>
            </a:pPr>
            <a:r>
              <a:rPr lang="en-US" sz="2000">
                <a:effectLst/>
              </a:rPr>
              <a:t>Weatherization workers install energy </a:t>
            </a:r>
            <a:r>
              <a:rPr lang="en-US" sz="2000"/>
              <a:t>efficient measures and provide client education on conservation.</a:t>
            </a:r>
            <a:endParaRPr lang="en-US" sz="2000">
              <a:effectLst/>
            </a:endParaRPr>
          </a:p>
          <a:p>
            <a:pPr lvl="1">
              <a:buFont typeface="Wingdings" panose="05000000000000000000" pitchFamily="2" charset="2"/>
              <a:buChar char="§"/>
            </a:pPr>
            <a:r>
              <a:rPr lang="en-US" sz="2000"/>
              <a:t>The Infrastructure Investment and Jobs Act (IIJA) signed into law in November of 2021 included $3.5 billion in additional WAP funds</a:t>
            </a:r>
          </a:p>
          <a:p>
            <a:pPr lvl="1">
              <a:buFont typeface="Wingdings" panose="05000000000000000000" pitchFamily="2" charset="2"/>
              <a:buChar char="§"/>
            </a:pPr>
            <a:r>
              <a:rPr lang="en-US" sz="2000">
                <a:effectLst/>
              </a:rPr>
              <a:t>A portion of the LIHEAP funds allocated for weatherization will be used to alleviate specific LIHEAP crises.</a:t>
            </a:r>
          </a:p>
          <a:p>
            <a:pPr lvl="2">
              <a:buFont typeface="Wingdings" panose="05000000000000000000" pitchFamily="2" charset="2"/>
              <a:buChar char="§"/>
            </a:pPr>
            <a:r>
              <a:rPr lang="en-US" sz="1800">
                <a:effectLst/>
              </a:rPr>
              <a:t>Within 24 hours of determination of eligibility, the CAO or Crisis Contractor will send a referral to the local Weatherization Agency via fax or email.</a:t>
            </a:r>
          </a:p>
          <a:p>
            <a:pPr marL="514350" lvl="1" indent="0">
              <a:buNone/>
            </a:pPr>
            <a:r>
              <a:rPr lang="en-US" sz="2200"/>
              <a:t>PULP will be presenting a webinar regarding WAP in December, stay tuned!</a:t>
            </a:r>
          </a:p>
          <a:p>
            <a:pPr marL="914400" lvl="2" indent="0">
              <a:buNone/>
            </a:pPr>
            <a:endParaRPr lang="en-US" sz="2000"/>
          </a:p>
          <a:p>
            <a:pPr marL="457200" lvl="1" indent="0">
              <a:buNone/>
            </a:pPr>
            <a:r>
              <a:rPr lang="en-US" sz="2000">
                <a:effectLst/>
              </a:rPr>
              <a:t>	</a:t>
            </a:r>
          </a:p>
          <a:p>
            <a:pPr lvl="1">
              <a:buFont typeface="Arial" panose="020B0604020202020204" pitchFamily="34" charset="0"/>
              <a:buChar char="•"/>
            </a:pPr>
            <a:endParaRPr lang="en-US" sz="2000"/>
          </a:p>
        </p:txBody>
      </p:sp>
    </p:spTree>
    <p:extLst>
      <p:ext uri="{BB962C8B-B14F-4D97-AF65-F5344CB8AC3E}">
        <p14:creationId xmlns:p14="http://schemas.microsoft.com/office/powerpoint/2010/main" val="116431567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922873" cy="3388287"/>
          </a:xfrm>
        </p:spPr>
        <p:txBody>
          <a:bodyPr anchor="ctr">
            <a:normAutofit/>
          </a:bodyPr>
          <a:lstStyle/>
          <a:p>
            <a:r>
              <a:rPr lang="en-US"/>
              <a:t>Weatherization</a:t>
            </a:r>
            <a:br>
              <a:rPr lang="en-US"/>
            </a:br>
            <a:r>
              <a:rPr lang="en-US"/>
              <a:t>Eligibility</a:t>
            </a:r>
          </a:p>
        </p:txBody>
      </p:sp>
      <p:sp>
        <p:nvSpPr>
          <p:cNvPr id="6" name="Content Placeholder 5"/>
          <p:cNvSpPr>
            <a:spLocks noGrp="1"/>
          </p:cNvSpPr>
          <p:nvPr>
            <p:ph idx="1"/>
          </p:nvPr>
        </p:nvSpPr>
        <p:spPr>
          <a:xfrm>
            <a:off x="5193102" y="388306"/>
            <a:ext cx="6180184" cy="6125227"/>
          </a:xfrm>
          <a:effectLst/>
        </p:spPr>
        <p:txBody>
          <a:bodyPr>
            <a:normAutofit fontScale="92500" lnSpcReduction="10000"/>
          </a:bodyPr>
          <a:lstStyle/>
          <a:p>
            <a:pPr lvl="1">
              <a:buFont typeface="Arial" panose="020B0604020202020204" pitchFamily="34" charset="0"/>
              <a:buChar char="•"/>
            </a:pPr>
            <a:r>
              <a:rPr lang="en-US" sz="2000"/>
              <a:t>200% FPL or below</a:t>
            </a:r>
          </a:p>
          <a:p>
            <a:pPr lvl="1">
              <a:buFont typeface="Arial" panose="020B0604020202020204" pitchFamily="34" charset="0"/>
              <a:buChar char="•"/>
            </a:pPr>
            <a:r>
              <a:rPr lang="en-US" sz="2000"/>
              <a:t>Family unit’s primary residence</a:t>
            </a:r>
          </a:p>
          <a:p>
            <a:pPr lvl="1">
              <a:buFont typeface="Arial" panose="020B0604020202020204" pitchFamily="34" charset="0"/>
              <a:buChar char="•"/>
            </a:pPr>
            <a:r>
              <a:rPr lang="en-US" sz="2000"/>
              <a:t>A household member has qualified for LIHEAP assistance or HUD programs</a:t>
            </a:r>
          </a:p>
          <a:p>
            <a:pPr lvl="1">
              <a:buFont typeface="Arial" panose="020B0604020202020204" pitchFamily="34" charset="0"/>
              <a:buChar char="•"/>
            </a:pPr>
            <a:r>
              <a:rPr lang="en-US" sz="2000"/>
              <a:t>A household member has received cash assistance or SSI during the last 12 months</a:t>
            </a:r>
          </a:p>
          <a:p>
            <a:pPr lvl="1">
              <a:buFont typeface="Arial" panose="020B0604020202020204" pitchFamily="34" charset="0"/>
              <a:buChar char="•"/>
            </a:pPr>
            <a:r>
              <a:rPr lang="en-US" sz="2000"/>
              <a:t>Multi-unit buildings</a:t>
            </a:r>
          </a:p>
          <a:p>
            <a:pPr lvl="2">
              <a:buFont typeface="Arial" panose="020B0604020202020204" pitchFamily="34" charset="0"/>
              <a:buChar char="•"/>
            </a:pPr>
            <a:r>
              <a:rPr lang="en-US" sz="1800"/>
              <a:t>Occupants at 200% FPL or below</a:t>
            </a:r>
          </a:p>
          <a:p>
            <a:pPr lvl="2">
              <a:buFont typeface="Arial" panose="020B0604020202020204" pitchFamily="34" charset="0"/>
              <a:buChar char="•"/>
            </a:pPr>
            <a:r>
              <a:rPr lang="en-US" sz="1800"/>
              <a:t>Written permission of the owner</a:t>
            </a:r>
          </a:p>
          <a:p>
            <a:pPr lvl="2">
              <a:buFont typeface="Arial" panose="020B0604020202020204" pitchFamily="34" charset="0"/>
              <a:buChar char="•"/>
            </a:pPr>
            <a:r>
              <a:rPr lang="en-US" sz="1800"/>
              <a:t>At least 66% (50% for duplexes and four-unit buildings) of the units are eligible units or will become eligible within 180 days</a:t>
            </a:r>
          </a:p>
          <a:p>
            <a:pPr lvl="2">
              <a:buFont typeface="Arial" panose="020B0604020202020204" pitchFamily="34" charset="0"/>
              <a:buChar char="•"/>
            </a:pPr>
            <a:r>
              <a:rPr lang="en-US" sz="1800"/>
              <a:t>Owner and tenant sign agreement that the tenant will not be subjected rent increases or eviction for at least 18 months (unless the reasons for eviction are unrelated to work performed)</a:t>
            </a:r>
          </a:p>
          <a:p>
            <a:pPr lvl="2">
              <a:buFont typeface="Arial" panose="020B0604020202020204" pitchFamily="34" charset="0"/>
              <a:buChar char="•"/>
            </a:pPr>
            <a:r>
              <a:rPr lang="en-US" sz="1800"/>
              <a:t>No undue or excessive enhancement to the value of the dwelling units.</a:t>
            </a:r>
          </a:p>
          <a:p>
            <a:pPr lvl="1">
              <a:buFont typeface="Arial" panose="020B0604020202020204" pitchFamily="34" charset="0"/>
              <a:buChar char="•"/>
            </a:pPr>
            <a:endParaRPr lang="en-US" sz="2000"/>
          </a:p>
        </p:txBody>
      </p:sp>
    </p:spTree>
    <p:extLst>
      <p:ext uri="{BB962C8B-B14F-4D97-AF65-F5344CB8AC3E}">
        <p14:creationId xmlns:p14="http://schemas.microsoft.com/office/powerpoint/2010/main" val="29332769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5" y="1734857"/>
            <a:ext cx="3765483" cy="3388287"/>
          </a:xfrm>
        </p:spPr>
        <p:txBody>
          <a:bodyPr anchor="ctr">
            <a:normAutofit/>
          </a:bodyPr>
          <a:lstStyle/>
          <a:p>
            <a:r>
              <a:rPr lang="en-US"/>
              <a:t>Agenda</a:t>
            </a:r>
          </a:p>
        </p:txBody>
      </p:sp>
      <p:sp>
        <p:nvSpPr>
          <p:cNvPr id="3" name="Content Placeholder 2"/>
          <p:cNvSpPr>
            <a:spLocks noGrp="1"/>
          </p:cNvSpPr>
          <p:nvPr>
            <p:ph idx="1"/>
          </p:nvPr>
        </p:nvSpPr>
        <p:spPr>
          <a:xfrm>
            <a:off x="6008068" y="978992"/>
            <a:ext cx="5365218" cy="5534823"/>
          </a:xfrm>
          <a:effectLst/>
        </p:spPr>
        <p:txBody>
          <a:bodyPr>
            <a:normAutofit fontScale="92500" lnSpcReduction="10000"/>
          </a:bodyPr>
          <a:lstStyle/>
          <a:p>
            <a:pPr marL="0" indent="0">
              <a:buNone/>
            </a:pPr>
            <a:r>
              <a:rPr lang="en-US" sz="2000" b="1"/>
              <a:t>2022/2023 Program Overview</a:t>
            </a:r>
          </a:p>
          <a:p>
            <a:pPr lvl="1">
              <a:buFont typeface="Arial" panose="020B0604020202020204" pitchFamily="34" charset="0"/>
              <a:buChar char="•"/>
            </a:pPr>
            <a:r>
              <a:rPr lang="en-US" sz="2000"/>
              <a:t>Introduction to LIHEAP</a:t>
            </a:r>
          </a:p>
          <a:p>
            <a:pPr marL="914400" lvl="2" indent="0">
              <a:buNone/>
            </a:pPr>
            <a:r>
              <a:rPr lang="en-US" sz="2000" i="1"/>
              <a:t>Why is this year different?</a:t>
            </a:r>
          </a:p>
          <a:p>
            <a:pPr lvl="1">
              <a:buFont typeface="Arial" panose="020B0604020202020204" pitchFamily="34" charset="0"/>
              <a:buChar char="•"/>
            </a:pPr>
            <a:r>
              <a:rPr lang="en-US" sz="2000"/>
              <a:t>Cash Grants</a:t>
            </a:r>
          </a:p>
          <a:p>
            <a:pPr lvl="1">
              <a:buFont typeface="Arial" panose="020B0604020202020204" pitchFamily="34" charset="0"/>
              <a:buChar char="•"/>
            </a:pPr>
            <a:r>
              <a:rPr lang="en-US" sz="2000"/>
              <a:t>Crisis Grants</a:t>
            </a:r>
          </a:p>
          <a:p>
            <a:pPr lvl="1">
              <a:buFont typeface="Arial" panose="020B0604020202020204" pitchFamily="34" charset="0"/>
              <a:buChar char="•"/>
            </a:pPr>
            <a:r>
              <a:rPr lang="en-US" sz="2000"/>
              <a:t>Crisis Interface and Weatherization Program</a:t>
            </a:r>
          </a:p>
          <a:p>
            <a:pPr lvl="1">
              <a:buFont typeface="Arial" panose="020B0604020202020204" pitchFamily="34" charset="0"/>
              <a:buChar char="•"/>
            </a:pPr>
            <a:r>
              <a:rPr lang="en-US" sz="2000"/>
              <a:t>Pilot Programs</a:t>
            </a:r>
          </a:p>
          <a:p>
            <a:pPr marL="0" lvl="1" indent="0">
              <a:buNone/>
            </a:pPr>
            <a:r>
              <a:rPr lang="en-US" sz="2000" b="1"/>
              <a:t>Special Issues</a:t>
            </a:r>
          </a:p>
          <a:p>
            <a:pPr marL="800100" lvl="2" indent="-342900">
              <a:buFont typeface="Arial" panose="020B0604020202020204" pitchFamily="34" charset="0"/>
              <a:buChar char="•"/>
            </a:pPr>
            <a:r>
              <a:rPr lang="en-US" sz="2000"/>
              <a:t>Overlooked LIHEAP Issues</a:t>
            </a:r>
          </a:p>
          <a:p>
            <a:pPr marL="800100" lvl="2" indent="-342900">
              <a:buFont typeface="Arial" panose="020B0604020202020204" pitchFamily="34" charset="0"/>
              <a:buChar char="•"/>
            </a:pPr>
            <a:r>
              <a:rPr lang="en-US" sz="2000"/>
              <a:t>Heat and Eat</a:t>
            </a:r>
          </a:p>
          <a:p>
            <a:pPr marL="0" lvl="1" indent="0">
              <a:buNone/>
            </a:pPr>
            <a:r>
              <a:rPr lang="en-US" sz="2000" b="1"/>
              <a:t>Appeals Process</a:t>
            </a:r>
          </a:p>
          <a:p>
            <a:pPr marL="0" lvl="1" indent="0">
              <a:buNone/>
            </a:pPr>
            <a:r>
              <a:rPr lang="en-US" sz="2000" b="1"/>
              <a:t>Resources and Upcoming Training</a:t>
            </a:r>
          </a:p>
          <a:p>
            <a:pPr marL="0" lvl="1" indent="0">
              <a:buNone/>
            </a:pPr>
            <a:r>
              <a:rPr lang="en-US" sz="2000" b="1"/>
              <a:t>Question &amp; Answer</a:t>
            </a:r>
          </a:p>
          <a:p>
            <a:endParaRPr lang="en-US" sz="2000"/>
          </a:p>
        </p:txBody>
      </p:sp>
    </p:spTree>
    <p:extLst>
      <p:ext uri="{BB962C8B-B14F-4D97-AF65-F5344CB8AC3E}">
        <p14:creationId xmlns:p14="http://schemas.microsoft.com/office/powerpoint/2010/main" val="425661441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922873" cy="3388287"/>
          </a:xfrm>
        </p:spPr>
        <p:txBody>
          <a:bodyPr anchor="ctr">
            <a:normAutofit/>
          </a:bodyPr>
          <a:lstStyle/>
          <a:p>
            <a:r>
              <a:rPr lang="en-US"/>
              <a:t>Weatherization Crisis</a:t>
            </a:r>
            <a:br>
              <a:rPr lang="en-US"/>
            </a:br>
            <a:r>
              <a:rPr lang="en-US"/>
              <a:t>Program Responsibilities</a:t>
            </a:r>
          </a:p>
        </p:txBody>
      </p:sp>
      <p:sp>
        <p:nvSpPr>
          <p:cNvPr id="6" name="Content Placeholder 5"/>
          <p:cNvSpPr>
            <a:spLocks noGrp="1"/>
          </p:cNvSpPr>
          <p:nvPr>
            <p:ph idx="1"/>
          </p:nvPr>
        </p:nvSpPr>
        <p:spPr>
          <a:xfrm>
            <a:off x="5193102" y="707136"/>
            <a:ext cx="6816018" cy="5535167"/>
          </a:xfrm>
          <a:effectLst/>
        </p:spPr>
        <p:txBody>
          <a:bodyPr>
            <a:normAutofit/>
          </a:bodyPr>
          <a:lstStyle/>
          <a:p>
            <a:pPr lvl="1">
              <a:buFont typeface="Arial" panose="020B0604020202020204" pitchFamily="34" charset="0"/>
              <a:buChar char="•"/>
            </a:pPr>
            <a:r>
              <a:rPr lang="en-US" sz="2000"/>
              <a:t>Must address the crisis within 24 hours</a:t>
            </a:r>
          </a:p>
          <a:p>
            <a:pPr lvl="2">
              <a:buFont typeface="Arial" panose="020B0604020202020204" pitchFamily="34" charset="0"/>
              <a:buChar char="•"/>
            </a:pPr>
            <a:r>
              <a:rPr lang="en-US" sz="1800"/>
              <a:t>18 hours if the client is in a life-threatening situation.</a:t>
            </a:r>
          </a:p>
          <a:p>
            <a:pPr lvl="1">
              <a:buFont typeface="Arial" panose="020B0604020202020204" pitchFamily="34" charset="0"/>
              <a:buChar char="•"/>
            </a:pPr>
            <a:r>
              <a:rPr lang="en-US" sz="2000"/>
              <a:t>Do not have to complete the repairs within that timeframe, but must assess and discuss timeframes for repairs with resident</a:t>
            </a:r>
          </a:p>
          <a:p>
            <a:pPr lvl="1">
              <a:buFont typeface="Arial" panose="020B0604020202020204" pitchFamily="34" charset="0"/>
              <a:buChar char="•"/>
            </a:pPr>
            <a:r>
              <a:rPr lang="en-US" sz="2000"/>
              <a:t>Staff must determine that household has a safe place to reside until repairs can be completed, OR</a:t>
            </a:r>
          </a:p>
          <a:p>
            <a:pPr lvl="1">
              <a:buFont typeface="Arial" panose="020B0604020202020204" pitchFamily="34" charset="0"/>
              <a:buChar char="•"/>
            </a:pPr>
            <a:r>
              <a:rPr lang="en-US" sz="2000"/>
              <a:t>Provide an auxiliary heater for use until the repairs can be completed</a:t>
            </a:r>
          </a:p>
          <a:p>
            <a:pPr lvl="2">
              <a:buFont typeface="Arial" panose="020B0604020202020204" pitchFamily="34" charset="0"/>
              <a:buChar char="•"/>
            </a:pPr>
            <a:endParaRPr lang="en-US" sz="1800"/>
          </a:p>
        </p:txBody>
      </p:sp>
    </p:spTree>
    <p:extLst>
      <p:ext uri="{BB962C8B-B14F-4D97-AF65-F5344CB8AC3E}">
        <p14:creationId xmlns:p14="http://schemas.microsoft.com/office/powerpoint/2010/main" val="282063519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ECC9-38A6-4AE0-8181-7F48DF3CFF00}"/>
              </a:ext>
            </a:extLst>
          </p:cNvPr>
          <p:cNvSpPr>
            <a:spLocks noGrp="1"/>
          </p:cNvSpPr>
          <p:nvPr>
            <p:ph type="title"/>
          </p:nvPr>
        </p:nvSpPr>
        <p:spPr/>
        <p:txBody>
          <a:bodyPr/>
          <a:lstStyle/>
          <a:p>
            <a:r>
              <a:rPr lang="en-US"/>
              <a:t>PILOT PROGRAM: CLEAN AND TUNE</a:t>
            </a:r>
          </a:p>
        </p:txBody>
      </p:sp>
      <p:sp>
        <p:nvSpPr>
          <p:cNvPr id="3" name="Content Placeholder 2">
            <a:extLst>
              <a:ext uri="{FF2B5EF4-FFF2-40B4-BE49-F238E27FC236}">
                <a16:creationId xmlns:a16="http://schemas.microsoft.com/office/drawing/2014/main" id="{D22513BF-BAF6-4A65-BE60-460B258147A3}"/>
              </a:ext>
            </a:extLst>
          </p:cNvPr>
          <p:cNvSpPr>
            <a:spLocks noGrp="1"/>
          </p:cNvSpPr>
          <p:nvPr>
            <p:ph idx="1"/>
          </p:nvPr>
        </p:nvSpPr>
        <p:spPr>
          <a:xfrm>
            <a:off x="585216" y="2167128"/>
            <a:ext cx="10788070" cy="4507993"/>
          </a:xfrm>
        </p:spPr>
        <p:txBody>
          <a:bodyPr>
            <a:normAutofit/>
          </a:bodyPr>
          <a:lstStyle/>
          <a:p>
            <a:pPr>
              <a:buFont typeface="Arial" panose="020B0604020202020204" pitchFamily="34" charset="0"/>
              <a:buChar char="•"/>
            </a:pPr>
            <a:r>
              <a:rPr lang="en-US"/>
              <a:t>The PA Department of Community &amp; Economic Development announced a Pilot LIHEAP Clean and Tune Program that was made available in the Fall of 2021.</a:t>
            </a:r>
          </a:p>
          <a:p>
            <a:pPr>
              <a:buFont typeface="Arial" panose="020B0604020202020204" pitchFamily="34" charset="0"/>
              <a:buChar char="•"/>
            </a:pPr>
            <a:r>
              <a:rPr lang="en-US"/>
              <a:t>Possible services include:</a:t>
            </a:r>
          </a:p>
          <a:p>
            <a:pPr lvl="1">
              <a:buFont typeface="Arial" panose="020B0604020202020204" pitchFamily="34" charset="0"/>
              <a:buChar char="•"/>
            </a:pPr>
            <a:r>
              <a:rPr lang="en-US"/>
              <a:t>Clean burners, combustion chamber, and heat exchanger surface when accessible </a:t>
            </a:r>
          </a:p>
          <a:p>
            <a:pPr lvl="1">
              <a:buFont typeface="Arial" panose="020B0604020202020204" pitchFamily="34" charset="0"/>
              <a:buChar char="•"/>
            </a:pPr>
            <a:r>
              <a:rPr lang="en-US"/>
              <a:t>Clean and inspect burner orifices and ignition system</a:t>
            </a:r>
          </a:p>
          <a:p>
            <a:pPr lvl="1">
              <a:buFont typeface="Arial" panose="020B0604020202020204" pitchFamily="34" charset="0"/>
              <a:buChar char="•"/>
            </a:pPr>
            <a:r>
              <a:rPr lang="en-US"/>
              <a:t>Check for proper venting and for adequate combustion air (per code)</a:t>
            </a:r>
          </a:p>
          <a:p>
            <a:pPr lvl="1">
              <a:buFont typeface="Arial" panose="020B0604020202020204" pitchFamily="34" charset="0"/>
              <a:buChar char="•"/>
            </a:pPr>
            <a:r>
              <a:rPr lang="en-US"/>
              <a:t>Check and test safety controls </a:t>
            </a:r>
          </a:p>
          <a:p>
            <a:pPr lvl="1">
              <a:buFont typeface="Arial" panose="020B0604020202020204" pitchFamily="34" charset="0"/>
              <a:buChar char="•"/>
            </a:pPr>
            <a:r>
              <a:rPr lang="en-US"/>
              <a:t>Inspect filter, replace standard 1” and 2” filters and/or clean washable filters can provide extra filters as an optional service</a:t>
            </a:r>
          </a:p>
          <a:p>
            <a:pPr lvl="1">
              <a:buFont typeface="Arial" panose="020B0604020202020204" pitchFamily="34" charset="0"/>
              <a:buChar char="•"/>
            </a:pPr>
            <a:r>
              <a:rPr lang="en-US"/>
              <a:t>Run equipment through complete sequence of operation and make adjustments, as necessary ➢ Clean and inspect chimneys</a:t>
            </a:r>
          </a:p>
          <a:p>
            <a:pPr lvl="1">
              <a:buFont typeface="Arial" panose="020B0604020202020204" pitchFamily="34" charset="0"/>
              <a:buChar char="•"/>
            </a:pPr>
            <a:r>
              <a:rPr lang="en-US"/>
              <a:t>Replacement of thermostats with programmable option</a:t>
            </a:r>
          </a:p>
        </p:txBody>
      </p:sp>
    </p:spTree>
    <p:extLst>
      <p:ext uri="{BB962C8B-B14F-4D97-AF65-F5344CB8AC3E}">
        <p14:creationId xmlns:p14="http://schemas.microsoft.com/office/powerpoint/2010/main" val="192374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a:t>SPECIAL LIHEAP ISSUES</a:t>
            </a:r>
          </a:p>
        </p:txBody>
      </p:sp>
      <p:sp>
        <p:nvSpPr>
          <p:cNvPr id="5" name="Text Placeholder 4"/>
          <p:cNvSpPr>
            <a:spLocks noGrp="1"/>
          </p:cNvSpPr>
          <p:nvPr>
            <p:ph type="body" idx="1"/>
          </p:nvPr>
        </p:nvSpPr>
        <p:spPr>
          <a:xfrm>
            <a:off x="853190" y="4257369"/>
            <a:ext cx="7020150" cy="2152576"/>
          </a:xfrm>
        </p:spPr>
        <p:txBody>
          <a:bodyPr/>
          <a:lstStyle/>
          <a:p>
            <a:pPr marL="342900" indent="-342900">
              <a:buFont typeface="Arial" panose="020B0604020202020204" pitchFamily="34" charset="0"/>
              <a:buChar char="•"/>
            </a:pPr>
            <a:r>
              <a:rPr lang="en-US" sz="2400" b="1"/>
              <a:t>Winter Moratorium – Regulated Utilities</a:t>
            </a:r>
          </a:p>
          <a:p>
            <a:pPr marL="342900" indent="-342900">
              <a:buFont typeface="Arial" panose="020B0604020202020204" pitchFamily="34" charset="0"/>
              <a:buChar char="•"/>
            </a:pPr>
            <a:r>
              <a:rPr lang="en-US" sz="2400" b="1"/>
              <a:t>Tenant Issues &amp; Direct Payments</a:t>
            </a:r>
          </a:p>
          <a:p>
            <a:pPr marL="342900" indent="-342900">
              <a:buFont typeface="Arial" panose="020B0604020202020204" pitchFamily="34" charset="0"/>
              <a:buChar char="•"/>
            </a:pPr>
            <a:r>
              <a:rPr lang="en-US" sz="2400" b="1"/>
              <a:t>Moving Customers with an Existing Balance</a:t>
            </a:r>
          </a:p>
          <a:p>
            <a:pPr marL="342900" indent="-342900">
              <a:buFont typeface="Arial" panose="020B0604020202020204" pitchFamily="34" charset="0"/>
              <a:buChar char="•"/>
            </a:pPr>
            <a:r>
              <a:rPr lang="en-US" sz="2400" b="1"/>
              <a:t>Heat and Eat Program</a:t>
            </a:r>
          </a:p>
          <a:p>
            <a:endParaRPr lang="en-US" b="1"/>
          </a:p>
        </p:txBody>
      </p:sp>
      <p:pic>
        <p:nvPicPr>
          <p:cNvPr id="3076" name="Picture 4" descr="8 House PSD Files Free Images - House Icon Graphic, Material Design Home  Icon and Dress for Photoshop PSD Free Download / Newdesignfile.com">
            <a:extLst>
              <a:ext uri="{FF2B5EF4-FFF2-40B4-BE49-F238E27FC236}">
                <a16:creationId xmlns:a16="http://schemas.microsoft.com/office/drawing/2014/main" id="{2297D8FE-307D-4D7A-87BE-BEB51F116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091" y="1168056"/>
            <a:ext cx="4425351" cy="287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17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41714"/>
            <a:ext cx="3518452" cy="4117749"/>
          </a:xfrm>
        </p:spPr>
        <p:txBody>
          <a:bodyPr anchor="t">
            <a:normAutofit/>
          </a:bodyPr>
          <a:lstStyle/>
          <a:p>
            <a:r>
              <a:rPr lang="en-US"/>
              <a:t>Winter Moratorium</a:t>
            </a:r>
          </a:p>
        </p:txBody>
      </p:sp>
      <p:graphicFrame>
        <p:nvGraphicFramePr>
          <p:cNvPr id="8" name="Content Placeholder 5">
            <a:extLst>
              <a:ext uri="{FF2B5EF4-FFF2-40B4-BE49-F238E27FC236}">
                <a16:creationId xmlns:a16="http://schemas.microsoft.com/office/drawing/2014/main" id="{DE498BE0-F863-47C8-A044-0FB4B968B63F}"/>
              </a:ext>
            </a:extLst>
          </p:cNvPr>
          <p:cNvGraphicFramePr>
            <a:graphicFrameLocks noGrp="1"/>
          </p:cNvGraphicFramePr>
          <p:nvPr>
            <p:ph idx="1"/>
            <p:extLst>
              <p:ext uri="{D42A27DB-BD31-4B8C-83A1-F6EECF244321}">
                <p14:modId xmlns:p14="http://schemas.microsoft.com/office/powerpoint/2010/main" val="2401242971"/>
              </p:ext>
            </p:extLst>
          </p:nvPr>
        </p:nvGraphicFramePr>
        <p:xfrm>
          <a:off x="4970925" y="355865"/>
          <a:ext cx="6883879" cy="6222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9448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a:t>Tenant Eligibility: Service in Landlord’s Name</a:t>
            </a:r>
          </a:p>
        </p:txBody>
      </p:sp>
      <p:sp>
        <p:nvSpPr>
          <p:cNvPr id="6" name="Content Placeholder 5"/>
          <p:cNvSpPr>
            <a:spLocks noGrp="1"/>
          </p:cNvSpPr>
          <p:nvPr>
            <p:ph idx="1"/>
          </p:nvPr>
        </p:nvSpPr>
        <p:spPr>
          <a:xfrm>
            <a:off x="137738" y="1890311"/>
            <a:ext cx="11916521" cy="4397969"/>
          </a:xfrm>
        </p:spPr>
        <p:txBody>
          <a:bodyPr>
            <a:normAutofit/>
          </a:bodyPr>
          <a:lstStyle/>
          <a:p>
            <a:pPr lvl="1">
              <a:buFont typeface="Wingdings" panose="05000000000000000000" pitchFamily="2" charset="2"/>
              <a:buChar char="§"/>
            </a:pPr>
            <a:r>
              <a:rPr lang="en-US" sz="2800"/>
              <a:t>Heat is </a:t>
            </a:r>
            <a:r>
              <a:rPr lang="en-US" sz="2800" u="sng"/>
              <a:t>Designated</a:t>
            </a:r>
            <a:r>
              <a:rPr lang="en-US" sz="2800"/>
              <a:t> Portion of Rent</a:t>
            </a:r>
          </a:p>
          <a:p>
            <a:pPr lvl="2">
              <a:buFont typeface="Wingdings" panose="05000000000000000000" pitchFamily="2" charset="2"/>
              <a:buChar char="§"/>
            </a:pPr>
            <a:r>
              <a:rPr lang="en-US" sz="2000"/>
              <a:t>Eligible for full cash grant.</a:t>
            </a:r>
            <a:endParaRPr lang="en-US" sz="2800"/>
          </a:p>
          <a:p>
            <a:pPr lvl="1">
              <a:buFont typeface="Wingdings" panose="05000000000000000000" pitchFamily="2" charset="2"/>
              <a:buChar char="§"/>
            </a:pPr>
            <a:r>
              <a:rPr lang="en-US" sz="2800"/>
              <a:t>Heat is </a:t>
            </a:r>
            <a:r>
              <a:rPr lang="en-US" sz="2800" u="sng"/>
              <a:t>Undesignated</a:t>
            </a:r>
            <a:r>
              <a:rPr lang="en-US" sz="2800"/>
              <a:t> Portion of Rent</a:t>
            </a:r>
          </a:p>
          <a:p>
            <a:pPr lvl="2">
              <a:buFont typeface="Wingdings" panose="05000000000000000000" pitchFamily="2" charset="2"/>
              <a:buChar char="§"/>
            </a:pPr>
            <a:r>
              <a:rPr lang="en-US" sz="2000"/>
              <a:t>Eligible for 50% of Cash Grant </a:t>
            </a:r>
          </a:p>
          <a:p>
            <a:pPr lvl="2">
              <a:buFont typeface="Wingdings" panose="05000000000000000000" pitchFamily="2" charset="2"/>
              <a:buChar char="§"/>
            </a:pPr>
            <a:r>
              <a:rPr lang="en-US" sz="2000"/>
              <a:t>Exception: Tenants whose heat is included as an undesignated portion of rent are </a:t>
            </a:r>
            <a:r>
              <a:rPr lang="en-US" sz="2000" b="1" i="1"/>
              <a:t>not</a:t>
            </a:r>
            <a:r>
              <a:rPr lang="en-US" sz="2000" i="1"/>
              <a:t> </a:t>
            </a:r>
            <a:r>
              <a:rPr lang="en-US" sz="2000"/>
              <a:t>eligible for LIHEAP </a:t>
            </a:r>
            <a:r>
              <a:rPr lang="en-US" sz="2000" b="1" i="1"/>
              <a:t>if</a:t>
            </a:r>
            <a:r>
              <a:rPr lang="en-US" sz="2000"/>
              <a:t> rent is based on percentage of income.</a:t>
            </a:r>
          </a:p>
          <a:p>
            <a:pPr lvl="1">
              <a:buFont typeface="Wingdings" panose="05000000000000000000" pitchFamily="2" charset="2"/>
              <a:buChar char="§"/>
            </a:pPr>
            <a:r>
              <a:rPr lang="en-US" sz="3000" b="1" i="1">
                <a:solidFill>
                  <a:srgbClr val="FFC000"/>
                </a:solidFill>
              </a:rPr>
              <a:t>Grant will be paid directly to tenant, not landlord.</a:t>
            </a:r>
          </a:p>
        </p:txBody>
      </p:sp>
    </p:spTree>
    <p:extLst>
      <p:ext uri="{BB962C8B-B14F-4D97-AF65-F5344CB8AC3E}">
        <p14:creationId xmlns:p14="http://schemas.microsoft.com/office/powerpoint/2010/main" val="261299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Benefits Paid Directly to Applicant</a:t>
            </a:r>
          </a:p>
        </p:txBody>
      </p:sp>
      <p:sp>
        <p:nvSpPr>
          <p:cNvPr id="6" name="Content Placeholder 5"/>
          <p:cNvSpPr>
            <a:spLocks noGrp="1"/>
          </p:cNvSpPr>
          <p:nvPr>
            <p:ph idx="1"/>
          </p:nvPr>
        </p:nvSpPr>
        <p:spPr>
          <a:xfrm>
            <a:off x="414068" y="2153710"/>
            <a:ext cx="11777932" cy="4628927"/>
          </a:xfrm>
        </p:spPr>
        <p:txBody>
          <a:bodyPr>
            <a:normAutofit/>
          </a:bodyPr>
          <a:lstStyle/>
          <a:p>
            <a:pPr>
              <a:buFont typeface="Wingdings" panose="05000000000000000000" pitchFamily="2" charset="2"/>
              <a:buChar char="§"/>
            </a:pPr>
            <a:r>
              <a:rPr lang="en-US" sz="2800"/>
              <a:t>DHS may pay benefits </a:t>
            </a:r>
            <a:r>
              <a:rPr lang="en-US" sz="2800" u="sng"/>
              <a:t>directly to applicant if</a:t>
            </a:r>
            <a:r>
              <a:rPr lang="en-US" sz="2800"/>
              <a:t>:</a:t>
            </a:r>
          </a:p>
          <a:p>
            <a:pPr lvl="1">
              <a:buFont typeface="Wingdings" panose="05000000000000000000" pitchFamily="2" charset="2"/>
              <a:buChar char="§"/>
            </a:pPr>
            <a:r>
              <a:rPr lang="en-US" sz="2400"/>
              <a:t>The household pays for heat as an undesignated part of rent</a:t>
            </a:r>
          </a:p>
          <a:p>
            <a:pPr lvl="1">
              <a:buFont typeface="Wingdings" panose="05000000000000000000" pitchFamily="2" charset="2"/>
              <a:buChar char="§"/>
            </a:pPr>
            <a:r>
              <a:rPr lang="en-US" sz="2400"/>
              <a:t>The fuel vendor does not participate in the program (refusal or removal)</a:t>
            </a:r>
          </a:p>
          <a:p>
            <a:pPr lvl="1">
              <a:buFont typeface="Wingdings" panose="05000000000000000000" pitchFamily="2" charset="2"/>
              <a:buChar char="§"/>
            </a:pPr>
            <a:r>
              <a:rPr lang="en-US" sz="2400"/>
              <a:t>The heating bill is in the name of a non-household member</a:t>
            </a:r>
          </a:p>
          <a:p>
            <a:pPr lvl="1">
              <a:buFont typeface="Wingdings" panose="05000000000000000000" pitchFamily="2" charset="2"/>
              <a:buChar char="§"/>
            </a:pPr>
            <a:r>
              <a:rPr lang="en-US" sz="2400"/>
              <a:t>The bill is paid to a third party, such as in a master-metering situation</a:t>
            </a:r>
          </a:p>
          <a:p>
            <a:pPr lvl="1">
              <a:buFont typeface="Wingdings" panose="05000000000000000000" pitchFamily="2" charset="2"/>
              <a:buChar char="§"/>
            </a:pPr>
            <a:r>
              <a:rPr lang="en-US" sz="2400"/>
              <a:t>The applicant is a roomer </a:t>
            </a:r>
          </a:p>
        </p:txBody>
      </p:sp>
    </p:spTree>
    <p:extLst>
      <p:ext uri="{BB962C8B-B14F-4D97-AF65-F5344CB8AC3E}">
        <p14:creationId xmlns:p14="http://schemas.microsoft.com/office/powerpoint/2010/main" val="382776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New Residence – Old Balance</a:t>
            </a:r>
          </a:p>
        </p:txBody>
      </p:sp>
      <p:sp>
        <p:nvSpPr>
          <p:cNvPr id="6" name="Content Placeholder 5"/>
          <p:cNvSpPr>
            <a:spLocks noGrp="1"/>
          </p:cNvSpPr>
          <p:nvPr>
            <p:ph idx="1"/>
          </p:nvPr>
        </p:nvSpPr>
        <p:spPr>
          <a:xfrm>
            <a:off x="147659" y="2144415"/>
            <a:ext cx="11460480" cy="4397969"/>
          </a:xfrm>
        </p:spPr>
        <p:txBody>
          <a:bodyPr>
            <a:normAutofit/>
          </a:bodyPr>
          <a:lstStyle/>
          <a:p>
            <a:pPr>
              <a:buFont typeface="Wingdings" panose="05000000000000000000" pitchFamily="2" charset="2"/>
              <a:buChar char="§"/>
            </a:pPr>
            <a:r>
              <a:rPr lang="en-US" sz="3400"/>
              <a:t>New Residence – Old Balance</a:t>
            </a:r>
          </a:p>
          <a:p>
            <a:pPr lvl="1">
              <a:buFont typeface="Wingdings" panose="05000000000000000000" pitchFamily="2" charset="2"/>
              <a:buChar char="§"/>
            </a:pPr>
            <a:r>
              <a:rPr lang="en-US" sz="2400"/>
              <a:t>If LIHEAP Cash Grant is used to connect service at a new residence, but a household has a prior past due balance, </a:t>
            </a:r>
            <a:r>
              <a:rPr lang="en-US" sz="2400">
                <a:solidFill>
                  <a:srgbClr val="FFC000"/>
                </a:solidFill>
              </a:rPr>
              <a:t>the LIHEAP Cash Grant may only be used for </a:t>
            </a:r>
            <a:r>
              <a:rPr lang="en-US" sz="2400" b="1">
                <a:solidFill>
                  <a:srgbClr val="FFC000"/>
                </a:solidFill>
              </a:rPr>
              <a:t>UP TO 50% </a:t>
            </a:r>
            <a:r>
              <a:rPr lang="en-US" sz="2400">
                <a:solidFill>
                  <a:srgbClr val="FFC000"/>
                </a:solidFill>
              </a:rPr>
              <a:t>of the prior balance</a:t>
            </a:r>
          </a:p>
          <a:p>
            <a:pPr lvl="1">
              <a:buFont typeface="Wingdings" panose="05000000000000000000" pitchFamily="2" charset="2"/>
              <a:buChar char="§"/>
            </a:pPr>
            <a:r>
              <a:rPr lang="en-US" sz="2400"/>
              <a:t>If a LIHEAP Cash grant exceeds 50 percent of the customer’s back balance, the utility must apply the remainder of the Cash grant to the household’s future bills</a:t>
            </a:r>
          </a:p>
          <a:p>
            <a:pPr marL="457200" lvl="1" indent="0">
              <a:buNone/>
            </a:pPr>
            <a:endParaRPr lang="en-US" sz="2400">
              <a:solidFill>
                <a:srgbClr val="FFC000"/>
              </a:solidFill>
            </a:endParaRPr>
          </a:p>
        </p:txBody>
      </p:sp>
    </p:spTree>
    <p:extLst>
      <p:ext uri="{BB962C8B-B14F-4D97-AF65-F5344CB8AC3E}">
        <p14:creationId xmlns:p14="http://schemas.microsoft.com/office/powerpoint/2010/main" val="778671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Heat and Eat</a:t>
            </a:r>
          </a:p>
        </p:txBody>
      </p:sp>
      <p:sp>
        <p:nvSpPr>
          <p:cNvPr id="6" name="Content Placeholder 5"/>
          <p:cNvSpPr>
            <a:spLocks noGrp="1"/>
          </p:cNvSpPr>
          <p:nvPr>
            <p:ph idx="1"/>
          </p:nvPr>
        </p:nvSpPr>
        <p:spPr>
          <a:xfrm>
            <a:off x="0" y="2012843"/>
            <a:ext cx="11460480" cy="4397969"/>
          </a:xfrm>
        </p:spPr>
        <p:txBody>
          <a:bodyPr>
            <a:normAutofit/>
          </a:bodyPr>
          <a:lstStyle/>
          <a:p>
            <a:pPr lvl="1">
              <a:buFont typeface="Wingdings" panose="05000000000000000000" pitchFamily="2" charset="2"/>
              <a:buChar char="§"/>
            </a:pPr>
            <a:r>
              <a:rPr lang="en-US" sz="2400" b="1"/>
              <a:t>DHS issues a small LIHEAP grant ($21-24) to SNAP households that are responsible for heating costs and have not been approved for LIHEAP during the current program year </a:t>
            </a:r>
          </a:p>
          <a:p>
            <a:pPr lvl="2">
              <a:buFont typeface="Wingdings" panose="05000000000000000000" pitchFamily="2" charset="2"/>
              <a:buChar char="§"/>
            </a:pPr>
            <a:r>
              <a:rPr lang="en-US" sz="2400" i="1"/>
              <a:t>Grant amount is added to EBT card.</a:t>
            </a:r>
          </a:p>
          <a:p>
            <a:pPr lvl="2">
              <a:buFont typeface="Wingdings" panose="05000000000000000000" pitchFamily="2" charset="2"/>
              <a:buChar char="§"/>
            </a:pPr>
            <a:r>
              <a:rPr lang="en-US" sz="2400" i="1"/>
              <a:t>Heat/Eat grants for PY 21/22 were issued on September 30.</a:t>
            </a:r>
          </a:p>
          <a:p>
            <a:pPr lvl="1">
              <a:buFont typeface="Wingdings" panose="05000000000000000000" pitchFamily="2" charset="2"/>
              <a:buChar char="§"/>
            </a:pPr>
            <a:r>
              <a:rPr lang="en-US" sz="2400"/>
              <a:t>Purpose: Maximize SNAP Standard Utility Allowance</a:t>
            </a:r>
          </a:p>
          <a:p>
            <a:pPr lvl="1">
              <a:buFont typeface="Wingdings" panose="05000000000000000000" pitchFamily="2" charset="2"/>
              <a:buChar char="§"/>
            </a:pPr>
            <a:r>
              <a:rPr lang="en-US" sz="2400"/>
              <a:t>SNAP recipients who are living in an institution or who are experiencing homelessness at the time of application are not eligible for the Heat and Eat initiative</a:t>
            </a:r>
          </a:p>
        </p:txBody>
      </p:sp>
    </p:spTree>
    <p:extLst>
      <p:ext uri="{BB962C8B-B14F-4D97-AF65-F5344CB8AC3E}">
        <p14:creationId xmlns:p14="http://schemas.microsoft.com/office/powerpoint/2010/main" val="2297889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a:t>APPEALS PROCESS</a:t>
            </a:r>
          </a:p>
        </p:txBody>
      </p:sp>
      <p:sp>
        <p:nvSpPr>
          <p:cNvPr id="5" name="Text Placeholder 4"/>
          <p:cNvSpPr>
            <a:spLocks noGrp="1"/>
          </p:cNvSpPr>
          <p:nvPr>
            <p:ph type="body" idx="1"/>
          </p:nvPr>
        </p:nvSpPr>
        <p:spPr>
          <a:xfrm>
            <a:off x="853190" y="4443680"/>
            <a:ext cx="5891636" cy="921950"/>
          </a:xfrm>
        </p:spPr>
        <p:txBody>
          <a:bodyPr/>
          <a:lstStyle/>
          <a:p>
            <a:r>
              <a:rPr lang="en-US" sz="2400" b="1"/>
              <a:t>Appeal, or Submit New Application??</a:t>
            </a:r>
          </a:p>
        </p:txBody>
      </p:sp>
      <p:pic>
        <p:nvPicPr>
          <p:cNvPr id="5122" name="Picture 2" descr="Appeals Stock Vectors, Royalty Free Appeals Illustrations | Depositphotos®">
            <a:extLst>
              <a:ext uri="{FF2B5EF4-FFF2-40B4-BE49-F238E27FC236}">
                <a16:creationId xmlns:a16="http://schemas.microsoft.com/office/drawing/2014/main" id="{5F3C5492-6E15-44FA-9999-75764AA6A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914" y="808038"/>
            <a:ext cx="3505169" cy="350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200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DHS Determinations</a:t>
            </a:r>
          </a:p>
        </p:txBody>
      </p:sp>
      <p:sp>
        <p:nvSpPr>
          <p:cNvPr id="6" name="Content Placeholder 5"/>
          <p:cNvSpPr>
            <a:spLocks noGrp="1"/>
          </p:cNvSpPr>
          <p:nvPr>
            <p:ph idx="1"/>
          </p:nvPr>
        </p:nvSpPr>
        <p:spPr>
          <a:xfrm>
            <a:off x="-198408" y="2202427"/>
            <a:ext cx="12174097" cy="4208386"/>
          </a:xfrm>
        </p:spPr>
        <p:txBody>
          <a:bodyPr>
            <a:normAutofit fontScale="92500"/>
          </a:bodyPr>
          <a:lstStyle/>
          <a:p>
            <a:pPr marL="457200" lvl="1" indent="0">
              <a:buNone/>
            </a:pPr>
            <a:r>
              <a:rPr lang="en-US" sz="2800" b="1"/>
              <a:t>CASH GRANTS</a:t>
            </a:r>
          </a:p>
          <a:p>
            <a:pPr marL="855663" lvl="2" indent="-342900">
              <a:buFont typeface="Arial" panose="020B0604020202020204" pitchFamily="34" charset="0"/>
              <a:buChar char="•"/>
            </a:pPr>
            <a:r>
              <a:rPr lang="en-US" sz="2200"/>
              <a:t>CAO must provide a written determination within 30 days of receiving the application</a:t>
            </a:r>
          </a:p>
          <a:p>
            <a:pPr marL="855663" lvl="2" indent="-342900">
              <a:buFont typeface="Arial" panose="020B0604020202020204" pitchFamily="34" charset="0"/>
              <a:buChar char="•"/>
            </a:pPr>
            <a:r>
              <a:rPr lang="en-US" sz="2200"/>
              <a:t>If the application is incomplete, the agency must provide a notice within 10 days </a:t>
            </a:r>
          </a:p>
          <a:p>
            <a:pPr marL="855663" lvl="2" indent="-342900">
              <a:buFont typeface="Arial" panose="020B0604020202020204" pitchFamily="34" charset="0"/>
              <a:buChar char="•"/>
            </a:pPr>
            <a:r>
              <a:rPr lang="en-US" sz="2200"/>
              <a:t>The applicant has 15 days from the date of the notice to provide the missing information to avoid rejection of the application</a:t>
            </a:r>
          </a:p>
          <a:p>
            <a:pPr marL="512763" lvl="2" indent="0">
              <a:buNone/>
            </a:pPr>
            <a:endParaRPr lang="en-US" sz="1300" b="1"/>
          </a:p>
          <a:p>
            <a:pPr marL="512763" lvl="2" indent="0">
              <a:buNone/>
            </a:pPr>
            <a:r>
              <a:rPr lang="en-US" sz="2800" b="1"/>
              <a:t>CRISIS GRANTS</a:t>
            </a:r>
          </a:p>
          <a:p>
            <a:pPr lvl="1">
              <a:buFont typeface="Arial" panose="020B0604020202020204" pitchFamily="34" charset="0"/>
              <a:buChar char="•"/>
            </a:pPr>
            <a:r>
              <a:rPr lang="en-US" sz="2200"/>
              <a:t>Crisis grant applications must be expedited once received </a:t>
            </a:r>
          </a:p>
          <a:p>
            <a:pPr lvl="1">
              <a:buFont typeface="Arial" panose="020B0604020202020204" pitchFamily="34" charset="0"/>
              <a:buChar char="•"/>
            </a:pPr>
            <a:r>
              <a:rPr lang="en-US" sz="2200"/>
              <a:t>A qualifying household must receive assistance within 48 hours of submitting the application or 18 hours for life threatening situations.</a:t>
            </a:r>
            <a:endParaRPr lang="en-US" sz="2600"/>
          </a:p>
        </p:txBody>
      </p:sp>
    </p:spTree>
    <p:extLst>
      <p:ext uri="{BB962C8B-B14F-4D97-AF65-F5344CB8AC3E}">
        <p14:creationId xmlns:p14="http://schemas.microsoft.com/office/powerpoint/2010/main" val="20764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134349" y="1819275"/>
            <a:ext cx="3606137" cy="4222087"/>
          </a:xfrm>
        </p:spPr>
        <p:txBody>
          <a:bodyPr vert="horz" lIns="91440" tIns="45720" rIns="91440" bIns="45720" rtlCol="0" anchor="t">
            <a:normAutofit/>
          </a:bodyPr>
          <a:lstStyle/>
          <a:p>
            <a:r>
              <a:rPr lang="en-US" sz="4400" i="1"/>
              <a:t>Introduction to LIHEAP</a:t>
            </a:r>
          </a:p>
        </p:txBody>
      </p:sp>
      <p:pic>
        <p:nvPicPr>
          <p:cNvPr id="9" name="Picture 8">
            <a:extLst>
              <a:ext uri="{FF2B5EF4-FFF2-40B4-BE49-F238E27FC236}">
                <a16:creationId xmlns:a16="http://schemas.microsoft.com/office/drawing/2014/main" id="{F03CF86C-4427-4459-BFE0-CE32D8ABFA5E}"/>
              </a:ext>
            </a:extLst>
          </p:cNvPr>
          <p:cNvPicPr>
            <a:picLocks noChangeAspect="1"/>
          </p:cNvPicPr>
          <p:nvPr/>
        </p:nvPicPr>
        <p:blipFill>
          <a:blip r:embed="rId4"/>
          <a:stretch>
            <a:fillRect/>
          </a:stretch>
        </p:blipFill>
        <p:spPr>
          <a:xfrm>
            <a:off x="643467" y="1712719"/>
            <a:ext cx="6268060" cy="325939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94949080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Appeals Process</a:t>
            </a:r>
          </a:p>
        </p:txBody>
      </p:sp>
      <p:sp>
        <p:nvSpPr>
          <p:cNvPr id="6" name="Content Placeholder 5"/>
          <p:cNvSpPr>
            <a:spLocks noGrp="1"/>
          </p:cNvSpPr>
          <p:nvPr>
            <p:ph idx="1"/>
          </p:nvPr>
        </p:nvSpPr>
        <p:spPr>
          <a:xfrm>
            <a:off x="220299" y="2270072"/>
            <a:ext cx="11971701" cy="4734233"/>
          </a:xfrm>
        </p:spPr>
        <p:txBody>
          <a:bodyPr>
            <a:normAutofit fontScale="77500" lnSpcReduction="20000"/>
          </a:bodyPr>
          <a:lstStyle/>
          <a:p>
            <a:pPr>
              <a:buFont typeface="Arial" panose="020B0604020202020204" pitchFamily="34" charset="0"/>
              <a:buChar char="•"/>
            </a:pPr>
            <a:r>
              <a:rPr lang="en-US" sz="3900" b="1"/>
              <a:t>Reasons for Appeal</a:t>
            </a:r>
          </a:p>
          <a:p>
            <a:pPr lvl="1">
              <a:buFont typeface="Arial" panose="020B0604020202020204" pitchFamily="34" charset="0"/>
              <a:buChar char="•"/>
            </a:pPr>
            <a:r>
              <a:rPr lang="en-US" sz="2800"/>
              <a:t>Applicants have right to appeal any adverse determination made by the CAO or a failure to act</a:t>
            </a:r>
            <a:endParaRPr lang="en-US" sz="2800" b="1"/>
          </a:p>
          <a:p>
            <a:pPr marL="969963" lvl="2" indent="-457200">
              <a:buFont typeface="Arial" panose="020B0604020202020204" pitchFamily="34" charset="0"/>
              <a:buChar char="•"/>
            </a:pPr>
            <a:r>
              <a:rPr lang="en-US" sz="2800"/>
              <a:t>Common reasons for appeal include:</a:t>
            </a:r>
          </a:p>
          <a:p>
            <a:pPr marL="1427163" lvl="3" indent="-457200">
              <a:buFont typeface="Arial" panose="020B0604020202020204" pitchFamily="34" charset="0"/>
              <a:buChar char="•"/>
            </a:pPr>
            <a:r>
              <a:rPr lang="en-US" sz="2600"/>
              <a:t>Denials</a:t>
            </a:r>
          </a:p>
          <a:p>
            <a:pPr marL="1427163" lvl="3" indent="-457200">
              <a:buFont typeface="Arial" panose="020B0604020202020204" pitchFamily="34" charset="0"/>
              <a:buChar char="•"/>
            </a:pPr>
            <a:r>
              <a:rPr lang="en-US" sz="2600"/>
              <a:t>Low grant amounts</a:t>
            </a:r>
          </a:p>
          <a:p>
            <a:pPr marL="1427163" lvl="3" indent="-457200">
              <a:buFont typeface="Arial" panose="020B0604020202020204" pitchFamily="34" charset="0"/>
              <a:buChar char="•"/>
            </a:pPr>
            <a:r>
              <a:rPr lang="en-US" sz="2600"/>
              <a:t>Delays in crisis application processing </a:t>
            </a:r>
          </a:p>
          <a:p>
            <a:pPr marL="627063" lvl="1" indent="-571500">
              <a:buFont typeface="Arial" panose="020B0604020202020204" pitchFamily="34" charset="0"/>
              <a:buChar char="•"/>
            </a:pPr>
            <a:r>
              <a:rPr lang="en-US" sz="3700" b="1"/>
              <a:t>Why Appeal?</a:t>
            </a:r>
          </a:p>
          <a:p>
            <a:pPr lvl="1">
              <a:buFont typeface="Arial" panose="020B0604020202020204" pitchFamily="34" charset="0"/>
              <a:buChar char="•"/>
            </a:pPr>
            <a:r>
              <a:rPr lang="en-US" altLang="en-US" sz="2800"/>
              <a:t>DHS must work to settle appeals prior to the hearing and can accept documentation that was missing at the time of application to settle an appeal</a:t>
            </a:r>
          </a:p>
          <a:p>
            <a:pPr lvl="1">
              <a:buFont typeface="Arial" panose="020B0604020202020204" pitchFamily="34" charset="0"/>
              <a:buChar char="•"/>
            </a:pPr>
            <a:r>
              <a:rPr lang="en-US" altLang="en-US" sz="2800"/>
              <a:t>Preserve rights at the end of the LIHEAP season</a:t>
            </a:r>
            <a:endParaRPr lang="en-US" sz="2600"/>
          </a:p>
          <a:p>
            <a:pPr marL="457200" lvl="1" indent="0">
              <a:buNone/>
            </a:pPr>
            <a:endParaRPr lang="en-US" sz="2800"/>
          </a:p>
        </p:txBody>
      </p:sp>
    </p:spTree>
    <p:extLst>
      <p:ext uri="{BB962C8B-B14F-4D97-AF65-F5344CB8AC3E}">
        <p14:creationId xmlns:p14="http://schemas.microsoft.com/office/powerpoint/2010/main" val="4201011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to Appeal</a:t>
            </a:r>
          </a:p>
        </p:txBody>
      </p:sp>
      <p:sp>
        <p:nvSpPr>
          <p:cNvPr id="6" name="Content Placeholder 5"/>
          <p:cNvSpPr>
            <a:spLocks noGrp="1"/>
          </p:cNvSpPr>
          <p:nvPr>
            <p:ph idx="1"/>
          </p:nvPr>
        </p:nvSpPr>
        <p:spPr>
          <a:xfrm>
            <a:off x="148028" y="2012843"/>
            <a:ext cx="11896487" cy="4536547"/>
          </a:xfrm>
        </p:spPr>
        <p:txBody>
          <a:bodyPr>
            <a:normAutofit/>
          </a:bodyPr>
          <a:lstStyle/>
          <a:p>
            <a:pPr lvl="1">
              <a:buFont typeface="Arial" panose="020B0604020202020204" pitchFamily="34" charset="0"/>
              <a:buChar char="•"/>
            </a:pPr>
            <a:r>
              <a:rPr lang="en-US" sz="2000"/>
              <a:t> </a:t>
            </a:r>
            <a:r>
              <a:rPr lang="en-US" sz="2400" b="1"/>
              <a:t>Must Appeal within </a:t>
            </a:r>
            <a:r>
              <a:rPr lang="en-US" sz="2400" b="1">
                <a:solidFill>
                  <a:srgbClr val="FFC000"/>
                </a:solidFill>
              </a:rPr>
              <a:t>30 days </a:t>
            </a:r>
            <a:r>
              <a:rPr lang="en-US" sz="2400" b="1"/>
              <a:t>of the date on the notice.</a:t>
            </a:r>
          </a:p>
          <a:p>
            <a:pPr lvl="1">
              <a:buFont typeface="Arial" panose="020B0604020202020204" pitchFamily="34" charset="0"/>
              <a:buChar char="•"/>
            </a:pPr>
            <a:r>
              <a:rPr lang="en-US" sz="2400"/>
              <a:t> </a:t>
            </a:r>
            <a:r>
              <a:rPr lang="en-US" sz="2400" b="1"/>
              <a:t>Appeals can be submitted orally or in writing</a:t>
            </a:r>
          </a:p>
          <a:p>
            <a:pPr lvl="2">
              <a:buFont typeface="Arial" panose="020B0604020202020204" pitchFamily="34" charset="0"/>
              <a:buChar char="•"/>
            </a:pPr>
            <a:r>
              <a:rPr lang="en-US" altLang="en-US" sz="1800"/>
              <a:t>Use the form at the end of the notice</a:t>
            </a:r>
          </a:p>
          <a:p>
            <a:pPr lvl="2">
              <a:buFont typeface="Arial" panose="020B0604020202020204" pitchFamily="34" charset="0"/>
              <a:buChar char="•"/>
            </a:pPr>
            <a:r>
              <a:rPr lang="en-US" altLang="en-US" sz="1800"/>
              <a:t>Use your own form – any writing is acceptable</a:t>
            </a:r>
          </a:p>
          <a:p>
            <a:pPr lvl="2">
              <a:buFont typeface="Arial" panose="020B0604020202020204" pitchFamily="34" charset="0"/>
              <a:buChar char="•"/>
            </a:pPr>
            <a:r>
              <a:rPr lang="en-US" altLang="en-US" sz="1800"/>
              <a:t>Oral appeals will also be accepted (less ideal)</a:t>
            </a:r>
          </a:p>
          <a:p>
            <a:pPr lvl="1">
              <a:buFont typeface="Arial" panose="020B0604020202020204" pitchFamily="34" charset="0"/>
              <a:buChar char="•"/>
            </a:pPr>
            <a:r>
              <a:rPr lang="en-US" altLang="en-US" sz="2400" b="1"/>
              <a:t>Keep a copy. </a:t>
            </a:r>
          </a:p>
          <a:p>
            <a:pPr lvl="2">
              <a:buFont typeface="Arial" panose="020B0604020202020204" pitchFamily="34" charset="0"/>
              <a:buChar char="•"/>
            </a:pPr>
            <a:r>
              <a:rPr lang="en-US" altLang="en-US" sz="1800" i="1"/>
              <a:t>If possible, take a picture of all documents before submitting.</a:t>
            </a:r>
            <a:endParaRPr lang="en-US" sz="1800" i="1"/>
          </a:p>
          <a:p>
            <a:pPr lvl="1">
              <a:buFont typeface="Arial" panose="020B0604020202020204" pitchFamily="34" charset="0"/>
              <a:buChar char="•"/>
            </a:pPr>
            <a:r>
              <a:rPr lang="en-US" altLang="en-US" sz="2000"/>
              <a:t> </a:t>
            </a:r>
            <a:r>
              <a:rPr lang="en-US" altLang="en-US" sz="2400" b="1"/>
              <a:t>Get and keep a receipt.</a:t>
            </a:r>
            <a:endParaRPr lang="en-US" sz="2400" b="1"/>
          </a:p>
        </p:txBody>
      </p:sp>
    </p:spTree>
    <p:extLst>
      <p:ext uri="{BB962C8B-B14F-4D97-AF65-F5344CB8AC3E}">
        <p14:creationId xmlns:p14="http://schemas.microsoft.com/office/powerpoint/2010/main" val="109955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500A-CF0A-473D-A926-5B7E7201B644}"/>
              </a:ext>
            </a:extLst>
          </p:cNvPr>
          <p:cNvSpPr>
            <a:spLocks noGrp="1"/>
          </p:cNvSpPr>
          <p:nvPr>
            <p:ph type="title"/>
          </p:nvPr>
        </p:nvSpPr>
        <p:spPr/>
        <p:txBody>
          <a:bodyPr/>
          <a:lstStyle/>
          <a:p>
            <a:r>
              <a:rPr lang="en-US"/>
              <a:t>WORK TO RESOLVE APPEAL</a:t>
            </a:r>
          </a:p>
        </p:txBody>
      </p:sp>
      <p:sp>
        <p:nvSpPr>
          <p:cNvPr id="3" name="Content Placeholder 2">
            <a:extLst>
              <a:ext uri="{FF2B5EF4-FFF2-40B4-BE49-F238E27FC236}">
                <a16:creationId xmlns:a16="http://schemas.microsoft.com/office/drawing/2014/main" id="{8B33BF62-4A23-4A4F-BCEB-9B4A979FE2C6}"/>
              </a:ext>
            </a:extLst>
          </p:cNvPr>
          <p:cNvSpPr>
            <a:spLocks noGrp="1"/>
          </p:cNvSpPr>
          <p:nvPr>
            <p:ph idx="1"/>
          </p:nvPr>
        </p:nvSpPr>
        <p:spPr>
          <a:xfrm>
            <a:off x="818712" y="2222287"/>
            <a:ext cx="10554574" cy="4471121"/>
          </a:xfrm>
        </p:spPr>
        <p:txBody>
          <a:bodyPr/>
          <a:lstStyle/>
          <a:p>
            <a:pPr>
              <a:buFont typeface="Arial" panose="020B0604020202020204" pitchFamily="34" charset="0"/>
              <a:buChar char="•"/>
            </a:pPr>
            <a:r>
              <a:rPr lang="en-US" sz="2000" b="1"/>
              <a:t>CAO staff are motivated to resolve appeals. </a:t>
            </a:r>
          </a:p>
          <a:p>
            <a:pPr>
              <a:buFont typeface="Arial" panose="020B0604020202020204" pitchFamily="34" charset="0"/>
              <a:buChar char="•"/>
            </a:pPr>
            <a:endParaRPr lang="en-US" sz="700" b="1"/>
          </a:p>
          <a:p>
            <a:pPr>
              <a:buFont typeface="Arial" panose="020B0604020202020204" pitchFamily="34" charset="0"/>
              <a:buChar char="•"/>
            </a:pPr>
            <a:r>
              <a:rPr lang="en-US" sz="2000" b="1"/>
              <a:t>Work directly with caseworkers or supervisors to determine the reason for denial and what is needed to resolve it.</a:t>
            </a:r>
          </a:p>
          <a:p>
            <a:pPr>
              <a:buFont typeface="Arial" panose="020B0604020202020204" pitchFamily="34" charset="0"/>
              <a:buChar char="•"/>
            </a:pPr>
            <a:endParaRPr lang="en-US" sz="700" b="1"/>
          </a:p>
          <a:p>
            <a:pPr>
              <a:buFont typeface="Arial" panose="020B0604020202020204" pitchFamily="34" charset="0"/>
              <a:buChar char="•"/>
            </a:pPr>
            <a:r>
              <a:rPr lang="en-US" sz="2000" b="1"/>
              <a:t>If you do not have the document they are asking for, don’t say no! Get creative!</a:t>
            </a:r>
          </a:p>
          <a:p>
            <a:pPr lvl="1">
              <a:buFont typeface="Arial" panose="020B0604020202020204" pitchFamily="34" charset="0"/>
              <a:buChar char="•"/>
            </a:pPr>
            <a:r>
              <a:rPr lang="en-US" sz="1800"/>
              <a:t>Can submit alternative types of verification</a:t>
            </a:r>
          </a:p>
          <a:p>
            <a:pPr lvl="1">
              <a:buFont typeface="Arial" panose="020B0604020202020204" pitchFamily="34" charset="0"/>
              <a:buChar char="•"/>
            </a:pPr>
            <a:r>
              <a:rPr lang="en-US" sz="1800"/>
              <a:t>Ask for a collateral contact</a:t>
            </a:r>
          </a:p>
          <a:p>
            <a:pPr lvl="1">
              <a:buFont typeface="Arial" panose="020B0604020202020204" pitchFamily="34" charset="0"/>
              <a:buChar char="•"/>
            </a:pPr>
            <a:r>
              <a:rPr lang="en-US" sz="1800"/>
              <a:t>Provide a signed statement</a:t>
            </a:r>
          </a:p>
          <a:p>
            <a:pPr lvl="1">
              <a:buFont typeface="Arial" panose="020B0604020202020204" pitchFamily="34" charset="0"/>
              <a:buChar char="•"/>
            </a:pPr>
            <a:endParaRPr lang="en-US" sz="700"/>
          </a:p>
          <a:p>
            <a:pPr>
              <a:buFont typeface="Arial" panose="020B0604020202020204" pitchFamily="34" charset="0"/>
              <a:buChar char="•"/>
            </a:pPr>
            <a:r>
              <a:rPr lang="en-US" sz="2000" b="1"/>
              <a:t>Most appeals are resolved prior to the hearing.</a:t>
            </a:r>
          </a:p>
          <a:p>
            <a:endParaRPr lang="en-US"/>
          </a:p>
        </p:txBody>
      </p:sp>
    </p:spTree>
    <p:extLst>
      <p:ext uri="{BB962C8B-B14F-4D97-AF65-F5344CB8AC3E}">
        <p14:creationId xmlns:p14="http://schemas.microsoft.com/office/powerpoint/2010/main" val="500409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908A-C6C9-4F84-ABE0-6732D604FF73}"/>
              </a:ext>
            </a:extLst>
          </p:cNvPr>
          <p:cNvSpPr>
            <a:spLocks noGrp="1"/>
          </p:cNvSpPr>
          <p:nvPr>
            <p:ph type="title"/>
          </p:nvPr>
        </p:nvSpPr>
        <p:spPr/>
        <p:txBody>
          <a:bodyPr/>
          <a:lstStyle/>
          <a:p>
            <a:r>
              <a:rPr lang="en-US"/>
              <a:t>Re-Application</a:t>
            </a:r>
          </a:p>
        </p:txBody>
      </p:sp>
      <p:sp>
        <p:nvSpPr>
          <p:cNvPr id="3" name="Content Placeholder 2">
            <a:extLst>
              <a:ext uri="{FF2B5EF4-FFF2-40B4-BE49-F238E27FC236}">
                <a16:creationId xmlns:a16="http://schemas.microsoft.com/office/drawing/2014/main" id="{AB1B1DA8-D167-4ECE-B4D5-0D7D1D675824}"/>
              </a:ext>
            </a:extLst>
          </p:cNvPr>
          <p:cNvSpPr>
            <a:spLocks noGrp="1"/>
          </p:cNvSpPr>
          <p:nvPr>
            <p:ph idx="1"/>
          </p:nvPr>
        </p:nvSpPr>
        <p:spPr>
          <a:xfrm>
            <a:off x="818712" y="2222287"/>
            <a:ext cx="10554574" cy="4188525"/>
          </a:xfrm>
        </p:spPr>
        <p:txBody>
          <a:bodyPr>
            <a:normAutofit/>
          </a:bodyPr>
          <a:lstStyle/>
          <a:p>
            <a:pPr marL="0" indent="0">
              <a:buNone/>
            </a:pPr>
            <a:r>
              <a:rPr lang="en-US" sz="2400" b="1"/>
              <a:t>Why Reapply?</a:t>
            </a:r>
          </a:p>
          <a:p>
            <a:pPr>
              <a:buFont typeface="Arial" panose="020B0604020202020204" pitchFamily="34" charset="0"/>
              <a:buChar char="•"/>
            </a:pPr>
            <a:r>
              <a:rPr lang="en-US"/>
              <a:t>If the applicant is over income at the time of application, it could be more beneficial to submit a new application later in the LIHEAP season if income has decreased.</a:t>
            </a:r>
          </a:p>
          <a:p>
            <a:pPr>
              <a:buFont typeface="Arial" panose="020B0604020202020204" pitchFamily="34" charset="0"/>
              <a:buChar char="•"/>
            </a:pPr>
            <a:r>
              <a:rPr lang="en-US"/>
              <a:t>If in active crisis, reapplication may get faster relief to the family.</a:t>
            </a:r>
          </a:p>
          <a:p>
            <a:endParaRPr lang="en-US"/>
          </a:p>
          <a:p>
            <a:pPr marL="0" indent="0">
              <a:buNone/>
            </a:pPr>
            <a:r>
              <a:rPr lang="en-US" sz="2400" b="1"/>
              <a:t>Reconsideration</a:t>
            </a:r>
          </a:p>
          <a:p>
            <a:pPr>
              <a:buFont typeface="Arial" panose="020B0604020202020204" pitchFamily="34" charset="0"/>
              <a:buChar char="•"/>
            </a:pPr>
            <a:r>
              <a:rPr lang="en-US"/>
              <a:t>DHS will “refresh” any LIHEAP application within 60 days of the initial application without need to resubmit a new application. </a:t>
            </a:r>
          </a:p>
          <a:p>
            <a:pPr>
              <a:buFont typeface="Arial" panose="020B0604020202020204" pitchFamily="34" charset="0"/>
              <a:buChar char="•"/>
            </a:pPr>
            <a:r>
              <a:rPr lang="en-US"/>
              <a:t>This means, if an applicant is denied, they need not submit an entirely new application (within the 60 days), but rather only the missing piece, and DHS will use the rest of their initial application for processing. </a:t>
            </a:r>
          </a:p>
        </p:txBody>
      </p:sp>
    </p:spTree>
    <p:extLst>
      <p:ext uri="{BB962C8B-B14F-4D97-AF65-F5344CB8AC3E}">
        <p14:creationId xmlns:p14="http://schemas.microsoft.com/office/powerpoint/2010/main" val="2983421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a:t>ADVOCACY</a:t>
            </a:r>
          </a:p>
        </p:txBody>
      </p:sp>
      <p:pic>
        <p:nvPicPr>
          <p:cNvPr id="6146" name="Picture 2" descr="https://minutehack.com/public/images/articles/2015/09/digital-marketing-2.jpg">
            <a:extLst>
              <a:ext uri="{FF2B5EF4-FFF2-40B4-BE49-F238E27FC236}">
                <a16:creationId xmlns:a16="http://schemas.microsoft.com/office/drawing/2014/main" id="{527C73E0-E523-4411-90B9-D7DF37F76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64" y="1168056"/>
            <a:ext cx="5005269" cy="282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6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Ongoing Advocacy Efforts</a:t>
            </a:r>
          </a:p>
        </p:txBody>
      </p:sp>
      <p:sp>
        <p:nvSpPr>
          <p:cNvPr id="6" name="Content Placeholder 5"/>
          <p:cNvSpPr>
            <a:spLocks noGrp="1"/>
          </p:cNvSpPr>
          <p:nvPr>
            <p:ph idx="1"/>
          </p:nvPr>
        </p:nvSpPr>
        <p:spPr>
          <a:xfrm>
            <a:off x="379561" y="2897461"/>
            <a:ext cx="11501935" cy="3149656"/>
          </a:xfrm>
        </p:spPr>
        <p:txBody>
          <a:bodyPr>
            <a:normAutofit fontScale="85000" lnSpcReduction="20000"/>
          </a:bodyPr>
          <a:lstStyle/>
          <a:p>
            <a:pPr>
              <a:buFont typeface="Wingdings" panose="05000000000000000000" pitchFamily="2" charset="2"/>
              <a:buChar char="§"/>
            </a:pPr>
            <a:r>
              <a:rPr lang="en-US" sz="3000"/>
              <a:t>PULP and CLS are members of the LIHEAP Advisory Committee.  We monitor spending and advocate for program improvements and enhancements.</a:t>
            </a:r>
          </a:p>
          <a:p>
            <a:pPr>
              <a:buFont typeface="Wingdings" panose="05000000000000000000" pitchFamily="2" charset="2"/>
              <a:buChar char="§"/>
            </a:pPr>
            <a:endParaRPr lang="en-US" sz="900"/>
          </a:p>
          <a:p>
            <a:pPr>
              <a:buFont typeface="Wingdings" panose="05000000000000000000" pitchFamily="2" charset="2"/>
              <a:buChar char="§"/>
            </a:pPr>
            <a:r>
              <a:rPr lang="en-US" sz="3000"/>
              <a:t>LIHEAP application rejection rates have increased over the years. We will continue to advocate for ways for DHS to improve approval rates and disperse more LIHEAP funds.</a:t>
            </a:r>
          </a:p>
          <a:p>
            <a:pPr>
              <a:buFont typeface="Wingdings" panose="05000000000000000000" pitchFamily="2" charset="2"/>
              <a:buChar char="§"/>
            </a:pPr>
            <a:endParaRPr lang="en-US" sz="1000"/>
          </a:p>
          <a:p>
            <a:pPr>
              <a:buFont typeface="Wingdings" panose="05000000000000000000" pitchFamily="2" charset="2"/>
              <a:buChar char="§"/>
            </a:pPr>
            <a:r>
              <a:rPr lang="en-US" sz="3000" b="1" i="1">
                <a:solidFill>
                  <a:srgbClr val="FFC000"/>
                </a:solidFill>
              </a:rPr>
              <a:t>If you have ideas for program improvements, we want to hear them! </a:t>
            </a:r>
          </a:p>
          <a:p>
            <a:endParaRPr lang="en-US" sz="3000" i="1"/>
          </a:p>
          <a:p>
            <a:pPr marL="0" indent="0">
              <a:buNone/>
            </a:pPr>
            <a:endParaRPr lang="en-US" sz="2800" i="1"/>
          </a:p>
        </p:txBody>
      </p:sp>
    </p:spTree>
    <p:extLst>
      <p:ext uri="{BB962C8B-B14F-4D97-AF65-F5344CB8AC3E}">
        <p14:creationId xmlns:p14="http://schemas.microsoft.com/office/powerpoint/2010/main" val="3095136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7089" y="2435958"/>
            <a:ext cx="4382521" cy="1756480"/>
          </a:xfrm>
        </p:spPr>
        <p:txBody>
          <a:bodyPr/>
          <a:lstStyle/>
          <a:p>
            <a:r>
              <a:rPr lang="en-US"/>
              <a:t>Follow us on social media for more updates &amp; resources.</a:t>
            </a:r>
          </a:p>
        </p:txBody>
      </p:sp>
      <p:sp>
        <p:nvSpPr>
          <p:cNvPr id="6" name="Text Placeholder 5"/>
          <p:cNvSpPr>
            <a:spLocks noGrp="1"/>
          </p:cNvSpPr>
          <p:nvPr>
            <p:ph type="body" sz="quarter" idx="16"/>
          </p:nvPr>
        </p:nvSpPr>
        <p:spPr>
          <a:xfrm>
            <a:off x="6156000" y="2290915"/>
            <a:ext cx="5558672" cy="2290917"/>
          </a:xfrm>
        </p:spPr>
        <p:txBody>
          <a:bodyPr>
            <a:normAutofit/>
          </a:bodyPr>
          <a:lstStyle/>
          <a:p>
            <a:r>
              <a:rPr lang="en-US" b="1"/>
              <a:t>Pennsylvania Utility Law Project </a:t>
            </a:r>
          </a:p>
          <a:p>
            <a:r>
              <a:rPr lang="en-US">
                <a:hlinkClick r:id="rId2"/>
              </a:rPr>
              <a:t>https:www.facebook.com/pulprhls</a:t>
            </a:r>
            <a:endParaRPr lang="en-US"/>
          </a:p>
          <a:p>
            <a:r>
              <a:rPr lang="en-US" b="1"/>
              <a:t>Community Legal Services </a:t>
            </a:r>
          </a:p>
          <a:p>
            <a:r>
              <a:rPr lang="en-US">
                <a:hlinkClick r:id="rId3"/>
              </a:rPr>
              <a:t>https://www.facebook.com/clsphila</a:t>
            </a:r>
            <a:endParaRPr lang="en-US"/>
          </a:p>
          <a:p>
            <a:r>
              <a:rPr lang="en-US">
                <a:hlinkClick r:id="rId4"/>
              </a:rPr>
              <a:t>https://www.twitter.com/clsphila</a:t>
            </a:r>
            <a:endParaRPr lang="en-US"/>
          </a:p>
          <a:p>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848" y="1495718"/>
            <a:ext cx="1201002" cy="1201002"/>
          </a:xfrm>
          <a:prstGeom prst="rect">
            <a:avLst/>
          </a:prstGeom>
        </p:spPr>
      </p:pic>
    </p:spTree>
    <p:extLst>
      <p:ext uri="{BB962C8B-B14F-4D97-AF65-F5344CB8AC3E}">
        <p14:creationId xmlns:p14="http://schemas.microsoft.com/office/powerpoint/2010/main" val="1830489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vert="horz" lIns="91440" tIns="45720" rIns="91440" bIns="45720" rtlCol="0" anchor="ctr">
            <a:normAutofit/>
          </a:bodyPr>
          <a:lstStyle/>
          <a:p>
            <a:r>
              <a:rPr lang="en-US" sz="4000"/>
              <a:t>Additional Resources</a:t>
            </a:r>
          </a:p>
        </p:txBody>
      </p:sp>
      <p:sp>
        <p:nvSpPr>
          <p:cNvPr id="6" name="Text Placeholder 5"/>
          <p:cNvSpPr>
            <a:spLocks noGrp="1"/>
          </p:cNvSpPr>
          <p:nvPr>
            <p:ph type="body" sz="quarter" idx="16"/>
          </p:nvPr>
        </p:nvSpPr>
        <p:spPr>
          <a:xfrm>
            <a:off x="5816733" y="978993"/>
            <a:ext cx="5556553" cy="4900014"/>
          </a:xfrm>
          <a:effectLst/>
        </p:spPr>
        <p:txBody>
          <a:bodyPr vert="horz" lIns="91440" tIns="45720" rIns="91440" bIns="45720" rtlCol="0" anchor="ctr">
            <a:normAutofit fontScale="85000" lnSpcReduction="20000"/>
          </a:bodyPr>
          <a:lstStyle/>
          <a:p>
            <a:pPr>
              <a:buFont typeface="Wingdings 2" charset="2"/>
              <a:buChar char=""/>
            </a:pPr>
            <a:endParaRPr lang="en-US" sz="2000"/>
          </a:p>
          <a:p>
            <a:r>
              <a:rPr lang="en-US" sz="2000" b="1"/>
              <a:t>DHS LIHEAP Page</a:t>
            </a:r>
          </a:p>
          <a:p>
            <a:r>
              <a:rPr lang="en-US" sz="2000">
                <a:hlinkClick r:id="rId2"/>
              </a:rPr>
              <a:t>http://www.dhs.pa.gov/citizens/heatingassistanceliheap/</a:t>
            </a:r>
            <a:endParaRPr lang="en-US" sz="2000"/>
          </a:p>
          <a:p>
            <a:endParaRPr lang="en-US" sz="2000" b="1"/>
          </a:p>
          <a:p>
            <a:r>
              <a:rPr lang="en-US" sz="2000" b="1"/>
              <a:t>DHS LIHEAP Handbook</a:t>
            </a:r>
          </a:p>
          <a:p>
            <a:r>
              <a:rPr lang="en-US" sz="2000">
                <a:hlinkClick r:id="rId3"/>
              </a:rPr>
              <a:t>http://services.dpw.state.pa.us/oimpolicymanuals/liheap/index.htm</a:t>
            </a:r>
            <a:endParaRPr lang="en-US" sz="2000"/>
          </a:p>
          <a:p>
            <a:endParaRPr lang="en-US" sz="2000" b="1"/>
          </a:p>
          <a:p>
            <a:r>
              <a:rPr lang="en-US" sz="2000" b="1"/>
              <a:t>LIHEAP and Other Utility Assistance Resources</a:t>
            </a:r>
          </a:p>
          <a:p>
            <a:r>
              <a:rPr lang="en-US" sz="2000">
                <a:hlinkClick r:id="rId4"/>
              </a:rPr>
              <a:t>https://www.rhls.org/utilities/pulp/links-to-utility-resources/</a:t>
            </a:r>
            <a:r>
              <a:rPr lang="en-US" sz="2000"/>
              <a:t> </a:t>
            </a:r>
          </a:p>
          <a:p>
            <a:endParaRPr lang="en-US" sz="2000" b="1"/>
          </a:p>
          <a:p>
            <a:r>
              <a:rPr lang="en-US" sz="2000" b="1"/>
              <a:t>Annual PULP LIHEAP Advocate Manual: </a:t>
            </a:r>
          </a:p>
          <a:p>
            <a:r>
              <a:rPr lang="en-US" sz="2000" i="1"/>
              <a:t>Coming in November…stay tuned! </a:t>
            </a:r>
            <a:endParaRPr lang="en-US" sz="2000"/>
          </a:p>
        </p:txBody>
      </p:sp>
    </p:spTree>
    <p:extLst>
      <p:ext uri="{BB962C8B-B14F-4D97-AF65-F5344CB8AC3E}">
        <p14:creationId xmlns:p14="http://schemas.microsoft.com/office/powerpoint/2010/main" val="284856413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vert="horz" lIns="91440" tIns="45720" rIns="91440" bIns="45720" rtlCol="0" anchor="ctr">
            <a:normAutofit/>
          </a:bodyPr>
          <a:lstStyle/>
          <a:p>
            <a:r>
              <a:rPr lang="en-US" sz="4000"/>
              <a:t>Who to Call for HELP?</a:t>
            </a:r>
          </a:p>
        </p:txBody>
      </p:sp>
      <p:sp>
        <p:nvSpPr>
          <p:cNvPr id="6" name="Text Placeholder 5"/>
          <p:cNvSpPr>
            <a:spLocks noGrp="1"/>
          </p:cNvSpPr>
          <p:nvPr>
            <p:ph type="body" sz="quarter" idx="16"/>
          </p:nvPr>
        </p:nvSpPr>
        <p:spPr>
          <a:xfrm>
            <a:off x="5816732" y="508958"/>
            <a:ext cx="6010083" cy="5370049"/>
          </a:xfrm>
          <a:effectLst/>
        </p:spPr>
        <p:txBody>
          <a:bodyPr vert="horz" lIns="91440" tIns="45720" rIns="91440" bIns="45720" rtlCol="0" anchor="ctr">
            <a:normAutofit lnSpcReduction="10000"/>
          </a:bodyPr>
          <a:lstStyle/>
          <a:p>
            <a:pPr>
              <a:lnSpc>
                <a:spcPct val="90000"/>
              </a:lnSpc>
              <a:defRPr sz="1800">
                <a:solidFill>
                  <a:srgbClr val="000000"/>
                </a:solidFill>
              </a:defRPr>
            </a:pPr>
            <a:endParaRPr lang="en-US" sz="2000"/>
          </a:p>
          <a:p>
            <a:pPr>
              <a:lnSpc>
                <a:spcPct val="90000"/>
              </a:lnSpc>
              <a:defRPr sz="1800">
                <a:solidFill>
                  <a:srgbClr val="000000"/>
                </a:solidFill>
              </a:defRPr>
            </a:pPr>
            <a:endParaRPr lang="en-US" sz="2000"/>
          </a:p>
          <a:p>
            <a:pPr>
              <a:lnSpc>
                <a:spcPct val="90000"/>
              </a:lnSpc>
              <a:defRPr sz="1800">
                <a:solidFill>
                  <a:srgbClr val="000000"/>
                </a:solidFill>
              </a:defRPr>
            </a:pPr>
            <a:r>
              <a:rPr lang="en-US" sz="2000" b="1"/>
              <a:t>Pennsylvania Utility Law Project (PULP)</a:t>
            </a:r>
          </a:p>
          <a:p>
            <a:pPr marL="342900" indent="-342900">
              <a:lnSpc>
                <a:spcPct val="90000"/>
              </a:lnSpc>
              <a:buFont typeface="Arial" panose="020B0604020202020204" pitchFamily="34" charset="0"/>
              <a:buChar char="•"/>
              <a:defRPr sz="1800">
                <a:solidFill>
                  <a:srgbClr val="000000"/>
                </a:solidFill>
              </a:defRPr>
            </a:pPr>
            <a:r>
              <a:rPr lang="en-US" sz="20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PULP@pautilitylawproject.org</a:t>
            </a:r>
            <a:endParaRPr lang="en-US" sz="2000" u="sng">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buFont typeface="Arial" panose="020B0604020202020204" pitchFamily="34" charset="0"/>
              <a:buChar char="•"/>
              <a:defRPr sz="1800">
                <a:solidFill>
                  <a:srgbClr val="000000"/>
                </a:solidFill>
              </a:defRPr>
            </a:pPr>
            <a:r>
              <a:rPr lang="en-US" sz="2000">
                <a:latin typeface="Century Gothic" panose="020B0502020202020204" pitchFamily="34" charset="0"/>
                <a:cs typeface="Calibri" panose="020F0502020204030204" pitchFamily="34" charset="0"/>
              </a:rPr>
              <a:t>717-236-9486</a:t>
            </a:r>
            <a:r>
              <a:rPr lang="en-US" sz="2000">
                <a:latin typeface="Calibri" panose="020F0502020204030204" pitchFamily="34" charset="0"/>
                <a:cs typeface="Calibri" panose="020F0502020204030204" pitchFamily="34" charset="0"/>
              </a:rPr>
              <a:t> </a:t>
            </a:r>
            <a:r>
              <a:rPr lang="en-US" sz="2000"/>
              <a:t>– Advocate Questions</a:t>
            </a:r>
          </a:p>
          <a:p>
            <a:pPr marL="342900" indent="-342900">
              <a:lnSpc>
                <a:spcPct val="90000"/>
              </a:lnSpc>
              <a:buFont typeface="Arial" panose="020B0604020202020204" pitchFamily="34" charset="0"/>
              <a:buChar char="•"/>
              <a:defRPr sz="1800">
                <a:solidFill>
                  <a:srgbClr val="000000"/>
                </a:solidFill>
              </a:defRPr>
            </a:pPr>
            <a:r>
              <a:rPr lang="en-US" sz="2000"/>
              <a:t>844-645-2500 – Emergency Utility Hotline</a:t>
            </a:r>
          </a:p>
          <a:p>
            <a:pPr>
              <a:lnSpc>
                <a:spcPct val="90000"/>
              </a:lnSpc>
              <a:defRPr sz="1800">
                <a:solidFill>
                  <a:srgbClr val="000000"/>
                </a:solidFill>
              </a:defRPr>
            </a:pPr>
            <a:endParaRPr lang="en-US" sz="2000"/>
          </a:p>
          <a:p>
            <a:pPr>
              <a:lnSpc>
                <a:spcPct val="90000"/>
              </a:lnSpc>
              <a:defRPr sz="1800">
                <a:solidFill>
                  <a:srgbClr val="000000"/>
                </a:solidFill>
              </a:defRPr>
            </a:pPr>
            <a:r>
              <a:rPr lang="en-US" sz="2000" b="1"/>
              <a:t>Community Legal Services (CLS)</a:t>
            </a:r>
          </a:p>
          <a:p>
            <a:pPr marL="388620" indent="-342900">
              <a:lnSpc>
                <a:spcPct val="90000"/>
              </a:lnSpc>
              <a:buFont typeface="Arial" panose="020B0604020202020204" pitchFamily="34" charset="0"/>
              <a:buChar char="•"/>
              <a:defRPr sz="1800">
                <a:solidFill>
                  <a:srgbClr val="000000"/>
                </a:solidFill>
              </a:defRPr>
            </a:pPr>
            <a:r>
              <a:rPr lang="en-US" sz="2000">
                <a:hlinkClick r:id="rId3"/>
              </a:rPr>
              <a:t>www.clsphila.org</a:t>
            </a:r>
            <a:r>
              <a:rPr lang="en-US" sz="2000"/>
              <a:t> </a:t>
            </a:r>
          </a:p>
          <a:p>
            <a:pPr marL="388620" indent="-342900">
              <a:lnSpc>
                <a:spcPct val="90000"/>
              </a:lnSpc>
              <a:buFont typeface="Arial" panose="020B0604020202020204" pitchFamily="34" charset="0"/>
              <a:buChar char="•"/>
              <a:defRPr sz="1800">
                <a:solidFill>
                  <a:srgbClr val="000000"/>
                </a:solidFill>
              </a:defRPr>
            </a:pPr>
            <a:r>
              <a:rPr lang="en-US" sz="2000"/>
              <a:t>215-981-3700 (client intake, Phila. only)</a:t>
            </a:r>
          </a:p>
          <a:p>
            <a:pPr>
              <a:lnSpc>
                <a:spcPct val="90000"/>
              </a:lnSpc>
              <a:defRPr sz="1800">
                <a:solidFill>
                  <a:srgbClr val="000000"/>
                </a:solidFill>
              </a:defRPr>
            </a:pPr>
            <a:endParaRPr lang="en-US" sz="2000"/>
          </a:p>
          <a:p>
            <a:pPr>
              <a:lnSpc>
                <a:spcPct val="90000"/>
              </a:lnSpc>
              <a:defRPr sz="1800">
                <a:solidFill>
                  <a:srgbClr val="000000"/>
                </a:solidFill>
              </a:defRPr>
            </a:pPr>
            <a:r>
              <a:rPr lang="en-US" sz="2000" b="1"/>
              <a:t>Local Legal Services Program</a:t>
            </a:r>
          </a:p>
          <a:p>
            <a:pPr marL="342900" indent="-342900">
              <a:lnSpc>
                <a:spcPct val="90000"/>
              </a:lnSpc>
              <a:buFont typeface="Arial" panose="020B0604020202020204" pitchFamily="34" charset="0"/>
              <a:buChar char="•"/>
              <a:defRPr sz="1800">
                <a:solidFill>
                  <a:srgbClr val="000000"/>
                </a:solidFill>
              </a:defRPr>
            </a:pPr>
            <a:r>
              <a:rPr lang="en-US" sz="2000">
                <a:hlinkClick r:id="rId4"/>
              </a:rPr>
              <a:t>https://palegalaid.net/find-legal-help</a:t>
            </a:r>
            <a:r>
              <a:rPr lang="en-US" sz="2000"/>
              <a:t> </a:t>
            </a:r>
          </a:p>
          <a:p>
            <a:pPr>
              <a:lnSpc>
                <a:spcPct val="90000"/>
              </a:lnSpc>
              <a:buFont typeface="Wingdings 2" charset="2"/>
              <a:buChar char=""/>
            </a:pPr>
            <a:endParaRPr lang="en-US" sz="2000"/>
          </a:p>
        </p:txBody>
      </p:sp>
    </p:spTree>
    <p:extLst>
      <p:ext uri="{BB962C8B-B14F-4D97-AF65-F5344CB8AC3E}">
        <p14:creationId xmlns:p14="http://schemas.microsoft.com/office/powerpoint/2010/main" val="894027758"/>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10001" y="639097"/>
            <a:ext cx="7574873" cy="3781101"/>
          </a:xfrm>
        </p:spPr>
        <p:txBody>
          <a:bodyPr>
            <a:normAutofit/>
          </a:bodyPr>
          <a:lstStyle/>
          <a:p>
            <a:r>
              <a:rPr lang="en-US"/>
              <a:t>Question &amp; Answer</a:t>
            </a:r>
          </a:p>
        </p:txBody>
      </p:sp>
      <p:sp>
        <p:nvSpPr>
          <p:cNvPr id="5" name="Subtitle 4"/>
          <p:cNvSpPr>
            <a:spLocks noGrp="1"/>
          </p:cNvSpPr>
          <p:nvPr>
            <p:ph type="subTitle" idx="1"/>
          </p:nvPr>
        </p:nvSpPr>
        <p:spPr>
          <a:xfrm>
            <a:off x="282100" y="5222450"/>
            <a:ext cx="7334758" cy="1729757"/>
          </a:xfrm>
        </p:spPr>
        <p:txBody>
          <a:bodyPr>
            <a:normAutofit fontScale="92500" lnSpcReduction="20000"/>
          </a:bodyPr>
          <a:lstStyle/>
          <a:p>
            <a:pPr>
              <a:lnSpc>
                <a:spcPct val="90000"/>
              </a:lnSpc>
            </a:pPr>
            <a:r>
              <a:rPr lang="en-US" sz="1600" b="1">
                <a:latin typeface="+mj-lt"/>
              </a:rPr>
              <a:t>Ria Pereira, Supervising Attorney, Pennsylvania Utility Law Project </a:t>
            </a:r>
          </a:p>
          <a:p>
            <a:pPr marL="285750" indent="-285750">
              <a:lnSpc>
                <a:spcPct val="90000"/>
              </a:lnSpc>
              <a:buFont typeface="Arial" panose="020B0604020202020204" pitchFamily="34" charset="0"/>
              <a:buChar char="•"/>
            </a:pPr>
            <a:r>
              <a:rPr lang="en-US" sz="1600" b="1" u="sng">
                <a:solidFill>
                  <a:srgbClr val="0563C1"/>
                </a:solidFill>
                <a:effectLst/>
                <a:latin typeface="+mj-lt"/>
                <a:ea typeface="Calibri" panose="020F0502020204030204" pitchFamily="34" charset="0"/>
                <a:cs typeface="Times New Roman" panose="02020603050405020304" pitchFamily="18" charset="0"/>
                <a:hlinkClick r:id="rId2"/>
              </a:rPr>
              <a:t>rpereira@pautilitylawproject.org</a:t>
            </a:r>
            <a:endParaRPr lang="en-US" sz="1600" b="1" u="sng">
              <a:solidFill>
                <a:srgbClr val="0563C1"/>
              </a:solidFill>
              <a:effectLst/>
              <a:latin typeface="+mj-lt"/>
              <a:ea typeface="Calibri" panose="020F0502020204030204" pitchFamily="34" charset="0"/>
              <a:cs typeface="Times New Roman" panose="02020603050405020304" pitchFamily="18" charset="0"/>
            </a:endParaRPr>
          </a:p>
          <a:p>
            <a:pPr>
              <a:lnSpc>
                <a:spcPct val="90000"/>
              </a:lnSpc>
            </a:pPr>
            <a:r>
              <a:rPr lang="en-US" sz="1600" b="1">
                <a:effectLst/>
                <a:latin typeface="+mj-lt"/>
                <a:ea typeface="Calibri" panose="020F0502020204030204" pitchFamily="34" charset="0"/>
                <a:cs typeface="Times New Roman" panose="02020603050405020304" pitchFamily="18" charset="0"/>
              </a:rPr>
              <a:t>Lauren Berman, Staff Attorney, Pennsylvania Utility Law Project</a:t>
            </a:r>
          </a:p>
          <a:p>
            <a:pPr marL="285750" indent="-285750">
              <a:lnSpc>
                <a:spcPct val="90000"/>
              </a:lnSpc>
              <a:buFont typeface="Arial" panose="020B0604020202020204" pitchFamily="34" charset="0"/>
              <a:buChar char="•"/>
            </a:pPr>
            <a:r>
              <a:rPr lang="en-US" sz="1600" b="1" u="sng">
                <a:solidFill>
                  <a:srgbClr val="0563C1"/>
                </a:solidFill>
                <a:effectLst/>
                <a:latin typeface="+mj-lt"/>
                <a:ea typeface="Calibri" panose="020F0502020204030204" pitchFamily="34" charset="0"/>
                <a:cs typeface="Times New Roman" panose="02020603050405020304" pitchFamily="18" charset="0"/>
                <a:hlinkClick r:id="rId3"/>
              </a:rPr>
              <a:t>lberman@pautilitylawproject.org</a:t>
            </a:r>
            <a:r>
              <a:rPr lang="en-US" sz="1600" b="1" u="sng">
                <a:solidFill>
                  <a:srgbClr val="0563C1"/>
                </a:solidFill>
                <a:effectLst/>
                <a:latin typeface="+mj-lt"/>
                <a:ea typeface="Calibri" panose="020F0502020204030204" pitchFamily="34" charset="0"/>
                <a:cs typeface="Times New Roman" panose="02020603050405020304" pitchFamily="18" charset="0"/>
              </a:rPr>
              <a:t> </a:t>
            </a:r>
          </a:p>
          <a:p>
            <a:pPr>
              <a:lnSpc>
                <a:spcPct val="90000"/>
              </a:lnSpc>
            </a:pPr>
            <a:r>
              <a:rPr lang="en-US" sz="1600" b="1">
                <a:latin typeface="+mj-lt"/>
              </a:rPr>
              <a:t>Lydia Gottesfeld, Supervising Attorney, Community Legal Services </a:t>
            </a:r>
          </a:p>
          <a:p>
            <a:pPr marL="284163" indent="-284163">
              <a:lnSpc>
                <a:spcPct val="90000"/>
              </a:lnSpc>
              <a:buFont typeface="Arial" panose="020B0604020202020204" pitchFamily="34" charset="0"/>
              <a:buChar char="•"/>
            </a:pPr>
            <a:r>
              <a:rPr lang="en-US" sz="1600" b="1">
                <a:latin typeface="+mj-lt"/>
                <a:hlinkClick r:id="rId4"/>
              </a:rPr>
              <a:t>lgottesfeld@clsphila.org</a:t>
            </a:r>
            <a:r>
              <a:rPr lang="en-US" sz="1600" b="1">
                <a:latin typeface="+mj-lt"/>
              </a:rPr>
              <a:t> </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286" r="2" b="14273"/>
          <a:stretch/>
        </p:blipFill>
        <p:spPr>
          <a:xfrm>
            <a:off x="6096000" y="10"/>
            <a:ext cx="6091084" cy="6857990"/>
          </a:xfrm>
          <a:prstGeom prst="rect">
            <a:avLst/>
          </a:prstGeom>
        </p:spPr>
      </p:pic>
    </p:spTree>
    <p:extLst>
      <p:ext uri="{BB962C8B-B14F-4D97-AF65-F5344CB8AC3E}">
        <p14:creationId xmlns:p14="http://schemas.microsoft.com/office/powerpoint/2010/main" val="307504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68415"/>
            <a:ext cx="3518452" cy="4091048"/>
          </a:xfrm>
        </p:spPr>
        <p:txBody>
          <a:bodyPr anchor="t">
            <a:normAutofit/>
          </a:bodyPr>
          <a:lstStyle/>
          <a:p>
            <a:r>
              <a:rPr lang="en-US" sz="6000"/>
              <a:t>What is LIHEAP?</a:t>
            </a:r>
          </a:p>
        </p:txBody>
      </p:sp>
      <p:graphicFrame>
        <p:nvGraphicFramePr>
          <p:cNvPr id="8" name="Content Placeholder 5">
            <a:extLst>
              <a:ext uri="{FF2B5EF4-FFF2-40B4-BE49-F238E27FC236}">
                <a16:creationId xmlns:a16="http://schemas.microsoft.com/office/drawing/2014/main" id="{59083E4E-AA09-4787-9F7C-11F8C4BCD21F}"/>
              </a:ext>
            </a:extLst>
          </p:cNvPr>
          <p:cNvGraphicFramePr>
            <a:graphicFrameLocks noGrp="1"/>
          </p:cNvGraphicFramePr>
          <p:nvPr>
            <p:ph idx="1"/>
            <p:extLst>
              <p:ext uri="{D42A27DB-BD31-4B8C-83A1-F6EECF244321}">
                <p14:modId xmlns:p14="http://schemas.microsoft.com/office/powerpoint/2010/main" val="2484150522"/>
              </p:ext>
            </p:extLst>
          </p:nvPr>
        </p:nvGraphicFramePr>
        <p:xfrm>
          <a:off x="4976160" y="901577"/>
          <a:ext cx="7211267" cy="52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879001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3F5E8E-3D4F-4A38-9DF2-90303548272E}"/>
              </a:ext>
            </a:extLst>
          </p:cNvPr>
          <p:cNvSpPr>
            <a:spLocks noGrp="1"/>
          </p:cNvSpPr>
          <p:nvPr>
            <p:ph type="title"/>
          </p:nvPr>
        </p:nvSpPr>
        <p:spPr>
          <a:xfrm>
            <a:off x="451515" y="1734857"/>
            <a:ext cx="3765483" cy="3388287"/>
          </a:xfrm>
        </p:spPr>
        <p:txBody>
          <a:bodyPr anchor="ctr">
            <a:normAutofit/>
          </a:bodyPr>
          <a:lstStyle/>
          <a:p>
            <a:r>
              <a:rPr lang="en-US"/>
              <a:t>Why is this year different?	</a:t>
            </a:r>
          </a:p>
        </p:txBody>
      </p:sp>
      <p:sp>
        <p:nvSpPr>
          <p:cNvPr id="3" name="Content Placeholder 2">
            <a:extLst>
              <a:ext uri="{FF2B5EF4-FFF2-40B4-BE49-F238E27FC236}">
                <a16:creationId xmlns:a16="http://schemas.microsoft.com/office/drawing/2014/main" id="{3DCF831E-2801-41FE-9917-1AAC8F1CA739}"/>
              </a:ext>
            </a:extLst>
          </p:cNvPr>
          <p:cNvSpPr>
            <a:spLocks noGrp="1"/>
          </p:cNvSpPr>
          <p:nvPr>
            <p:ph idx="1"/>
          </p:nvPr>
        </p:nvSpPr>
        <p:spPr>
          <a:xfrm>
            <a:off x="5623593" y="410966"/>
            <a:ext cx="6355886" cy="6205591"/>
          </a:xfrm>
          <a:effectLst/>
        </p:spPr>
        <p:txBody>
          <a:bodyPr>
            <a:normAutofit/>
          </a:bodyPr>
          <a:lstStyle/>
          <a:p>
            <a:pPr>
              <a:lnSpc>
                <a:spcPct val="90000"/>
              </a:lnSpc>
            </a:pPr>
            <a:r>
              <a:rPr lang="en-US" b="1"/>
              <a:t>Every year, the federal government allocates funds to Pennsylvania to administer LIHEAP.</a:t>
            </a:r>
          </a:p>
          <a:p>
            <a:pPr lvl="1">
              <a:lnSpc>
                <a:spcPct val="90000"/>
              </a:lnSpc>
            </a:pPr>
            <a:r>
              <a:rPr lang="en-US"/>
              <a:t>LIHEAP is not an entitlement program, so allocation is always dependent upon inclusion in the federal budget.</a:t>
            </a:r>
          </a:p>
          <a:p>
            <a:pPr lvl="1">
              <a:lnSpc>
                <a:spcPct val="90000"/>
              </a:lnSpc>
            </a:pPr>
            <a:r>
              <a:rPr lang="en-US"/>
              <a:t>For the 2021-2022 program (last year), the </a:t>
            </a:r>
            <a:r>
              <a:rPr lang="en-US" i="1"/>
              <a:t>American Rescue Plan Act </a:t>
            </a:r>
            <a:r>
              <a:rPr lang="en-US"/>
              <a:t>authorized $4.5 billion supplemental LIHEAP funding to the states.</a:t>
            </a:r>
          </a:p>
          <a:p>
            <a:pPr>
              <a:lnSpc>
                <a:spcPct val="90000"/>
              </a:lnSpc>
            </a:pPr>
            <a:r>
              <a:rPr lang="en-US" b="1"/>
              <a:t>Pennsylvania legislature appropriated $25 million to LIHEAP funding for this season</a:t>
            </a:r>
          </a:p>
          <a:p>
            <a:pPr>
              <a:lnSpc>
                <a:spcPct val="90000"/>
              </a:lnSpc>
            </a:pPr>
            <a:r>
              <a:rPr lang="en-US" b="1"/>
              <a:t>DHS estimates receiving approximately $210 million, based on the federal fiscal year (FFY) budget.</a:t>
            </a:r>
          </a:p>
          <a:p>
            <a:pPr>
              <a:lnSpc>
                <a:spcPct val="90000"/>
              </a:lnSpc>
            </a:pPr>
            <a:r>
              <a:rPr lang="en-US" b="1"/>
              <a:t>The federal Continuing Resolution passed in September included an </a:t>
            </a:r>
            <a:r>
              <a:rPr lang="en-US" b="1" u="sng"/>
              <a:t>additional</a:t>
            </a:r>
            <a:r>
              <a:rPr lang="en-US" b="1"/>
              <a:t> $1 billion in LIHEAP funding.  </a:t>
            </a:r>
          </a:p>
          <a:p>
            <a:pPr lvl="1">
              <a:lnSpc>
                <a:spcPct val="90000"/>
              </a:lnSpc>
            </a:pPr>
            <a:r>
              <a:rPr lang="en-US"/>
              <a:t>This could bring roughly $20-30 million in additional funds for Pennsylvania – though final projections are not yet available.</a:t>
            </a:r>
          </a:p>
          <a:p>
            <a:pPr lvl="1">
              <a:lnSpc>
                <a:spcPct val="90000"/>
              </a:lnSpc>
            </a:pPr>
            <a:r>
              <a:rPr lang="en-US" i="1"/>
              <a:t>Stay tuned for more information on how these additional dollars will be spent! </a:t>
            </a:r>
          </a:p>
        </p:txBody>
      </p:sp>
    </p:spTree>
    <p:extLst>
      <p:ext uri="{BB962C8B-B14F-4D97-AF65-F5344CB8AC3E}">
        <p14:creationId xmlns:p14="http://schemas.microsoft.com/office/powerpoint/2010/main" val="88695109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C709B3-07EC-4A0B-B312-F8C57ECEE114}"/>
              </a:ext>
            </a:extLst>
          </p:cNvPr>
          <p:cNvSpPr>
            <a:spLocks noGrp="1"/>
          </p:cNvSpPr>
          <p:nvPr>
            <p:ph type="title"/>
          </p:nvPr>
        </p:nvSpPr>
        <p:spPr>
          <a:xfrm>
            <a:off x="356559" y="887699"/>
            <a:ext cx="4180935" cy="4117749"/>
          </a:xfrm>
        </p:spPr>
        <p:txBody>
          <a:bodyPr anchor="t">
            <a:normAutofit/>
          </a:bodyPr>
          <a:lstStyle/>
          <a:p>
            <a:r>
              <a:rPr lang="en-US"/>
              <a:t>Summer/Fall Supplemental Funds for 2021/2022 Program Year</a:t>
            </a:r>
            <a:br>
              <a:rPr lang="en-US"/>
            </a:br>
            <a:br>
              <a:rPr lang="en-US" sz="2400"/>
            </a:br>
            <a:endParaRPr lang="en-US" i="1">
              <a:solidFill>
                <a:srgbClr val="FFC000"/>
              </a:solidFill>
            </a:endParaRPr>
          </a:p>
        </p:txBody>
      </p:sp>
      <p:graphicFrame>
        <p:nvGraphicFramePr>
          <p:cNvPr id="5" name="Content Placeholder 2">
            <a:extLst>
              <a:ext uri="{FF2B5EF4-FFF2-40B4-BE49-F238E27FC236}">
                <a16:creationId xmlns:a16="http://schemas.microsoft.com/office/drawing/2014/main" id="{918B8B8B-A475-4643-8162-27F47ACF0E05}"/>
              </a:ext>
            </a:extLst>
          </p:cNvPr>
          <p:cNvGraphicFramePr>
            <a:graphicFrameLocks noGrp="1"/>
          </p:cNvGraphicFramePr>
          <p:nvPr>
            <p:ph idx="1"/>
            <p:extLst>
              <p:ext uri="{D42A27DB-BD31-4B8C-83A1-F6EECF244321}">
                <p14:modId xmlns:p14="http://schemas.microsoft.com/office/powerpoint/2010/main" val="1054807774"/>
              </p:ext>
            </p:extLst>
          </p:nvPr>
        </p:nvGraphicFramePr>
        <p:xfrm>
          <a:off x="5000696" y="887699"/>
          <a:ext cx="6834745" cy="5097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172291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41714"/>
            <a:ext cx="3518452" cy="4117749"/>
          </a:xfrm>
        </p:spPr>
        <p:txBody>
          <a:bodyPr anchor="t">
            <a:normAutofit/>
          </a:bodyPr>
          <a:lstStyle/>
          <a:p>
            <a:r>
              <a:rPr lang="en-US"/>
              <a:t>LIHEAP </a:t>
            </a:r>
            <a:br>
              <a:rPr lang="en-US"/>
            </a:br>
            <a:r>
              <a:rPr lang="en-US"/>
              <a:t>2022-2023 Program</a:t>
            </a:r>
          </a:p>
        </p:txBody>
      </p:sp>
      <p:graphicFrame>
        <p:nvGraphicFramePr>
          <p:cNvPr id="8" name="Content Placeholder 5">
            <a:extLst>
              <a:ext uri="{FF2B5EF4-FFF2-40B4-BE49-F238E27FC236}">
                <a16:creationId xmlns:a16="http://schemas.microsoft.com/office/drawing/2014/main" id="{736D1D58-F0F4-489E-B9AC-025015D13302}"/>
              </a:ext>
            </a:extLst>
          </p:cNvPr>
          <p:cNvGraphicFramePr>
            <a:graphicFrameLocks noGrp="1"/>
          </p:cNvGraphicFramePr>
          <p:nvPr>
            <p:ph idx="1"/>
            <p:extLst>
              <p:ext uri="{D42A27DB-BD31-4B8C-83A1-F6EECF244321}">
                <p14:modId xmlns:p14="http://schemas.microsoft.com/office/powerpoint/2010/main" val="748116890"/>
              </p:ext>
            </p:extLst>
          </p:nvPr>
        </p:nvGraphicFramePr>
        <p:xfrm>
          <a:off x="4986068" y="232914"/>
          <a:ext cx="7030528" cy="6443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516411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41714"/>
            <a:ext cx="3518452" cy="4117749"/>
          </a:xfrm>
        </p:spPr>
        <p:txBody>
          <a:bodyPr anchor="t">
            <a:normAutofit/>
          </a:bodyPr>
          <a:lstStyle/>
          <a:p>
            <a:r>
              <a:rPr lang="en-US"/>
              <a:t>How to Apply</a:t>
            </a:r>
          </a:p>
        </p:txBody>
      </p:sp>
      <p:graphicFrame>
        <p:nvGraphicFramePr>
          <p:cNvPr id="8" name="Content Placeholder 5">
            <a:extLst>
              <a:ext uri="{FF2B5EF4-FFF2-40B4-BE49-F238E27FC236}">
                <a16:creationId xmlns:a16="http://schemas.microsoft.com/office/drawing/2014/main" id="{20FEDB17-C402-4808-8265-08ED40C6B27B}"/>
              </a:ext>
            </a:extLst>
          </p:cNvPr>
          <p:cNvGraphicFramePr>
            <a:graphicFrameLocks noGrp="1"/>
          </p:cNvGraphicFramePr>
          <p:nvPr>
            <p:ph idx="1"/>
            <p:extLst>
              <p:ext uri="{D42A27DB-BD31-4B8C-83A1-F6EECF244321}">
                <p14:modId xmlns:p14="http://schemas.microsoft.com/office/powerpoint/2010/main" val="3600314166"/>
              </p:ext>
            </p:extLst>
          </p:nvPr>
        </p:nvGraphicFramePr>
        <p:xfrm>
          <a:off x="5098211" y="345057"/>
          <a:ext cx="6849373" cy="6064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88054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4ce1403-d6a9-421e-91a9-c43f38ddf313">
      <UserInfo>
        <DisplayName>Elizabeth Marx</DisplayName>
        <AccountId>12</AccountId>
        <AccountType/>
      </UserInfo>
      <UserInfo>
        <DisplayName>Ria Pereira</DisplayName>
        <AccountId>13</AccountId>
        <AccountType/>
      </UserInfo>
      <UserInfo>
        <DisplayName>Madi Keaton</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4CF81C5E78194DAADA7A46BFE140EA" ma:contentTypeVersion="8" ma:contentTypeDescription="Create a new document." ma:contentTypeScope="" ma:versionID="48e448a9f698c5eeced072782ca97d2a">
  <xsd:schema xmlns:xsd="http://www.w3.org/2001/XMLSchema" xmlns:xs="http://www.w3.org/2001/XMLSchema" xmlns:p="http://schemas.microsoft.com/office/2006/metadata/properties" xmlns:ns2="f66b2ad4-5fff-4dbc-8de8-6f68fcd7cbaf" xmlns:ns3="14ce1403-d6a9-421e-91a9-c43f38ddf313" targetNamespace="http://schemas.microsoft.com/office/2006/metadata/properties" ma:root="true" ma:fieldsID="3bbb7d75e7ee113fd2b3e5797077edd8" ns2:_="" ns3:_="">
    <xsd:import namespace="f66b2ad4-5fff-4dbc-8de8-6f68fcd7cbaf"/>
    <xsd:import namespace="14ce1403-d6a9-421e-91a9-c43f38ddf3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b2ad4-5fff-4dbc-8de8-6f68fcd7c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ce1403-d6a9-421e-91a9-c43f38ddf3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F6ADDF-1418-4527-B4F6-A355C491795F}">
  <ds:schemaRefs>
    <ds:schemaRef ds:uri="14ce1403-d6a9-421e-91a9-c43f38ddf313"/>
    <ds:schemaRef ds:uri="f66b2ad4-5fff-4dbc-8de8-6f68fcd7cb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C5E359-F4EB-46C1-9293-61E392AD1AE7}">
  <ds:schemaRefs>
    <ds:schemaRef ds:uri="http://schemas.microsoft.com/sharepoint/v3/contenttype/forms"/>
  </ds:schemaRefs>
</ds:datastoreItem>
</file>

<file path=customXml/itemProps3.xml><?xml version="1.0" encoding="utf-8"?>
<ds:datastoreItem xmlns:ds="http://schemas.openxmlformats.org/officeDocument/2006/customXml" ds:itemID="{01B36F31-744F-40CE-A400-3A2EBA0EC41C}">
  <ds:schemaRefs>
    <ds:schemaRef ds:uri="14ce1403-d6a9-421e-91a9-c43f38ddf313"/>
    <ds:schemaRef ds:uri="f66b2ad4-5fff-4dbc-8de8-6f68fcd7cb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3662</Words>
  <Application>Microsoft Office PowerPoint</Application>
  <PresentationFormat>Widescreen</PresentationFormat>
  <Paragraphs>390</Paragraphs>
  <Slides>49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Century Gothic</vt:lpstr>
      <vt:lpstr>Courier New</vt:lpstr>
      <vt:lpstr>Wingdings</vt:lpstr>
      <vt:lpstr>Wingdings 2</vt:lpstr>
      <vt:lpstr>Quotable</vt:lpstr>
      <vt:lpstr>      LIHEAP 2022-2023 Program Review </vt:lpstr>
      <vt:lpstr>Welcome and Introductions</vt:lpstr>
      <vt:lpstr>Agenda</vt:lpstr>
      <vt:lpstr>Introduction to LIHEAP</vt:lpstr>
      <vt:lpstr>What is LIHEAP?</vt:lpstr>
      <vt:lpstr>Why is this year different? </vt:lpstr>
      <vt:lpstr>Summer/Fall Supplemental Funds for 2021/2022 Program Year  </vt:lpstr>
      <vt:lpstr>LIHEAP  2022-2023 Program</vt:lpstr>
      <vt:lpstr>How to Apply</vt:lpstr>
      <vt:lpstr>Processing Times</vt:lpstr>
      <vt:lpstr>CASH GRANTS</vt:lpstr>
      <vt:lpstr>Cash Grant Eligibility</vt:lpstr>
      <vt:lpstr>Eligibility </vt:lpstr>
      <vt:lpstr>The LIHEAP Household</vt:lpstr>
      <vt:lpstr>Eligibility: Household Income</vt:lpstr>
      <vt:lpstr>Eligibility: Household Income</vt:lpstr>
      <vt:lpstr>Eligibility: Home Heating Responsibility</vt:lpstr>
      <vt:lpstr>Eligibility: Pennsylvania Residency</vt:lpstr>
      <vt:lpstr>Eligibility: Immigration Status</vt:lpstr>
      <vt:lpstr>CRISIS GRANTS</vt:lpstr>
      <vt:lpstr>Eligibility</vt:lpstr>
      <vt:lpstr>Home Heating Emergency</vt:lpstr>
      <vt:lpstr>Use of Crisis Funds</vt:lpstr>
      <vt:lpstr>Cash or Crisis</vt:lpstr>
      <vt:lpstr>CRISIS INTERFACE AND WEATHERIZATION PROGRAM</vt:lpstr>
      <vt:lpstr>Crisis Interface Eligibility</vt:lpstr>
      <vt:lpstr>Crisis Interface Available Benefits</vt:lpstr>
      <vt:lpstr>Weatherization Assistance Program</vt:lpstr>
      <vt:lpstr>Weatherization Eligibility</vt:lpstr>
      <vt:lpstr>Weatherization Crisis Program Responsibilities</vt:lpstr>
      <vt:lpstr>PILOT PROGRAM: CLEAN AND TUNE</vt:lpstr>
      <vt:lpstr>SPECIAL LIHEAP ISSUES</vt:lpstr>
      <vt:lpstr>Winter Moratorium</vt:lpstr>
      <vt:lpstr>Tenant Eligibility: Service in Landlord’s Name</vt:lpstr>
      <vt:lpstr>Benefits Paid Directly to Applicant</vt:lpstr>
      <vt:lpstr>New Residence – Old Balance</vt:lpstr>
      <vt:lpstr>Heat and Eat</vt:lpstr>
      <vt:lpstr>APPEALS PROCESS</vt:lpstr>
      <vt:lpstr>DHS Determinations</vt:lpstr>
      <vt:lpstr>Appeals Process</vt:lpstr>
      <vt:lpstr>How to Appeal</vt:lpstr>
      <vt:lpstr>WORK TO RESOLVE APPEAL</vt:lpstr>
      <vt:lpstr>Re-Application</vt:lpstr>
      <vt:lpstr>ADVOCACY</vt:lpstr>
      <vt:lpstr>Ongoing Advocacy Efforts</vt:lpstr>
      <vt:lpstr>Follow us on social media for more updates &amp; resources.</vt:lpstr>
      <vt:lpstr>Additional Resources</vt:lpstr>
      <vt:lpstr>Who to Call for HELP?</vt:lpstr>
      <vt:lpstr>Question &amp;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Moratorium Webinar</dc:title>
  <dc:creator>Gio Brackbill</dc:creator>
  <cp:lastModifiedBy>Madi Keaton</cp:lastModifiedBy>
  <cp:revision>3</cp:revision>
  <dcterms:created xsi:type="dcterms:W3CDTF">2020-10-26T15:14:37Z</dcterms:created>
  <dcterms:modified xsi:type="dcterms:W3CDTF">2022-11-04T01:49:40Z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0x010100434CF81C5E78194DAADA7A46BFE140EA</vt:lpwstr>
  </property>
  <property fmtid="{D5CDD505-2E9C-101B-9397-08002B2CF9AE}" pid="3" name="Order">
    <vt:r8>20600</vt:r8>
  </property>
</Properties>
</file>