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682" r:id="rId6"/>
  </p:sldMasterIdLst>
  <p:notesMasterIdLst>
    <p:notesMasterId r:id="rId31"/>
  </p:notesMasterIdLst>
  <p:handoutMasterIdLst>
    <p:handoutMasterId r:id="rId32"/>
  </p:handoutMasterIdLst>
  <p:sldIdLst>
    <p:sldId id="266" r:id="rId7"/>
    <p:sldId id="259" r:id="rId8"/>
    <p:sldId id="257" r:id="rId9"/>
    <p:sldId id="270" r:id="rId10"/>
    <p:sldId id="324" r:id="rId11"/>
    <p:sldId id="325" r:id="rId12"/>
    <p:sldId id="273" r:id="rId13"/>
    <p:sldId id="326" r:id="rId14"/>
    <p:sldId id="1678" r:id="rId15"/>
    <p:sldId id="1665" r:id="rId16"/>
    <p:sldId id="277" r:id="rId17"/>
    <p:sldId id="279" r:id="rId18"/>
    <p:sldId id="1673" r:id="rId19"/>
    <p:sldId id="262" r:id="rId20"/>
    <p:sldId id="1669" r:id="rId21"/>
    <p:sldId id="1670" r:id="rId22"/>
    <p:sldId id="1671" r:id="rId23"/>
    <p:sldId id="280" r:id="rId24"/>
    <p:sldId id="1675" r:id="rId25"/>
    <p:sldId id="1679" r:id="rId26"/>
    <p:sldId id="629" r:id="rId27"/>
    <p:sldId id="630" r:id="rId28"/>
    <p:sldId id="278" r:id="rId29"/>
    <p:sldId id="110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7AA2837-A5AD-9F72-6BAB-A4E60F2EABB5}" name="Aguilar, Maddy" initials="AM" userId="Aguilar, Maddy" providerId="None"/>
  <p188:author id="{3F0BB895-C0B0-403E-D563-ED8302D64D24}" name="Barton, Victoria" initials="BV" userId="S::Victoria.Barton@ieminc.com::2788bbb6-073d-44b3-9719-6f2b9ea14dc6" providerId="AD"/>
  <p188:author id="{F1F4A3AE-62FB-4D23-73CB-51B09873EE33}" name="Gilliam, Sydney" initials="GS" userId="Gilliam, Sydney" providerId="None"/>
  <p188:author id="{559E78AF-8FFB-D8A5-13D0-676FC6C1C494}" name="Crook, Ryan" initials="CR" userId="S::ryan.crook@ieminc.com::073ede9c-41cb-4bd9-b21e-478364cdbd92" providerId="AD"/>
  <p188:author id="{B9AE70BB-393F-4749-1D7E-75A9C7233201}" name="Gilliam, Sydney" initials="GS" userId="S::sydney.gilliam@ieminc.com::b183f69a-c7c6-441d-8bc5-5901755f8a61" providerId="AD"/>
  <p188:author id="{B65B37DD-718A-DE3F-9EBF-4E70F447832B}" name="Victoria" initials="V" userId="Victori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we, Alexander" initials="SA" lastIdx="1" clrIdx="0">
    <p:extLst>
      <p:ext uri="{19B8F6BF-5375-455C-9EA6-DF929625EA0E}">
        <p15:presenceInfo xmlns:p15="http://schemas.microsoft.com/office/powerpoint/2012/main" userId="S::Alexander.Stowe@ieminc.com::944f4996-6844-4eda-ac78-6889cba8a590" providerId="AD"/>
      </p:ext>
    </p:extLst>
  </p:cmAuthor>
  <p:cmAuthor id="2" name="Barton, Victoria" initials="BV" lastIdx="1" clrIdx="1">
    <p:extLst>
      <p:ext uri="{19B8F6BF-5375-455C-9EA6-DF929625EA0E}">
        <p15:presenceInfo xmlns:p15="http://schemas.microsoft.com/office/powerpoint/2012/main" userId="S::Victoria.Barton@ieminc.com::2788bbb6-073d-44b3-9719-6f2b9ea14d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26D"/>
    <a:srgbClr val="5E8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71069" autoAdjust="0"/>
  </p:normalViewPr>
  <p:slideViewPr>
    <p:cSldViewPr snapToGrid="0">
      <p:cViewPr varScale="1">
        <p:scale>
          <a:sx n="47" d="100"/>
          <a:sy n="47" d="100"/>
        </p:scale>
        <p:origin x="12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7EAB1-28F8-4680-8F48-1EF921C18C2B}" type="doc">
      <dgm:prSet loTypeId="urn:microsoft.com/office/officeart/2008/layout/PictureStrip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15779F-0B64-47DF-A869-2FE01672CA50}">
      <dgm:prSet phldrT="[Text]" custT="1"/>
      <dgm:spPr/>
      <dgm:t>
        <a:bodyPr anchor="t"/>
        <a:lstStyle/>
        <a:p>
          <a:pPr marL="0"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50" b="1" u="sng" kern="1200" dirty="0">
              <a:solidFill>
                <a:srgbClr val="002060"/>
              </a:solidFill>
              <a:latin typeface="+mn-lt"/>
            </a:rPr>
            <a:t>Mortgage Reinstatement </a:t>
          </a:r>
        </a:p>
        <a:p>
          <a:pPr marL="0"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15000"/>
            <a:buFont typeface="Arial" panose="020B0604020202020204" pitchFamily="34" charset="0"/>
            <a:buNone/>
          </a:pPr>
          <a:r>
            <a:rPr lang="en-US" sz="1450" b="0" i="0" u="none" kern="1200" dirty="0">
              <a:solidFill>
                <a:prstClr val="black"/>
              </a:solidFill>
              <a:effectLst/>
              <a:latin typeface="+mn-lt"/>
              <a:ea typeface="+mn-ea"/>
              <a:cs typeface="+mn-cs"/>
            </a:rPr>
            <a:t>- Reinstatement means to bring the first mortgage current</a:t>
          </a:r>
        </a:p>
        <a:p>
          <a:pPr marL="0"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15000"/>
            <a:buFont typeface="Arial" panose="020B0604020202020204" pitchFamily="34" charset="0"/>
            <a:buNone/>
          </a:pPr>
          <a:r>
            <a:rPr lang="en-US" sz="1450" b="0" i="0" u="none" kern="1200" dirty="0">
              <a:solidFill>
                <a:prstClr val="black"/>
              </a:solidFill>
              <a:effectLst/>
              <a:latin typeface="+mn-lt"/>
              <a:ea typeface="+mn-ea"/>
              <a:cs typeface="+mn-cs"/>
            </a:rPr>
            <a:t>- Property taxes and insurance when included in mortgage payment</a:t>
          </a:r>
        </a:p>
        <a:p>
          <a:pPr marL="0" lvl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15000"/>
            <a:buFont typeface="Arial" panose="020B0604020202020204" pitchFamily="34" charset="0"/>
            <a:buNone/>
          </a:pPr>
          <a:r>
            <a:rPr lang="en-US" sz="1450" b="0" i="0" u="none" kern="1200" dirty="0">
              <a:solidFill>
                <a:prstClr val="black"/>
              </a:solidFill>
              <a:effectLst/>
              <a:latin typeface="+mn-lt"/>
              <a:ea typeface="+mn-ea"/>
              <a:cs typeface="+mn-cs"/>
            </a:rPr>
            <a:t>- Costs related to the period of forbearance, delinquency, or default </a:t>
          </a:r>
        </a:p>
      </dgm:t>
    </dgm:pt>
    <dgm:pt modelId="{96BD1878-0BB1-4108-ADE8-8D96F6A021A7}" type="parTrans" cxnId="{0141EE78-9BB4-4148-BB0C-3943F0A98B4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47DACA9-C241-4321-859D-D787567D0FDB}" type="sibTrans" cxnId="{0141EE78-9BB4-4148-BB0C-3943F0A98B4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077ED52-9C05-48A5-AEF4-22006246A303}">
      <dgm:prSet custT="1"/>
      <dgm:spPr/>
      <dgm:t>
        <a:bodyPr anchor="t"/>
        <a:lstStyle/>
        <a:p>
          <a:r>
            <a:rPr lang="en-US" sz="1450" b="1" u="sng" kern="1200">
              <a:solidFill>
                <a:srgbClr val="002060"/>
              </a:solidFill>
              <a:latin typeface="+mn-lt"/>
              <a:ea typeface="Gadugi" panose="020B0502040204020203" pitchFamily="34" charset="0"/>
              <a:cs typeface="+mj-cs"/>
            </a:rPr>
            <a:t>Forward Payments</a:t>
          </a:r>
        </a:p>
        <a:p>
          <a:pPr>
            <a:buSzPct val="115000"/>
            <a:buFont typeface="Arial" panose="020B0604020202020204" pitchFamily="34" charset="0"/>
            <a:buChar char="•"/>
          </a:pPr>
          <a:r>
            <a:rPr lang="en-US" sz="1450" b="0" i="0" u="none" kern="1200">
              <a:solidFill>
                <a:prstClr val="black"/>
              </a:solidFill>
              <a:effectLst/>
              <a:latin typeface="+mn-lt"/>
              <a:ea typeface="+mn-ea"/>
              <a:cs typeface="+mn-cs"/>
            </a:rPr>
            <a:t>- Can be used in combination with mortgage reinstatement assistance or as a standalone option</a:t>
          </a:r>
        </a:p>
        <a:p>
          <a:pPr>
            <a:buSzPct val="115000"/>
            <a:buFont typeface="Arial" panose="020B0604020202020204" pitchFamily="34" charset="0"/>
            <a:buChar char="•"/>
          </a:pPr>
          <a:r>
            <a:rPr lang="en-US" sz="1450" b="0" i="0" u="none" kern="1200">
              <a:solidFill>
                <a:prstClr val="black"/>
              </a:solidFill>
              <a:effectLst/>
              <a:latin typeface="+mn-lt"/>
              <a:ea typeface="+mn-ea"/>
              <a:cs typeface="+mn-cs"/>
            </a:rPr>
            <a:t>- Maximum of six months of forward mortgage payments</a:t>
          </a:r>
        </a:p>
        <a:p>
          <a:pPr>
            <a:buSzPct val="115000"/>
            <a:buFont typeface="Arial" panose="020B0604020202020204" pitchFamily="34" charset="0"/>
            <a:buChar char="•"/>
          </a:pPr>
          <a:r>
            <a:rPr lang="en-US" sz="1450" b="0" i="0" u="none" kern="1200">
              <a:solidFill>
                <a:prstClr val="black"/>
              </a:solidFill>
              <a:effectLst/>
              <a:latin typeface="+mn-lt"/>
              <a:ea typeface="+mn-ea"/>
              <a:cs typeface="+mn-cs"/>
            </a:rPr>
            <a:t>- The combination of assistance is the lesser of $30,000 </a:t>
          </a:r>
        </a:p>
        <a:p>
          <a:endParaRPr lang="en-US" sz="1450" i="0" u="none" kern="1200">
            <a:solidFill>
              <a:schemeClr val="tx1"/>
            </a:solidFill>
            <a:effectLst/>
            <a:latin typeface="+mn-lt"/>
          </a:endParaRPr>
        </a:p>
      </dgm:t>
    </dgm:pt>
    <dgm:pt modelId="{CD3B7062-C877-48A7-A541-A99B4E0A2FA9}" type="parTrans" cxnId="{8FFF464E-ADB9-4272-B7AE-2119CB8B03A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E27BAFC-255D-40BA-8A78-9F49256E99C9}" type="sibTrans" cxnId="{8FFF464E-ADB9-4272-B7AE-2119CB8B03A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AC5F6E1-F3FD-47EC-A2AC-22E4BF05AB05}">
      <dgm:prSet custT="1"/>
      <dgm:spPr>
        <a:ln w="38100">
          <a:solidFill>
            <a:srgbClr val="FF0000"/>
          </a:solidFill>
        </a:ln>
      </dgm:spPr>
      <dgm:t>
        <a:bodyPr anchor="t"/>
        <a:lstStyle/>
        <a:p>
          <a:pPr>
            <a:buFont typeface="Arial" panose="020B0604020202020204" pitchFamily="34" charset="0"/>
            <a:buChar char="•"/>
          </a:pPr>
          <a:r>
            <a:rPr lang="en-US" sz="1450" b="1" i="0" u="sng">
              <a:solidFill>
                <a:srgbClr val="002060"/>
              </a:solidFill>
              <a:effectLst/>
              <a:latin typeface="+mn-lt"/>
            </a:rPr>
            <a:t>Delinquent Utilities</a:t>
          </a:r>
        </a:p>
        <a:p>
          <a:r>
            <a:rPr lang="en-US" sz="1450" b="0" i="0" u="none">
              <a:solidFill>
                <a:schemeClr val="tx1"/>
              </a:solidFill>
              <a:effectLst/>
              <a:latin typeface="+mn-lt"/>
            </a:rPr>
            <a:t>- Electricity /  Gas /Water/sewage /Trash / Heating Oil</a:t>
          </a:r>
        </a:p>
        <a:p>
          <a:r>
            <a:rPr lang="en-US" sz="1450" b="0" i="0" u="none">
              <a:solidFill>
                <a:schemeClr val="tx1"/>
              </a:solidFill>
              <a:effectLst/>
              <a:latin typeface="+mn-lt"/>
            </a:rPr>
            <a:t>- Risk of loss of service</a:t>
          </a:r>
        </a:p>
        <a:p>
          <a:r>
            <a:rPr lang="en-US" sz="1450" b="0" i="0" u="none">
              <a:solidFill>
                <a:schemeClr val="tx1"/>
              </a:solidFill>
              <a:effectLst/>
              <a:latin typeface="+mn-lt"/>
            </a:rPr>
            <a:t>- Potential lien or ownership at-risk </a:t>
          </a:r>
          <a:r>
            <a:rPr lang="en-US" sz="1450" i="0" u="none">
              <a:solidFill>
                <a:schemeClr val="bg1"/>
              </a:solidFill>
              <a:latin typeface="+mn-lt"/>
            </a:rPr>
            <a:t>er(s) is at least one installment payment in arrears on electricity, water, or gas, sewage, garbage/trash, and heating oil services to his or her home.</a:t>
          </a:r>
        </a:p>
      </dgm:t>
    </dgm:pt>
    <dgm:pt modelId="{3B80FCC4-BA37-4FE8-8ECF-EF3F44C009DF}" type="parTrans" cxnId="{04AF9335-0AA4-41B7-866E-285931F8DAF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D7CF959-ACF2-4630-9721-2FC8D9410CAA}" type="sibTrans" cxnId="{04AF9335-0AA4-41B7-866E-285931F8DAF9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8E1B107-CCE3-4608-A3E6-101AE4643D7D}">
      <dgm:prSet custT="1"/>
      <dgm:spPr/>
      <dgm:t>
        <a:bodyPr anchor="t"/>
        <a:lstStyle/>
        <a:p>
          <a:pPr>
            <a:buFont typeface="Arial" panose="020B0604020202020204" pitchFamily="34" charset="0"/>
            <a:buChar char="•"/>
          </a:pPr>
          <a:r>
            <a:rPr lang="en-US" sz="1450" b="1" i="0" u="sng">
              <a:solidFill>
                <a:srgbClr val="002060"/>
              </a:solidFill>
              <a:effectLst/>
              <a:latin typeface="+mn-lt"/>
            </a:rPr>
            <a:t>Property Charges</a:t>
          </a:r>
        </a:p>
        <a:p>
          <a:r>
            <a:rPr lang="en-US" sz="1450" b="0" i="0" u="none">
              <a:solidFill>
                <a:schemeClr val="tx1"/>
              </a:solidFill>
              <a:effectLst/>
              <a:latin typeface="+mn-lt"/>
            </a:rPr>
            <a:t>- Delinquent property taxes </a:t>
          </a:r>
        </a:p>
        <a:p>
          <a:r>
            <a:rPr lang="en-US" sz="1450" b="0" i="0" u="none">
              <a:solidFill>
                <a:schemeClr val="tx1"/>
              </a:solidFill>
              <a:effectLst/>
              <a:latin typeface="+mn-lt"/>
            </a:rPr>
            <a:t>- Insurance premiums </a:t>
          </a:r>
        </a:p>
        <a:p>
          <a:r>
            <a:rPr lang="en-US" sz="1450" b="0" i="0" u="none">
              <a:solidFill>
                <a:schemeClr val="tx1"/>
              </a:solidFill>
              <a:effectLst/>
              <a:latin typeface="+mn-lt"/>
            </a:rPr>
            <a:t>- Homeowner association/condominium fees </a:t>
          </a:r>
        </a:p>
        <a:p>
          <a:r>
            <a:rPr lang="en-US" sz="1450" b="0" i="0" u="none">
              <a:solidFill>
                <a:schemeClr val="tx1"/>
              </a:solidFill>
              <a:effectLst/>
              <a:latin typeface="+mn-lt"/>
            </a:rPr>
            <a:t>- Common charges that put ownership of the property at risk</a:t>
          </a:r>
          <a:br>
            <a:rPr lang="en-US" sz="1450" b="0" i="0" u="none">
              <a:solidFill>
                <a:schemeClr val="tx1"/>
              </a:solidFill>
              <a:effectLst/>
              <a:latin typeface="+mn-lt"/>
            </a:rPr>
          </a:br>
          <a:endParaRPr lang="en-US" sz="1450" b="0" i="0" u="none">
            <a:solidFill>
              <a:schemeClr val="tx1"/>
            </a:solidFill>
            <a:effectLst/>
            <a:latin typeface="+mn-lt"/>
          </a:endParaRPr>
        </a:p>
        <a:p>
          <a:pPr>
            <a:buFont typeface="Arial" panose="020B0604020202020204" pitchFamily="34" charset="0"/>
            <a:buChar char="•"/>
          </a:pPr>
          <a:r>
            <a:rPr lang="en-US" sz="1450" i="0" u="none">
              <a:solidFill>
                <a:schemeClr val="bg1"/>
              </a:solidFill>
              <a:latin typeface="+mn-lt"/>
            </a:rPr>
            <a:t>insurance if included in the monthly mortgage payment.</a:t>
          </a:r>
        </a:p>
      </dgm:t>
    </dgm:pt>
    <dgm:pt modelId="{EAAFD632-32D1-49DB-A23F-44062AB4FA27}" type="sibTrans" cxnId="{25423FA0-DDAB-46CC-B56A-C2F8587D108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6F30DAA-F301-40C5-BAAB-D09D4A427289}" type="parTrans" cxnId="{25423FA0-DDAB-46CC-B56A-C2F8587D108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6086A34-A3B1-4AC4-A4CF-2F6ED636FAFC}" type="pres">
      <dgm:prSet presAssocID="{E9E7EAB1-28F8-4680-8F48-1EF921C18C2B}" presName="Name0" presStyleCnt="0">
        <dgm:presLayoutVars>
          <dgm:dir/>
          <dgm:resizeHandles val="exact"/>
        </dgm:presLayoutVars>
      </dgm:prSet>
      <dgm:spPr/>
    </dgm:pt>
    <dgm:pt modelId="{21CCEDB0-B745-400A-9D31-25F59CCFF47D}" type="pres">
      <dgm:prSet presAssocID="{4E15779F-0B64-47DF-A869-2FE01672CA50}" presName="composite" presStyleCnt="0"/>
      <dgm:spPr/>
    </dgm:pt>
    <dgm:pt modelId="{14217D4E-33DA-47C9-BF3D-D41CB16841A0}" type="pres">
      <dgm:prSet presAssocID="{4E15779F-0B64-47DF-A869-2FE01672CA50}" presName="rect1" presStyleLbl="trAlignAcc1" presStyleIdx="0" presStyleCnt="4" custScaleY="114022">
        <dgm:presLayoutVars>
          <dgm:bulletEnabled val="1"/>
        </dgm:presLayoutVars>
      </dgm:prSet>
      <dgm:spPr/>
    </dgm:pt>
    <dgm:pt modelId="{359BDBDC-4A10-4747-AE01-0012C24A1AE6}" type="pres">
      <dgm:prSet presAssocID="{4E15779F-0B64-47DF-A869-2FE01672CA50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81351E1E-0569-4042-B2C8-3B6862114AA3}" type="pres">
      <dgm:prSet presAssocID="{047DACA9-C241-4321-859D-D787567D0FDB}" presName="sibTrans" presStyleCnt="0"/>
      <dgm:spPr/>
    </dgm:pt>
    <dgm:pt modelId="{BF76AF1E-1C8B-40A2-A41B-BFE3656D7702}" type="pres">
      <dgm:prSet presAssocID="{0077ED52-9C05-48A5-AEF4-22006246A303}" presName="composite" presStyleCnt="0"/>
      <dgm:spPr/>
    </dgm:pt>
    <dgm:pt modelId="{EB77DF0F-CCD5-48E5-AEC1-8333617C09B0}" type="pres">
      <dgm:prSet presAssocID="{0077ED52-9C05-48A5-AEF4-22006246A303}" presName="rect1" presStyleLbl="trAlignAcc1" presStyleIdx="1" presStyleCnt="4" custScaleY="114022" custLinFactNeighborX="8459" custLinFactNeighborY="1764">
        <dgm:presLayoutVars>
          <dgm:bulletEnabled val="1"/>
        </dgm:presLayoutVars>
      </dgm:prSet>
      <dgm:spPr/>
    </dgm:pt>
    <dgm:pt modelId="{EFEFD26D-0ACE-47E5-86AE-A81607B49A02}" type="pres">
      <dgm:prSet presAssocID="{0077ED52-9C05-48A5-AEF4-22006246A303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  <dgm:pt modelId="{08B2F87E-D2E6-4886-B2E9-86137DF13CA8}" type="pres">
      <dgm:prSet presAssocID="{3E27BAFC-255D-40BA-8A78-9F49256E99C9}" presName="sibTrans" presStyleCnt="0"/>
      <dgm:spPr/>
    </dgm:pt>
    <dgm:pt modelId="{24780052-68B1-4DE9-A454-B58C29A90588}" type="pres">
      <dgm:prSet presAssocID="{6AC5F6E1-F3FD-47EC-A2AC-22E4BF05AB05}" presName="composite" presStyleCnt="0"/>
      <dgm:spPr/>
    </dgm:pt>
    <dgm:pt modelId="{EC5AC7D0-D576-4F81-868F-16CA5864D905}" type="pres">
      <dgm:prSet presAssocID="{6AC5F6E1-F3FD-47EC-A2AC-22E4BF05AB05}" presName="rect1" presStyleLbl="trAlignAcc1" presStyleIdx="2" presStyleCnt="4" custScaleY="114022">
        <dgm:presLayoutVars>
          <dgm:bulletEnabled val="1"/>
        </dgm:presLayoutVars>
      </dgm:prSet>
      <dgm:spPr/>
    </dgm:pt>
    <dgm:pt modelId="{DDC819BA-FF90-4814-8CF5-6A881E880820}" type="pres">
      <dgm:prSet presAssocID="{6AC5F6E1-F3FD-47EC-A2AC-22E4BF05AB05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40123C39-1A2C-4ABB-92A6-8723DDDA453A}" type="pres">
      <dgm:prSet presAssocID="{AD7CF959-ACF2-4630-9721-2FC8D9410CAA}" presName="sibTrans" presStyleCnt="0"/>
      <dgm:spPr/>
    </dgm:pt>
    <dgm:pt modelId="{0A456FD9-0851-4B78-8B8F-19C008D03F44}" type="pres">
      <dgm:prSet presAssocID="{58E1B107-CCE3-4608-A3E6-101AE4643D7D}" presName="composite" presStyleCnt="0"/>
      <dgm:spPr/>
    </dgm:pt>
    <dgm:pt modelId="{FECA42BA-79EB-458C-9F16-67AD72A95967}" type="pres">
      <dgm:prSet presAssocID="{58E1B107-CCE3-4608-A3E6-101AE4643D7D}" presName="rect1" presStyleLbl="trAlignAcc1" presStyleIdx="3" presStyleCnt="4" custScaleY="114022">
        <dgm:presLayoutVars>
          <dgm:bulletEnabled val="1"/>
        </dgm:presLayoutVars>
      </dgm:prSet>
      <dgm:spPr/>
    </dgm:pt>
    <dgm:pt modelId="{A10B0D2F-8E17-44A2-B8BF-768F4113B48E}" type="pres">
      <dgm:prSet presAssocID="{58E1B107-CCE3-4608-A3E6-101AE4643D7D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</dgm:spPr>
    </dgm:pt>
  </dgm:ptLst>
  <dgm:cxnLst>
    <dgm:cxn modelId="{CBDB6915-7DF1-47C7-BFED-7A16BC67D8F6}" type="presOf" srcId="{4E15779F-0B64-47DF-A869-2FE01672CA50}" destId="{14217D4E-33DA-47C9-BF3D-D41CB16841A0}" srcOrd="0" destOrd="0" presId="urn:microsoft.com/office/officeart/2008/layout/PictureStrips"/>
    <dgm:cxn modelId="{6B313A16-7828-4771-B5AB-D2BAF8FF0EBD}" type="presOf" srcId="{E9E7EAB1-28F8-4680-8F48-1EF921C18C2B}" destId="{76086A34-A3B1-4AC4-A4CF-2F6ED636FAFC}" srcOrd="0" destOrd="0" presId="urn:microsoft.com/office/officeart/2008/layout/PictureStrips"/>
    <dgm:cxn modelId="{A920BD1A-FDAD-4F14-8B4B-405AB7DC1931}" type="presOf" srcId="{58E1B107-CCE3-4608-A3E6-101AE4643D7D}" destId="{FECA42BA-79EB-458C-9F16-67AD72A95967}" srcOrd="0" destOrd="0" presId="urn:microsoft.com/office/officeart/2008/layout/PictureStrips"/>
    <dgm:cxn modelId="{04AF9335-0AA4-41B7-866E-285931F8DAF9}" srcId="{E9E7EAB1-28F8-4680-8F48-1EF921C18C2B}" destId="{6AC5F6E1-F3FD-47EC-A2AC-22E4BF05AB05}" srcOrd="2" destOrd="0" parTransId="{3B80FCC4-BA37-4FE8-8ECF-EF3F44C009DF}" sibTransId="{AD7CF959-ACF2-4630-9721-2FC8D9410CAA}"/>
    <dgm:cxn modelId="{3B52D666-D86F-4B0D-9278-8A870A0EC2D1}" type="presOf" srcId="{0077ED52-9C05-48A5-AEF4-22006246A303}" destId="{EB77DF0F-CCD5-48E5-AEC1-8333617C09B0}" srcOrd="0" destOrd="0" presId="urn:microsoft.com/office/officeart/2008/layout/PictureStrips"/>
    <dgm:cxn modelId="{8FFF464E-ADB9-4272-B7AE-2119CB8B03A2}" srcId="{E9E7EAB1-28F8-4680-8F48-1EF921C18C2B}" destId="{0077ED52-9C05-48A5-AEF4-22006246A303}" srcOrd="1" destOrd="0" parTransId="{CD3B7062-C877-48A7-A541-A99B4E0A2FA9}" sibTransId="{3E27BAFC-255D-40BA-8A78-9F49256E99C9}"/>
    <dgm:cxn modelId="{B316516E-F60C-4386-A067-B137C83797AB}" type="presOf" srcId="{6AC5F6E1-F3FD-47EC-A2AC-22E4BF05AB05}" destId="{EC5AC7D0-D576-4F81-868F-16CA5864D905}" srcOrd="0" destOrd="0" presId="urn:microsoft.com/office/officeart/2008/layout/PictureStrips"/>
    <dgm:cxn modelId="{0141EE78-9BB4-4148-BB0C-3943F0A98B4D}" srcId="{E9E7EAB1-28F8-4680-8F48-1EF921C18C2B}" destId="{4E15779F-0B64-47DF-A869-2FE01672CA50}" srcOrd="0" destOrd="0" parTransId="{96BD1878-0BB1-4108-ADE8-8D96F6A021A7}" sibTransId="{047DACA9-C241-4321-859D-D787567D0FDB}"/>
    <dgm:cxn modelId="{25423FA0-DDAB-46CC-B56A-C2F8587D108B}" srcId="{E9E7EAB1-28F8-4680-8F48-1EF921C18C2B}" destId="{58E1B107-CCE3-4608-A3E6-101AE4643D7D}" srcOrd="3" destOrd="0" parTransId="{86F30DAA-F301-40C5-BAAB-D09D4A427289}" sibTransId="{EAAFD632-32D1-49DB-A23F-44062AB4FA27}"/>
    <dgm:cxn modelId="{F32DF505-CD1E-4756-B44B-D4DFDCAF05E1}" type="presParOf" srcId="{76086A34-A3B1-4AC4-A4CF-2F6ED636FAFC}" destId="{21CCEDB0-B745-400A-9D31-25F59CCFF47D}" srcOrd="0" destOrd="0" presId="urn:microsoft.com/office/officeart/2008/layout/PictureStrips"/>
    <dgm:cxn modelId="{D02FE960-B05F-415B-985D-784DCADD5BB1}" type="presParOf" srcId="{21CCEDB0-B745-400A-9D31-25F59CCFF47D}" destId="{14217D4E-33DA-47C9-BF3D-D41CB16841A0}" srcOrd="0" destOrd="0" presId="urn:microsoft.com/office/officeart/2008/layout/PictureStrips"/>
    <dgm:cxn modelId="{80BD7B0A-D223-4A83-8D85-351139245CAD}" type="presParOf" srcId="{21CCEDB0-B745-400A-9D31-25F59CCFF47D}" destId="{359BDBDC-4A10-4747-AE01-0012C24A1AE6}" srcOrd="1" destOrd="0" presId="urn:microsoft.com/office/officeart/2008/layout/PictureStrips"/>
    <dgm:cxn modelId="{2F82BC99-9DB2-4643-98D9-0321A3129F51}" type="presParOf" srcId="{76086A34-A3B1-4AC4-A4CF-2F6ED636FAFC}" destId="{81351E1E-0569-4042-B2C8-3B6862114AA3}" srcOrd="1" destOrd="0" presId="urn:microsoft.com/office/officeart/2008/layout/PictureStrips"/>
    <dgm:cxn modelId="{C04F2750-810D-4CD5-9510-78FDA4CC569A}" type="presParOf" srcId="{76086A34-A3B1-4AC4-A4CF-2F6ED636FAFC}" destId="{BF76AF1E-1C8B-40A2-A41B-BFE3656D7702}" srcOrd="2" destOrd="0" presId="urn:microsoft.com/office/officeart/2008/layout/PictureStrips"/>
    <dgm:cxn modelId="{FDF6549A-D2F0-43E6-B573-921458DF7BC3}" type="presParOf" srcId="{BF76AF1E-1C8B-40A2-A41B-BFE3656D7702}" destId="{EB77DF0F-CCD5-48E5-AEC1-8333617C09B0}" srcOrd="0" destOrd="0" presId="urn:microsoft.com/office/officeart/2008/layout/PictureStrips"/>
    <dgm:cxn modelId="{BAB5FD1D-023B-43CC-BC01-DA76C1711FC9}" type="presParOf" srcId="{BF76AF1E-1C8B-40A2-A41B-BFE3656D7702}" destId="{EFEFD26D-0ACE-47E5-86AE-A81607B49A02}" srcOrd="1" destOrd="0" presId="urn:microsoft.com/office/officeart/2008/layout/PictureStrips"/>
    <dgm:cxn modelId="{F15715F6-5E92-4C1C-8427-936DA3C1A570}" type="presParOf" srcId="{76086A34-A3B1-4AC4-A4CF-2F6ED636FAFC}" destId="{08B2F87E-D2E6-4886-B2E9-86137DF13CA8}" srcOrd="3" destOrd="0" presId="urn:microsoft.com/office/officeart/2008/layout/PictureStrips"/>
    <dgm:cxn modelId="{DD350AB2-79F0-4428-82D1-7711602EEE55}" type="presParOf" srcId="{76086A34-A3B1-4AC4-A4CF-2F6ED636FAFC}" destId="{24780052-68B1-4DE9-A454-B58C29A90588}" srcOrd="4" destOrd="0" presId="urn:microsoft.com/office/officeart/2008/layout/PictureStrips"/>
    <dgm:cxn modelId="{2AF366E9-7BF7-497B-87F0-4290EB6E1E95}" type="presParOf" srcId="{24780052-68B1-4DE9-A454-B58C29A90588}" destId="{EC5AC7D0-D576-4F81-868F-16CA5864D905}" srcOrd="0" destOrd="0" presId="urn:microsoft.com/office/officeart/2008/layout/PictureStrips"/>
    <dgm:cxn modelId="{6F7A4E35-8DE6-45C3-BD3B-84FAB8910AF7}" type="presParOf" srcId="{24780052-68B1-4DE9-A454-B58C29A90588}" destId="{DDC819BA-FF90-4814-8CF5-6A881E880820}" srcOrd="1" destOrd="0" presId="urn:microsoft.com/office/officeart/2008/layout/PictureStrips"/>
    <dgm:cxn modelId="{5640FAAE-8955-4DEB-A4A3-23053D567D2D}" type="presParOf" srcId="{76086A34-A3B1-4AC4-A4CF-2F6ED636FAFC}" destId="{40123C39-1A2C-4ABB-92A6-8723DDDA453A}" srcOrd="5" destOrd="0" presId="urn:microsoft.com/office/officeart/2008/layout/PictureStrips"/>
    <dgm:cxn modelId="{8D0B3EA0-F708-4691-AE7E-CDA2086D21C5}" type="presParOf" srcId="{76086A34-A3B1-4AC4-A4CF-2F6ED636FAFC}" destId="{0A456FD9-0851-4B78-8B8F-19C008D03F44}" srcOrd="6" destOrd="0" presId="urn:microsoft.com/office/officeart/2008/layout/PictureStrips"/>
    <dgm:cxn modelId="{7A9E3E6B-E09F-45C2-A537-7F6D3DD83172}" type="presParOf" srcId="{0A456FD9-0851-4B78-8B8F-19C008D03F44}" destId="{FECA42BA-79EB-458C-9F16-67AD72A95967}" srcOrd="0" destOrd="0" presId="urn:microsoft.com/office/officeart/2008/layout/PictureStrips"/>
    <dgm:cxn modelId="{C9992444-82C0-4539-885F-C2AD668FC297}" type="presParOf" srcId="{0A456FD9-0851-4B78-8B8F-19C008D03F44}" destId="{A10B0D2F-8E17-44A2-B8BF-768F4113B48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17D4E-33DA-47C9-BF3D-D41CB16841A0}">
      <dsp:nvSpPr>
        <dsp:cNvPr id="0" name=""/>
        <dsp:cNvSpPr/>
      </dsp:nvSpPr>
      <dsp:spPr>
        <a:xfrm>
          <a:off x="228270" y="623750"/>
          <a:ext cx="5469255" cy="19487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659" tIns="57150" rIns="57150" bIns="57150" numCol="1" spcCol="1270" anchor="t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u="sng" kern="1200" dirty="0">
              <a:solidFill>
                <a:srgbClr val="002060"/>
              </a:solidFill>
              <a:latin typeface="+mn-lt"/>
            </a:rPr>
            <a:t>Mortgage Reinstatement </a:t>
          </a:r>
        </a:p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15000"/>
            <a:buFont typeface="Arial" panose="020B0604020202020204" pitchFamily="34" charset="0"/>
            <a:buNone/>
          </a:pPr>
          <a:r>
            <a:rPr lang="en-US" sz="1450" b="0" i="0" u="none" kern="1200" dirty="0">
              <a:solidFill>
                <a:prstClr val="black"/>
              </a:solidFill>
              <a:effectLst/>
              <a:latin typeface="+mn-lt"/>
              <a:ea typeface="+mn-ea"/>
              <a:cs typeface="+mn-cs"/>
            </a:rPr>
            <a:t>- Reinstatement means to bring the first mortgage current</a:t>
          </a:r>
        </a:p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15000"/>
            <a:buFont typeface="Arial" panose="020B0604020202020204" pitchFamily="34" charset="0"/>
            <a:buNone/>
          </a:pPr>
          <a:r>
            <a:rPr lang="en-US" sz="1450" b="0" i="0" u="none" kern="1200" dirty="0">
              <a:solidFill>
                <a:prstClr val="black"/>
              </a:solidFill>
              <a:effectLst/>
              <a:latin typeface="+mn-lt"/>
              <a:ea typeface="+mn-ea"/>
              <a:cs typeface="+mn-cs"/>
            </a:rPr>
            <a:t>- Property taxes and insurance when included in mortgage payment</a:t>
          </a:r>
        </a:p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15000"/>
            <a:buFont typeface="Arial" panose="020B0604020202020204" pitchFamily="34" charset="0"/>
            <a:buNone/>
          </a:pPr>
          <a:r>
            <a:rPr lang="en-US" sz="1450" b="0" i="0" u="none" kern="1200" dirty="0">
              <a:solidFill>
                <a:prstClr val="black"/>
              </a:solidFill>
              <a:effectLst/>
              <a:latin typeface="+mn-lt"/>
              <a:ea typeface="+mn-ea"/>
              <a:cs typeface="+mn-cs"/>
            </a:rPr>
            <a:t>- Costs related to the period of forbearance, delinquency, or default </a:t>
          </a:r>
        </a:p>
      </dsp:txBody>
      <dsp:txXfrm>
        <a:off x="228270" y="623750"/>
        <a:ext cx="5469255" cy="1948798"/>
      </dsp:txXfrm>
    </dsp:sp>
    <dsp:sp modelId="{359BDBDC-4A10-4747-AE01-0012C24A1AE6}">
      <dsp:nvSpPr>
        <dsp:cNvPr id="0" name=""/>
        <dsp:cNvSpPr/>
      </dsp:nvSpPr>
      <dsp:spPr>
        <a:xfrm>
          <a:off x="384" y="496702"/>
          <a:ext cx="1196399" cy="17945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B77DF0F-CCD5-48E5-AEC1-8333617C09B0}">
      <dsp:nvSpPr>
        <dsp:cNvPr id="0" name=""/>
        <dsp:cNvSpPr/>
      </dsp:nvSpPr>
      <dsp:spPr>
        <a:xfrm>
          <a:off x="6186832" y="653899"/>
          <a:ext cx="5469255" cy="19487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659" tIns="57150" rIns="57150" bIns="57150" numCol="1" spcCol="1270" anchor="t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1" u="sng" kern="1200">
              <a:solidFill>
                <a:srgbClr val="002060"/>
              </a:solidFill>
              <a:latin typeface="+mn-lt"/>
              <a:ea typeface="Gadugi" panose="020B0502040204020203" pitchFamily="34" charset="0"/>
              <a:cs typeface="+mj-cs"/>
            </a:rPr>
            <a:t>Forward Payments</a:t>
          </a:r>
        </a:p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15000"/>
            <a:buFont typeface="Arial" panose="020B0604020202020204" pitchFamily="34" charset="0"/>
            <a:buNone/>
          </a:pPr>
          <a:r>
            <a:rPr lang="en-US" sz="1450" b="0" i="0" u="none" kern="1200">
              <a:solidFill>
                <a:prstClr val="black"/>
              </a:solidFill>
              <a:effectLst/>
              <a:latin typeface="+mn-lt"/>
              <a:ea typeface="+mn-ea"/>
              <a:cs typeface="+mn-cs"/>
            </a:rPr>
            <a:t>- Can be used in combination with mortgage reinstatement assistance or as a standalone option</a:t>
          </a:r>
        </a:p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15000"/>
            <a:buFont typeface="Arial" panose="020B0604020202020204" pitchFamily="34" charset="0"/>
            <a:buNone/>
          </a:pPr>
          <a:r>
            <a:rPr lang="en-US" sz="1450" b="0" i="0" u="none" kern="1200">
              <a:solidFill>
                <a:prstClr val="black"/>
              </a:solidFill>
              <a:effectLst/>
              <a:latin typeface="+mn-lt"/>
              <a:ea typeface="+mn-ea"/>
              <a:cs typeface="+mn-cs"/>
            </a:rPr>
            <a:t>- Maximum of six months of forward mortgage payments</a:t>
          </a:r>
        </a:p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SzPct val="115000"/>
            <a:buFont typeface="Arial" panose="020B0604020202020204" pitchFamily="34" charset="0"/>
            <a:buNone/>
          </a:pPr>
          <a:r>
            <a:rPr lang="en-US" sz="1450" b="0" i="0" u="none" kern="1200">
              <a:solidFill>
                <a:prstClr val="black"/>
              </a:solidFill>
              <a:effectLst/>
              <a:latin typeface="+mn-lt"/>
              <a:ea typeface="+mn-ea"/>
              <a:cs typeface="+mn-cs"/>
            </a:rPr>
            <a:t>- The combination of assistance is the lesser of $30,000 </a:t>
          </a:r>
        </a:p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50" i="0" u="none" kern="1200">
            <a:solidFill>
              <a:schemeClr val="tx1"/>
            </a:solidFill>
            <a:effectLst/>
            <a:latin typeface="+mn-lt"/>
          </a:endParaRPr>
        </a:p>
      </dsp:txBody>
      <dsp:txXfrm>
        <a:off x="6186832" y="653899"/>
        <a:ext cx="5469255" cy="1948798"/>
      </dsp:txXfrm>
    </dsp:sp>
    <dsp:sp modelId="{EFEFD26D-0ACE-47E5-86AE-A81607B49A02}">
      <dsp:nvSpPr>
        <dsp:cNvPr id="0" name=""/>
        <dsp:cNvSpPr/>
      </dsp:nvSpPr>
      <dsp:spPr>
        <a:xfrm>
          <a:off x="5958562" y="496702"/>
          <a:ext cx="1196399" cy="17945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C5AC7D0-D576-4F81-868F-16CA5864D905}">
      <dsp:nvSpPr>
        <dsp:cNvPr id="0" name=""/>
        <dsp:cNvSpPr/>
      </dsp:nvSpPr>
      <dsp:spPr>
        <a:xfrm>
          <a:off x="228270" y="2895198"/>
          <a:ext cx="5469255" cy="19487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659" tIns="57150" rIns="57150" bIns="57150" numCol="1" spcCol="1270" anchor="t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50" b="1" i="0" u="sng" kern="1200">
              <a:solidFill>
                <a:srgbClr val="002060"/>
              </a:solidFill>
              <a:effectLst/>
              <a:latin typeface="+mn-lt"/>
            </a:rPr>
            <a:t>Delinquent Utilities</a:t>
          </a:r>
        </a:p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0" i="0" u="none" kern="1200">
              <a:solidFill>
                <a:schemeClr val="tx1"/>
              </a:solidFill>
              <a:effectLst/>
              <a:latin typeface="+mn-lt"/>
            </a:rPr>
            <a:t>- Electricity /  Gas /Water/sewage /Trash / Heating Oil</a:t>
          </a:r>
        </a:p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0" i="0" u="none" kern="1200">
              <a:solidFill>
                <a:schemeClr val="tx1"/>
              </a:solidFill>
              <a:effectLst/>
              <a:latin typeface="+mn-lt"/>
            </a:rPr>
            <a:t>- Risk of loss of service</a:t>
          </a:r>
        </a:p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0" i="0" u="none" kern="1200">
              <a:solidFill>
                <a:schemeClr val="tx1"/>
              </a:solidFill>
              <a:effectLst/>
              <a:latin typeface="+mn-lt"/>
            </a:rPr>
            <a:t>- Potential lien or ownership at-risk </a:t>
          </a:r>
          <a:r>
            <a:rPr lang="en-US" sz="1450" i="0" u="none" kern="1200">
              <a:solidFill>
                <a:schemeClr val="bg1"/>
              </a:solidFill>
              <a:latin typeface="+mn-lt"/>
            </a:rPr>
            <a:t>er(s) is at least one installment payment in arrears on electricity, water, or gas, sewage, garbage/trash, and heating oil services to his or her home.</a:t>
          </a:r>
        </a:p>
      </dsp:txBody>
      <dsp:txXfrm>
        <a:off x="228270" y="2895198"/>
        <a:ext cx="5469255" cy="1948798"/>
      </dsp:txXfrm>
    </dsp:sp>
    <dsp:sp modelId="{DDC819BA-FF90-4814-8CF5-6A881E880820}">
      <dsp:nvSpPr>
        <dsp:cNvPr id="0" name=""/>
        <dsp:cNvSpPr/>
      </dsp:nvSpPr>
      <dsp:spPr>
        <a:xfrm>
          <a:off x="384" y="2768150"/>
          <a:ext cx="1196399" cy="17945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ECA42BA-79EB-458C-9F16-67AD72A95967}">
      <dsp:nvSpPr>
        <dsp:cNvPr id="0" name=""/>
        <dsp:cNvSpPr/>
      </dsp:nvSpPr>
      <dsp:spPr>
        <a:xfrm>
          <a:off x="6186448" y="2895198"/>
          <a:ext cx="5469255" cy="194879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7659" tIns="57150" rIns="57150" bIns="57150" numCol="1" spcCol="1270" anchor="t" anchorCtr="0">
          <a:noAutofit/>
        </a:bodyPr>
        <a:lstStyle/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50" b="1" i="0" u="sng" kern="1200">
              <a:solidFill>
                <a:srgbClr val="002060"/>
              </a:solidFill>
              <a:effectLst/>
              <a:latin typeface="+mn-lt"/>
            </a:rPr>
            <a:t>Property Charges</a:t>
          </a:r>
        </a:p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0" i="0" u="none" kern="1200">
              <a:solidFill>
                <a:schemeClr val="tx1"/>
              </a:solidFill>
              <a:effectLst/>
              <a:latin typeface="+mn-lt"/>
            </a:rPr>
            <a:t>- Delinquent property taxes </a:t>
          </a:r>
        </a:p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0" i="0" u="none" kern="1200">
              <a:solidFill>
                <a:schemeClr val="tx1"/>
              </a:solidFill>
              <a:effectLst/>
              <a:latin typeface="+mn-lt"/>
            </a:rPr>
            <a:t>- Insurance premiums </a:t>
          </a:r>
        </a:p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0" i="0" u="none" kern="1200">
              <a:solidFill>
                <a:schemeClr val="tx1"/>
              </a:solidFill>
              <a:effectLst/>
              <a:latin typeface="+mn-lt"/>
            </a:rPr>
            <a:t>- Homeowner association/condominium fees </a:t>
          </a:r>
        </a:p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50" b="0" i="0" u="none" kern="1200">
              <a:solidFill>
                <a:schemeClr val="tx1"/>
              </a:solidFill>
              <a:effectLst/>
              <a:latin typeface="+mn-lt"/>
            </a:rPr>
            <a:t>- Common charges that put ownership of the property at risk</a:t>
          </a:r>
          <a:br>
            <a:rPr lang="en-US" sz="1450" b="0" i="0" u="none" kern="1200">
              <a:solidFill>
                <a:schemeClr val="tx1"/>
              </a:solidFill>
              <a:effectLst/>
              <a:latin typeface="+mn-lt"/>
            </a:rPr>
          </a:br>
          <a:endParaRPr lang="en-US" sz="1450" b="0" i="0" u="none" kern="1200">
            <a:solidFill>
              <a:schemeClr val="tx1"/>
            </a:solidFill>
            <a:effectLst/>
            <a:latin typeface="+mn-lt"/>
          </a:endParaRPr>
        </a:p>
        <a:p>
          <a:pPr marL="0" lvl="0" indent="0" algn="l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50" i="0" u="none" kern="1200">
              <a:solidFill>
                <a:schemeClr val="bg1"/>
              </a:solidFill>
              <a:latin typeface="+mn-lt"/>
            </a:rPr>
            <a:t>insurance if included in the monthly mortgage payment.</a:t>
          </a:r>
        </a:p>
      </dsp:txBody>
      <dsp:txXfrm>
        <a:off x="6186448" y="2895198"/>
        <a:ext cx="5469255" cy="1948798"/>
      </dsp:txXfrm>
    </dsp:sp>
    <dsp:sp modelId="{A10B0D2F-8E17-44A2-B8BF-768F4113B48E}">
      <dsp:nvSpPr>
        <dsp:cNvPr id="0" name=""/>
        <dsp:cNvSpPr/>
      </dsp:nvSpPr>
      <dsp:spPr>
        <a:xfrm>
          <a:off x="5958562" y="2768150"/>
          <a:ext cx="1196399" cy="179459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8FD48-B199-1A52-9333-F0183C429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5A85C4-D826-0B20-C878-1B9171C9FC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452B2-7D5B-48D1-BF6D-2AAB649B8B28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CAD4E-919A-AEB7-68E6-D8BA2BB44E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CA126B-B7AA-05E6-A468-00248EB43F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86D13-3B0C-4B40-ACE8-C5CF1A756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09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57D9F-B3E4-48F8-9C04-7E5EC9BB68B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FFBC4-6285-46BA-9116-1BE0EBF8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0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sz="2400" b="1" dirty="0">
                <a:latin typeface="Neue Montreal" panose="00000500000000000000" pitchFamily="50" charset="0"/>
              </a:rPr>
              <a:t>	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FBC8E-5B85-472D-A0A8-5ACA08DFF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001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FBC8E-5B85-472D-A0A8-5ACA08DFF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012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FFBC4-6285-46BA-9116-1BE0EBF8D1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18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FFBC4-6285-46BA-9116-1BE0EBF8D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302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0FFBC4-6285-46BA-9116-1BE0EBF8D1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41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FFBC4-6285-46BA-9116-1BE0EBF8D1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59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706377-EF4D-49CE-885A-79265157299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92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FFBC4-6285-46BA-9116-1BE0EBF8D1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9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FFBC4-6285-46BA-9116-1BE0EBF8D1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8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FFBC4-6285-46BA-9116-1BE0EBF8D1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6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FFBC4-6285-46BA-9116-1BE0EBF8D1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42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FFBC4-6285-46BA-9116-1BE0EBF8D1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02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FBC8E-5B85-472D-A0A8-5ACA08DFF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634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FBC8E-5B85-472D-A0A8-5ACA08DFF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222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FBC8E-5B85-472D-A0A8-5ACA08DFFF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58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34F7A-4849-4768-97E4-12BF35B8D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55DCE-18F7-4461-BC86-6FE2E724A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523CD-A4C7-4B3B-BD24-05FDBFD8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C9FE-8F7D-4554-A498-F19E966EDC7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45457-0853-48A0-862A-093B0FC3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70EDB-9890-4A84-94C0-2624E8612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B65E-50B9-4DE8-B3E6-48FE10AC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0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DF23F-9F37-4A11-B6FB-60A68E0D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668E3-0B50-4446-9C61-C1E091D54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1FCAD-518C-4DC8-A963-FBF890BF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C9FE-8F7D-4554-A498-F19E966EDC7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B0BBD-A90F-412C-8327-BD593EDB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F2C85-9990-4438-8E44-859974E5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B65E-50B9-4DE8-B3E6-48FE10AC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9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F0B7E-D526-4CDF-A702-32A6B9688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36405-B9E6-4F21-B178-04CE71C49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13E2A-93AB-4812-B5AB-9F34707B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C9FE-8F7D-4554-A498-F19E966EDC7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D86EA-3410-4025-8132-DBD3BA1F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1EDC3-8C54-4730-83C4-3EC0E010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B65E-50B9-4DE8-B3E6-48FE10AC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0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04800" y="6071526"/>
            <a:ext cx="3732805" cy="663006"/>
            <a:chOff x="6355080" y="269053"/>
            <a:chExt cx="2799604" cy="663006"/>
          </a:xfrm>
        </p:grpSpPr>
        <p:pic>
          <p:nvPicPr>
            <p:cNvPr id="8" name="Picture 7" descr="print_logo.eps"/>
            <p:cNvPicPr>
              <a:picLocks noChangeAspect="1"/>
            </p:cNvPicPr>
            <p:nvPr/>
          </p:nvPicPr>
          <p:blipFill>
            <a:blip r:embed="rId2"/>
            <a:srcRect b="17422"/>
            <a:stretch>
              <a:fillRect/>
            </a:stretch>
          </p:blipFill>
          <p:spPr>
            <a:xfrm>
              <a:off x="6416040" y="269053"/>
              <a:ext cx="2496744" cy="4340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6355080" y="670449"/>
              <a:ext cx="2799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>
                  <a:solidFill>
                    <a:schemeClr val="tx2">
                      <a:lumMod val="50000"/>
                    </a:schemeClr>
                  </a:solidFill>
                </a:rPr>
                <a:t> www.buildingyourfinancialhouse.org </a:t>
              </a:r>
              <a:r>
                <a:rPr lang="en-US" sz="800">
                  <a:solidFill>
                    <a:schemeClr val="tx2">
                      <a:lumMod val="50000"/>
                    </a:schemeClr>
                  </a:solidFill>
                </a:rPr>
                <a:t>(2020)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595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4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2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02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9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251200" y="774700"/>
            <a:ext cx="89408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71938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0530DB-7B61-4825-B74D-DEDB650C5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65160"/>
          </a:xfrm>
          <a:solidFill>
            <a:schemeClr val="accent1">
              <a:lumMod val="20000"/>
              <a:lumOff val="80000"/>
              <a:alpha val="57000"/>
            </a:schemeClr>
          </a:solidFill>
        </p:spPr>
        <p:txBody>
          <a:bodyPr>
            <a:normAutofit/>
          </a:bodyPr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FE3675-FC94-45CC-B8BB-834F89A2CDD0}"/>
              </a:ext>
            </a:extLst>
          </p:cNvPr>
          <p:cNvCxnSpPr/>
          <p:nvPr userDrawn="1"/>
        </p:nvCxnSpPr>
        <p:spPr>
          <a:xfrm flipH="1">
            <a:off x="2" y="647698"/>
            <a:ext cx="12162116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972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251200" y="774700"/>
            <a:ext cx="89408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619" y="6172201"/>
            <a:ext cx="3454400" cy="54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50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1420C-1F74-44CF-B1B8-F56EEF0A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3D529-F77A-430B-AAF6-AA8A436D4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E2D2D-0D64-43CE-8E1D-CAB13D527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C9FE-8F7D-4554-A498-F19E966EDC7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21D0F-97FD-4468-96B6-8248ABBE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CBFBC-4E09-4685-A447-0CFD78048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B65E-50B9-4DE8-B3E6-48FE10AC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64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251200" y="774700"/>
            <a:ext cx="89408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679328" y="6237572"/>
            <a:ext cx="3732805" cy="663006"/>
            <a:chOff x="6355080" y="269053"/>
            <a:chExt cx="2799604" cy="663006"/>
          </a:xfrm>
        </p:grpSpPr>
        <p:pic>
          <p:nvPicPr>
            <p:cNvPr id="11" name="Picture 10" descr="print_logo.eps"/>
            <p:cNvPicPr>
              <a:picLocks noChangeAspect="1"/>
            </p:cNvPicPr>
            <p:nvPr/>
          </p:nvPicPr>
          <p:blipFill>
            <a:blip r:embed="rId3"/>
            <a:srcRect b="17422"/>
            <a:stretch>
              <a:fillRect/>
            </a:stretch>
          </p:blipFill>
          <p:spPr>
            <a:xfrm>
              <a:off x="6416040" y="269053"/>
              <a:ext cx="2496744" cy="43405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6355080" y="670449"/>
              <a:ext cx="2799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050">
                  <a:solidFill>
                    <a:prstClr val="white"/>
                  </a:solidFill>
                </a:rPr>
                <a:t>      www.buildingyourfinancialhouse.org </a:t>
              </a:r>
              <a:endParaRPr lang="en-US" sz="800">
                <a:solidFill>
                  <a:prstClr val="white"/>
                </a:solidFill>
              </a:endParaRPr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 flipH="1">
            <a:off x="2" y="647698"/>
            <a:ext cx="12162116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02400" y="1382076"/>
            <a:ext cx="12192000" cy="665160"/>
          </a:xfrm>
          <a:solidFill>
            <a:schemeClr val="accent1">
              <a:lumMod val="20000"/>
              <a:lumOff val="80000"/>
              <a:alpha val="57000"/>
            </a:schemeClr>
          </a:solidFill>
        </p:spPr>
        <p:txBody>
          <a:bodyPr>
            <a:normAutofit/>
          </a:bodyPr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BD6EC0B-45FD-4548-AAFA-74FDDC302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933" y="1568451"/>
            <a:ext cx="6815667" cy="4375150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225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251200" y="774700"/>
            <a:ext cx="89408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" y="647698"/>
            <a:ext cx="12162116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-17462"/>
            <a:ext cx="12192000" cy="665160"/>
          </a:xfrm>
          <a:solidFill>
            <a:schemeClr val="accent1">
              <a:lumMod val="20000"/>
              <a:lumOff val="80000"/>
              <a:alpha val="57000"/>
            </a:schemeClr>
          </a:solidFill>
        </p:spPr>
        <p:txBody>
          <a:bodyPr>
            <a:normAutofit/>
          </a:bodyPr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69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251200" y="774700"/>
            <a:ext cx="8940800" cy="60833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48893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069CCBE-8B26-4C9D-A48C-96D93D4238C8}"/>
              </a:ext>
            </a:extLst>
          </p:cNvPr>
          <p:cNvGrpSpPr/>
          <p:nvPr userDrawn="1"/>
        </p:nvGrpSpPr>
        <p:grpSpPr>
          <a:xfrm>
            <a:off x="8679328" y="6237572"/>
            <a:ext cx="3732805" cy="663006"/>
            <a:chOff x="6355080" y="269053"/>
            <a:chExt cx="2799604" cy="663006"/>
          </a:xfrm>
        </p:grpSpPr>
        <p:pic>
          <p:nvPicPr>
            <p:cNvPr id="3" name="Picture 2" descr="print_logo.eps">
              <a:extLst>
                <a:ext uri="{FF2B5EF4-FFF2-40B4-BE49-F238E27FC236}">
                  <a16:creationId xmlns:a16="http://schemas.microsoft.com/office/drawing/2014/main" id="{27840C1F-BD0F-4D7C-98DC-CE688C3A0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b="17422"/>
            <a:stretch>
              <a:fillRect/>
            </a:stretch>
          </p:blipFill>
          <p:spPr>
            <a:xfrm>
              <a:off x="6416040" y="269053"/>
              <a:ext cx="2496744" cy="43405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50699B-F75B-47F6-A7B6-FB28B096011F}"/>
                </a:ext>
              </a:extLst>
            </p:cNvPr>
            <p:cNvSpPr txBox="1"/>
            <p:nvPr userDrawn="1"/>
          </p:nvSpPr>
          <p:spPr>
            <a:xfrm>
              <a:off x="6355080" y="670449"/>
              <a:ext cx="2799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050">
                  <a:solidFill>
                    <a:prstClr val="white"/>
                  </a:solidFill>
                </a:rPr>
                <a:t>      www.buildingyourfinancialhouse.org </a:t>
              </a:r>
              <a:endParaRPr lang="en-US" sz="8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739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01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87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2BD79-DB4E-487F-815A-B39D08AB4CF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08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enewed BYFH 2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685800"/>
            <a:ext cx="118872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0" y="12700"/>
            <a:ext cx="12192000" cy="762000"/>
          </a:xfrm>
          <a:prstGeom prst="rect">
            <a:avLst/>
          </a:prstGeom>
          <a:solidFill>
            <a:schemeClr val="tx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51857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631E8-2B9F-4BFB-8350-B88446784C27}" type="datetimeFigureOut">
              <a:rPr lang="en-US" smtClean="0"/>
              <a:pPr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80FE4-0BA7-45C5-96EA-5EF6C6E17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435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YFH-RFR 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8679328" y="6237572"/>
            <a:ext cx="3732805" cy="663006"/>
            <a:chOff x="6355080" y="269053"/>
            <a:chExt cx="2799604" cy="663006"/>
          </a:xfrm>
        </p:grpSpPr>
        <p:pic>
          <p:nvPicPr>
            <p:cNvPr id="7" name="Picture 6" descr="print_logo.eps"/>
            <p:cNvPicPr>
              <a:picLocks noChangeAspect="1"/>
            </p:cNvPicPr>
            <p:nvPr/>
          </p:nvPicPr>
          <p:blipFill>
            <a:blip r:embed="rId2"/>
            <a:srcRect b="17422"/>
            <a:stretch>
              <a:fillRect/>
            </a:stretch>
          </p:blipFill>
          <p:spPr>
            <a:xfrm>
              <a:off x="6416040" y="269053"/>
              <a:ext cx="2496744" cy="43405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6355080" y="670449"/>
              <a:ext cx="27996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>
                  <a:solidFill>
                    <a:schemeClr val="tx1"/>
                  </a:solidFill>
                </a:rPr>
                <a:t> www.buildingyourfinancialhouse.org </a:t>
              </a:r>
              <a:r>
                <a:rPr lang="en-US" sz="800">
                  <a:solidFill>
                    <a:schemeClr val="tx1"/>
                  </a:solidFill>
                </a:rPr>
                <a:t>(2019)</a:t>
              </a:r>
            </a:p>
          </p:txBody>
        </p:sp>
      </p:grpSp>
      <p:sp>
        <p:nvSpPr>
          <p:cNvPr id="9" name="Footer Placeholder 6"/>
          <p:cNvSpPr txBox="1">
            <a:spLocks/>
          </p:cNvSpPr>
          <p:nvPr userDrawn="1"/>
        </p:nvSpPr>
        <p:spPr>
          <a:xfrm>
            <a:off x="0" y="6235699"/>
            <a:ext cx="8669867" cy="5943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/>
              <a:t>Readine</a:t>
            </a:r>
            <a:r>
              <a:rPr lang="en-US" sz="1400" i="1"/>
              <a:t>$$ </a:t>
            </a:r>
            <a:r>
              <a:rPr lang="en-US" sz="1800"/>
              <a:t>for Reentry</a:t>
            </a:r>
          </a:p>
        </p:txBody>
      </p:sp>
    </p:spTree>
    <p:extLst>
      <p:ext uri="{BB962C8B-B14F-4D97-AF65-F5344CB8AC3E}">
        <p14:creationId xmlns:p14="http://schemas.microsoft.com/office/powerpoint/2010/main" val="361805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CC9CE-7957-410E-BAC9-53CC528FE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072E4-CDD6-4C09-9B5A-2344A3958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1A2A3-533A-4324-A4E1-C6D60D74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C9FE-8F7D-4554-A498-F19E966EDC7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780D8-4419-4329-91F4-C0A6C8C4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7698D-F510-4122-9CC2-83D20060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B65E-50B9-4DE8-B3E6-48FE10AC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82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6861-6B15-2349-931D-CDDD69140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003" y="2702588"/>
            <a:ext cx="9144000" cy="2076881"/>
          </a:xfrm>
          <a:ln>
            <a:noFill/>
          </a:ln>
        </p:spPr>
        <p:txBody>
          <a:bodyPr anchor="b"/>
          <a:lstStyle>
            <a:lvl1pPr algn="ctr">
              <a:defRPr sz="6000"/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D7FAA-39B1-4EAD-63E1-98E7F70F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5009-FB1C-4CA0-9720-0C57221A019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BA62E-7731-40D6-755F-9D7E38FF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98B49-1709-205F-7558-2041EB15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18F-046A-480E-AF72-1D5B8B0BD6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642FD4F2-AAC6-9CFD-A69C-5E422DE91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1"/>
          <a:stretch/>
        </p:blipFill>
        <p:spPr>
          <a:xfrm>
            <a:off x="4917520" y="926489"/>
            <a:ext cx="2174967" cy="177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28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D243B-7736-D039-EFD0-988C9F11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FE304-ADBA-E6B9-9D11-29AEEB93A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5009-FB1C-4CA0-9720-0C57221A019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6C3F8-A8E0-5631-B381-6901F972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456AF-07DC-0C2F-3854-F13A22DA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18F-046A-480E-AF72-1D5B8B0BD6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5CAF8954-B98F-C713-F1B6-11573B932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1"/>
          <a:stretch/>
        </p:blipFill>
        <p:spPr>
          <a:xfrm>
            <a:off x="306201" y="202212"/>
            <a:ext cx="1063998" cy="8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07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1F8A5-2511-6A6B-32A7-F7CAA8E03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87D9D-D67E-93A7-D204-3AB1D8216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72C92-EAB7-30B3-5AB3-30B5D099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5009-FB1C-4CA0-9720-0C57221A019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3B60-09AD-4C2A-9AAC-3861C2CEF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CE49B-5D9C-54F0-B34B-9C5117CA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18F-046A-480E-AF72-1D5B8B0B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03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A08B-6882-90EF-C883-9520C75B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837" y="320736"/>
            <a:ext cx="10262585" cy="7503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DB74-F8E7-D097-50F2-C4335743A53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90942" y="1351934"/>
            <a:ext cx="7954393" cy="4351338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93A4CE-F4E1-D937-90EB-AE753333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5009-FB1C-4CA0-9720-0C57221A019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912F6-899C-CB4D-7D56-91974746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AF216-011B-1BA8-C592-F4BF42EE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18F-046A-480E-AF72-1D5B8B0BD6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6E250849-2466-F849-9473-8CB6078CE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181"/>
          <a:stretch/>
        </p:blipFill>
        <p:spPr>
          <a:xfrm>
            <a:off x="306201" y="202212"/>
            <a:ext cx="1063998" cy="8688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B8083D-AB56-18D1-B4D0-365B5950070E}"/>
              </a:ext>
            </a:extLst>
          </p:cNvPr>
          <p:cNvSpPr/>
          <p:nvPr userDrawn="1"/>
        </p:nvSpPr>
        <p:spPr>
          <a:xfrm flipH="1">
            <a:off x="1535836" y="1346230"/>
            <a:ext cx="62144" cy="483262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33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F28C-7213-E317-3272-167C0B600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CD2F0-889F-6B0A-F989-5E3D5AA5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E047C-BBA0-67EF-99B8-D89C83A5B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CC28B7-56AD-D81E-A093-34BFF2005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22153-9998-7AEE-7C1B-5EB1F60F1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1036BD-EE4F-A72F-F04E-E756FA6C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5009-FB1C-4CA0-9720-0C57221A019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C5250F-88E4-97F2-BCF6-8A6D0A353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6E6664-0CD6-EB76-0B4F-C2BC0156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18F-046A-480E-AF72-1D5B8B0B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25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0A462-C65E-1EF3-01C7-7B288337D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76CA91-59AE-35E8-263B-331659F2D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5009-FB1C-4CA0-9720-0C57221A019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1A2EA-6038-5638-4B56-190B768E5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A76F9-E3E0-C570-0503-1E3C15335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18F-046A-480E-AF72-1D5B8B0B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49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D0CA07-7E38-DCA6-5D96-AF09E3528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5009-FB1C-4CA0-9720-0C57221A019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0FEEF-3DAF-0DD1-2086-BB9588ECE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04BF9F-9D71-138F-A547-9621F7C1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18F-046A-480E-AF72-1D5B8B0B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719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B49E1-C2FA-1D58-D635-D77C76D1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E6EF7-DBF2-7BAB-0FF6-3301A85F5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152FA-2BAE-6E8A-A8CB-1EFCB0184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EFD769-0D86-A049-0610-35F6683E7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5009-FB1C-4CA0-9720-0C57221A019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0C798-E8F2-3BB6-94CC-5E93A57B4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EDD9C-EA0A-06A6-B593-D9E72BDC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18F-046A-480E-AF72-1D5B8B0B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77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CAFDA-277C-0ADF-9950-2AF9B152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E295C-5C1E-8920-C78A-02977BA1E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C946B-146A-BDB8-6EFF-DEBDB48FD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BC7D0-2B9D-EA9A-F5D8-53744FD2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5009-FB1C-4CA0-9720-0C57221A019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D223C-41B4-3F2B-796B-E01F4A75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B2328A-E6F7-1590-97B8-9C1F5455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18F-046A-480E-AF72-1D5B8B0B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471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DBE9-376C-0F67-2206-F6570077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01DA0-394A-350E-52C0-513A9F132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863B2-5C53-48AF-45BE-77279014C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5009-FB1C-4CA0-9720-0C57221A019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A4A49-0A8C-7716-9B1F-6964D58F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C66EB-70BE-6926-9590-C18FED3F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18F-046A-480E-AF72-1D5B8B0B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4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AF872-0C67-4331-AF98-BFE13EB0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49FBB-BFBB-4FD7-A95B-5C22D6288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EA4FD-DA88-44AB-B5BC-FB2C59C12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4F36D-9A48-4B81-8EF9-4BA54218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C9FE-8F7D-4554-A498-F19E966EDC7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99D0A-4F92-4A8A-B4FA-ECBD5FB2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96965-4E18-4A15-A594-18ECEB0C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B65E-50B9-4DE8-B3E6-48FE10AC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54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5BC72-2A43-A2F7-81B1-A8008473A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512E7-E328-112D-7409-4C0307E73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BDE82-A412-D024-E446-CF388AC5C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5009-FB1C-4CA0-9720-0C57221A019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95038-FCDC-7AF6-C839-97BF68D0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A48E1-0457-A0A7-0B7E-8CC04715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CB18F-046A-480E-AF72-1D5B8B0B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22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90BCC-6638-444E-A946-5714CC096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C0D93-2906-488E-A2E9-D5A2D6B9CF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AFC76-4242-44E3-8F60-AC0426A3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A7BE-F076-4302-BF2D-4C0E067218C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1DD32-D360-4786-99EB-FC024E42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ova Cond" panose="020B0506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FC8EA-8085-4F48-9E85-7D62A7A4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ova Cond" panose="020B0506020202020204" pitchFamily="34" charset="0"/>
              </a:defRPr>
            </a:lvl1pPr>
          </a:lstStyle>
          <a:p>
            <a:fld id="{6B5CD1AB-90BC-40CF-833D-9FFCD2A5B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5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88F2A-1987-472B-BDF8-1CA567A1E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0D421-D852-4D44-AC99-9D41693AD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1F5B3-B3B4-42A4-A7C1-04441D9CC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D61AF-D012-418A-84E3-AB079B734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9D241-067A-492D-BE1C-4A2D7F49D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87859B-739C-4FA4-98E8-DA1D7918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C9FE-8F7D-4554-A498-F19E966EDC7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7E602E-0E48-4777-8D88-93566A65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0EDD4-A859-4C66-835F-760A7FDA5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B65E-50B9-4DE8-B3E6-48FE10AC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3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229C5-CAB5-442D-AF7B-EC98D9C9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0CE5D-B43B-4BEA-B667-92D94BA2F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C9FE-8F7D-4554-A498-F19E966EDC7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7C032-7EA5-4E65-ACA0-F2022CFC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EB49C-DB38-4C1E-9EAE-D7DCB512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B65E-50B9-4DE8-B3E6-48FE10AC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5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30DC69-B773-457A-A708-EF0E0A711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C9FE-8F7D-4554-A498-F19E966EDC7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5C762-5364-4131-B9DA-DD3E9292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8812E-86ED-4C0D-A549-8C9C5271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B65E-50B9-4DE8-B3E6-48FE10AC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1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CECD-BF46-4A51-A3D6-D26C533B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1A82-C257-470B-8E70-0E29DD870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3DA0B-817D-499C-931A-8BED7D323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06CB4-9E5B-4678-A54A-712E4872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C9FE-8F7D-4554-A498-F19E966EDC7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06088-0CAA-4AD3-9E35-315340CDD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EA712-7954-411C-A6BC-1BCDF758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B65E-50B9-4DE8-B3E6-48FE10AC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7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625F-10FE-40B1-ACF9-1BE4EE322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13CF7E-CAFF-440F-A226-9BE1989186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1525F-5965-4452-8816-4909CA26B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5EAE3-E859-43AD-92F6-6DBF1F00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2C9FE-8F7D-4554-A498-F19E966EDC7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D2384-FADB-4C1B-BC59-18204154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D2361-348A-4376-87A2-5D4DC059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BB65E-50B9-4DE8-B3E6-48FE10AC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6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93D047-D95E-429D-BDCF-06191F089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7AE05-63FF-475B-BE7E-B16F3732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68B0C-7E84-49AA-B6B7-DE6240554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2C9FE-8F7D-4554-A498-F19E966EDC7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A5E71-F2E0-46A2-9DA4-820E217D9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00E8B-FCD7-47D0-8E89-3916E46DB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BB65E-50B9-4DE8-B3E6-48FE10AC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7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2BD79-DB4E-487F-815A-B39D08AB4CF6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DC83E-2BC4-444E-9D6D-FF213A086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2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892DCA-80AE-12BB-9251-365B13FB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837" y="365125"/>
            <a:ext cx="10262585" cy="7503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62A86-E0B2-E2DF-09D8-0417FB90C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200" y="1390619"/>
            <a:ext cx="11492222" cy="4672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ABA00-4C1E-1B8E-C3D8-803A0EC02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6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75009-FB1C-4CA0-9720-0C57221A019B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37CC1-01B7-B54F-2CDF-D8B00AECB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96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PFHA | IEM PAHAF Policy &amp; Procedure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272C-AE9C-98DE-13B6-63CDADFD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5222" y="63296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CB18F-046A-480E-AF72-1D5B8B0BD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9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Arial Nova Cond" panose="020B0506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 Nova Cond" panose="020B0506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rial Nova Cond" panose="020B0506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Arial Nova Cond" panose="020B0506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 Nova Cond" panose="020B0506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 Nova Cond" panose="020B0506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Verification@pahaf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HAFHELP@pahaf.org" TargetMode="External"/><Relationship Id="rId5" Type="http://schemas.openxmlformats.org/officeDocument/2006/relationships/hyperlink" Target="mailto:cheyniqua.holland@iem.com" TargetMode="External"/><Relationship Id="rId4" Type="http://schemas.openxmlformats.org/officeDocument/2006/relationships/hyperlink" Target="mailto:Edwiena.Christian@pahaf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pahaf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ly-pa.pahaf.org/" TargetMode="External"/><Relationship Id="rId4" Type="http://schemas.openxmlformats.org/officeDocument/2006/relationships/hyperlink" Target="http://register.pahaf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ountain, outdoor, sign&#10;&#10;Description automatically generated">
            <a:extLst>
              <a:ext uri="{FF2B5EF4-FFF2-40B4-BE49-F238E27FC236}">
                <a16:creationId xmlns:a16="http://schemas.microsoft.com/office/drawing/2014/main" id="{5BAC9929-98D4-43CB-ABEA-06B1D701C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3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DAEEA4-1BE9-D880-BB5E-16C895BC3981}"/>
              </a:ext>
            </a:extLst>
          </p:cNvPr>
          <p:cNvSpPr txBox="1"/>
          <p:nvPr/>
        </p:nvSpPr>
        <p:spPr>
          <a:xfrm>
            <a:off x="1096115" y="2389283"/>
            <a:ext cx="99157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02060"/>
                </a:solidFill>
                <a:latin typeface="Arial Nova Cond Light" panose="020B0604020202020204" pitchFamily="34" charset="0"/>
              </a:rPr>
              <a:t>Utility </a:t>
            </a:r>
          </a:p>
          <a:p>
            <a:pPr algn="ctr"/>
            <a:r>
              <a:rPr lang="en-US" sz="7200" b="1">
                <a:solidFill>
                  <a:srgbClr val="002060"/>
                </a:solidFill>
                <a:latin typeface="Arial Nova Cond Light" panose="020B0604020202020204" pitchFamily="34" charset="0"/>
              </a:rPr>
              <a:t>Onboarding Process</a:t>
            </a:r>
            <a:endParaRPr lang="en-US" sz="3600" b="1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en-US" sz="3600" b="1">
                <a:solidFill>
                  <a:schemeClr val="accent1">
                    <a:lumMod val="75000"/>
                  </a:schemeClr>
                </a:solidFill>
              </a:rPr>
              <a:t>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2178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BD64-9B26-B975-2636-52BC4F94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Utility Onboarding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A3399-2EAF-BCDC-77E9-CDE000E54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6860" y="1429496"/>
            <a:ext cx="9689255" cy="42360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 The Onboarding Team will reach out via email to the utility company to initiate the onboarding process (See example on next slide) </a:t>
            </a:r>
          </a:p>
          <a:p>
            <a:r>
              <a:rPr lang="en-US" dirty="0"/>
              <a:t>If there is no response to the email within a 3–5-day window, a follow up phone call is made </a:t>
            </a:r>
          </a:p>
          <a:p>
            <a:r>
              <a:rPr lang="en-US" dirty="0"/>
              <a:t>Servicer agrees to participate in PAHAF </a:t>
            </a:r>
          </a:p>
          <a:p>
            <a:r>
              <a:rPr lang="en-US" dirty="0"/>
              <a:t>PAHAF provides servicer a blank W9 and a blank ACH (if applicable) to complete.</a:t>
            </a:r>
          </a:p>
          <a:p>
            <a:r>
              <a:rPr lang="en-US" dirty="0"/>
              <a:t>Servicer provides: </a:t>
            </a:r>
          </a:p>
          <a:p>
            <a:pPr lvl="1"/>
            <a:r>
              <a:rPr lang="en-US" dirty="0"/>
              <a:t>Completed W9 </a:t>
            </a:r>
          </a:p>
          <a:p>
            <a:pPr lvl="1"/>
            <a:r>
              <a:rPr lang="en-US" dirty="0"/>
              <a:t>If being paid by ACH 	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Completed ACH Form </a:t>
            </a:r>
          </a:p>
          <a:p>
            <a:pPr lvl="1"/>
            <a:r>
              <a:rPr lang="en-US" dirty="0"/>
              <a:t>If being paid by Check 	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Payee Name &amp; Mailing Address for payment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indent="0">
              <a:buFont typeface="Wingdings" panose="05000000000000000000" pitchFamily="2" charset="2"/>
              <a:buNone/>
            </a:pPr>
            <a:endParaRPr lang="en-US" dirty="0"/>
          </a:p>
          <a:p>
            <a:pPr lvl="1">
              <a:buFont typeface="Arial Nova Cond" panose="020B0506020202020204" pitchFamily="34" charset="0"/>
              <a:buChar char="–"/>
            </a:pPr>
            <a:endParaRPr lang="en-US" dirty="0"/>
          </a:p>
          <a:p>
            <a:pPr lvl="1">
              <a:buFont typeface="Arial Nova Cond" panose="020B0506020202020204" pitchFamily="34" charset="0"/>
              <a:buChar char="–"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69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5C7726A-3629-F563-5B1B-944C806CA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13" y="365125"/>
            <a:ext cx="10263187" cy="750888"/>
          </a:xfrm>
        </p:spPr>
        <p:txBody>
          <a:bodyPr/>
          <a:lstStyle/>
          <a:p>
            <a:r>
              <a:rPr lang="en-US" dirty="0"/>
              <a:t>Utility Onboarding Process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D951AA-995B-46D2-9E45-1208D7230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0394"/>
            <a:ext cx="12192000" cy="31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9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490B-5694-477E-8E3B-B4C59EB8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Onboarding Process - Complete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E0F0A-C79B-40BD-B869-0EA47E855C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Once the information requested is received, the servicer is considered onboarded with the PAHAF program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follow-up email is sent to the servicer to confirm they are now onboarded, and the documents were received.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02F8-51D7-6064-E28E-7C7DBEF21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0556"/>
            <a:ext cx="9144000" cy="1276888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2060"/>
                </a:solidFill>
              </a:rPr>
              <a:t>Bulk Verification Process for Utilities </a:t>
            </a:r>
          </a:p>
        </p:txBody>
      </p:sp>
    </p:spTree>
    <p:extLst>
      <p:ext uri="{BB962C8B-B14F-4D97-AF65-F5344CB8AC3E}">
        <p14:creationId xmlns:p14="http://schemas.microsoft.com/office/powerpoint/2010/main" val="53012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BD64-9B26-B975-2636-52BC4F94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Servicer Verification Form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8A3D7CB-0EF2-0EFE-B28F-C32DE228AC8A}"/>
              </a:ext>
            </a:extLst>
          </p:cNvPr>
          <p:cNvSpPr txBox="1">
            <a:spLocks/>
          </p:cNvSpPr>
          <p:nvPr/>
        </p:nvSpPr>
        <p:spPr>
          <a:xfrm>
            <a:off x="2333048" y="1773043"/>
            <a:ext cx="5122228" cy="16232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kern="1200">
                <a:solidFill>
                  <a:srgbClr val="002060"/>
                </a:solidFill>
                <a:latin typeface="Arial Nova Cond" panose="020B0506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ova Cond" panose="020B0506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 Nova Cond" panose="020B0506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 Nova Cond" panose="020B0506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 Nova Cond" panose="020B0506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endParaRPr lang="en-US" sz="1400"/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1400"/>
              <a:t>The information is added to the “Servicer Verification Form”. The information on the tracker includes: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/>
              <a:t>APP ID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/>
              <a:t>The servicer account number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/>
              <a:t>Applicant First and last name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/>
              <a:t>The address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/>
              <a:t>The( PAHAF servicer) verification processor      </a:t>
            </a: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400" b="1"/>
          </a:p>
          <a:p>
            <a:endParaRPr lang="en-US" dirty="0"/>
          </a:p>
        </p:txBody>
      </p:sp>
      <p:pic>
        <p:nvPicPr>
          <p:cNvPr id="7" name="Picture 6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57F36E8D-CABF-D973-0079-E26EE7AC0E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5" b="16229"/>
          <a:stretch/>
        </p:blipFill>
        <p:spPr>
          <a:xfrm>
            <a:off x="2364684" y="3481842"/>
            <a:ext cx="9555062" cy="26979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C71392-69E4-366B-DEA6-F5C9240049F3}"/>
              </a:ext>
            </a:extLst>
          </p:cNvPr>
          <p:cNvSpPr txBox="1"/>
          <p:nvPr/>
        </p:nvSpPr>
        <p:spPr>
          <a:xfrm>
            <a:off x="1865540" y="1237719"/>
            <a:ext cx="456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b="1" i="0" dirty="0">
                <a:solidFill>
                  <a:srgbClr val="002060"/>
                </a:solidFill>
                <a:highlight>
                  <a:srgbClr val="FFFF00"/>
                </a:highlight>
              </a:rPr>
              <a:t>“The Green Section” is to be completed by the PAHAF team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1D9204-8250-75BA-2413-580EF9951534}"/>
              </a:ext>
            </a:extLst>
          </p:cNvPr>
          <p:cNvSpPr/>
          <p:nvPr/>
        </p:nvSpPr>
        <p:spPr>
          <a:xfrm>
            <a:off x="1865540" y="1106261"/>
            <a:ext cx="6551840" cy="56129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96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BD64-9B26-B975-2636-52BC4F94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Servicer Verification Form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E78858-A686-4A1B-EF62-D19DA259EE2C}"/>
              </a:ext>
            </a:extLst>
          </p:cNvPr>
          <p:cNvSpPr txBox="1">
            <a:spLocks/>
          </p:cNvSpPr>
          <p:nvPr/>
        </p:nvSpPr>
        <p:spPr>
          <a:xfrm>
            <a:off x="1858543" y="1361742"/>
            <a:ext cx="9529036" cy="259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kern="1200">
                <a:solidFill>
                  <a:srgbClr val="002060"/>
                </a:solidFill>
                <a:latin typeface="Arial Nova Cond" panose="020B0506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ova Cond" panose="020B0506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 Nova Cond" panose="020B0506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 Nova Cond" panose="020B0506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 Nova Cond" panose="020B0506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The Gold section is completed by the utility company - which include:</a:t>
            </a:r>
          </a:p>
          <a:p>
            <a:pPr marL="742950" lvl="1" indent="-285750"/>
            <a:r>
              <a:rPr lang="en-US" sz="1200" b="1" dirty="0"/>
              <a:t>The current bill amount</a:t>
            </a:r>
          </a:p>
          <a:p>
            <a:pPr marL="742950" lvl="1" indent="-285750"/>
            <a:r>
              <a:rPr lang="en-US" sz="1200" b="1" dirty="0"/>
              <a:t>Past due arrearage if any</a:t>
            </a:r>
          </a:p>
          <a:p>
            <a:pPr marL="742950" lvl="1" indent="-285750"/>
            <a:r>
              <a:rPr lang="en-US" sz="1200" b="1" dirty="0"/>
              <a:t>And the total balance which includes arrearage, current bill, and any fees that are associated with the bill for the applicant</a:t>
            </a:r>
          </a:p>
          <a:p>
            <a:r>
              <a:rPr lang="en-US" sz="1600" b="1" dirty="0"/>
              <a:t>If  the servicer want to provide additional information, they are able to add those to the note section.</a:t>
            </a:r>
          </a:p>
          <a:p>
            <a:r>
              <a:rPr lang="en-US" sz="1600" dirty="0"/>
              <a:t>For example: if the applicant is current, shut off, re-connection fees, </a:t>
            </a:r>
            <a:r>
              <a:rPr lang="en-US" sz="1600" dirty="0" err="1"/>
              <a:t>etc</a:t>
            </a:r>
            <a:endParaRPr lang="en-US" sz="1600" dirty="0"/>
          </a:p>
        </p:txBody>
      </p:sp>
      <p:pic>
        <p:nvPicPr>
          <p:cNvPr id="11" name="Picture 10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505A986B-589E-A7D8-8EE0-ED0AA5FAB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7" t="40644" r="6357" b="21647"/>
          <a:stretch/>
        </p:blipFill>
        <p:spPr>
          <a:xfrm>
            <a:off x="3438206" y="3429000"/>
            <a:ext cx="5866050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12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BD64-9B26-B975-2636-52BC4F94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Servicer Verification Form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9745246-E279-FEC1-1F4B-4C3EAC11B80E}"/>
              </a:ext>
            </a:extLst>
          </p:cNvPr>
          <p:cNvSpPr txBox="1">
            <a:spLocks/>
          </p:cNvSpPr>
          <p:nvPr/>
        </p:nvSpPr>
        <p:spPr>
          <a:xfrm>
            <a:off x="1729938" y="4105438"/>
            <a:ext cx="9536776" cy="1932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kern="1200">
                <a:solidFill>
                  <a:srgbClr val="002060"/>
                </a:solidFill>
                <a:latin typeface="Arial Nova Cond" panose="020B0506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 Nova Cond" panose="020B0506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Arial Nova Cond" panose="020B0506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 Nova Cond" panose="020B0506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 Nova Cond" panose="020B0506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completed verification Tracker is shown above.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Once this form is returned, the verification trackers are disbursed to the verification specialists to move the application forward.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2C579806-0E90-3E28-C3E4-906D70674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54" y="1354735"/>
            <a:ext cx="9798726" cy="26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39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302F8-51D7-6064-E28E-7C7DBEF21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90556"/>
            <a:ext cx="9144000" cy="12768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Escalation Process for Utilities 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03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85C5-5D5A-4599-BC4B-66CC6E23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Escalation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D8E07-32C4-4067-ACA4-5F85D84B7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0942" y="1351934"/>
            <a:ext cx="7954393" cy="5185330"/>
          </a:xfrm>
        </p:spPr>
        <p:txBody>
          <a:bodyPr/>
          <a:lstStyle/>
          <a:p>
            <a:r>
              <a:rPr lang="en-US" sz="2400" dirty="0"/>
              <a:t>Servicing Specialist contacts utility provider to obtain latest billing statement and to attempt to postpone the shut off or have the utilities reconnected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As a servicer, we ask that you consider postponing the shut off or have utilities reconnected with a letter of participation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Rushing payments may be an option if needed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en-US" sz="1400" dirty="0"/>
              <a:t>After execution of the Grant Award Letter by the applicant, a rush payment request is submitted	</a:t>
            </a:r>
          </a:p>
          <a:p>
            <a:pPr lvl="3">
              <a:buFont typeface="Wingdings" panose="05000000000000000000" pitchFamily="2" charset="2"/>
              <a:buChar char="ü"/>
            </a:pPr>
            <a:endParaRPr lang="en-US" sz="1400" dirty="0"/>
          </a:p>
          <a:p>
            <a:r>
              <a:rPr lang="en-US" sz="2400" dirty="0"/>
              <a:t>We may refer applicant to a Housing Counselor, Legal Services Provider or PULP (Pennsylvania Utility Law Project) to assist with delaying a shut off</a:t>
            </a:r>
          </a:p>
          <a:p>
            <a:endParaRPr lang="en-US" sz="2400" dirty="0"/>
          </a:p>
          <a:p>
            <a:r>
              <a:rPr lang="en-US" sz="2400" dirty="0"/>
              <a:t>Applicants should utilize their Case Manager to start the escalation process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5AF8-DBDD-64F7-761F-F9CBF3F04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837" y="301883"/>
            <a:ext cx="10262585" cy="750347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68995-6B15-EB39-D7EA-4C7C1B2C7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9735" y="1378985"/>
            <a:ext cx="7054583" cy="4795572"/>
          </a:xfrm>
        </p:spPr>
        <p:txBody>
          <a:bodyPr>
            <a:normAutofit/>
          </a:bodyPr>
          <a:lstStyle/>
          <a:p>
            <a:r>
              <a:rPr lang="en-US" dirty="0"/>
              <a:t> Introductions		 	</a:t>
            </a:r>
          </a:p>
          <a:p>
            <a:r>
              <a:rPr lang="en-US" dirty="0"/>
              <a:t>PAHAF Overview</a:t>
            </a:r>
          </a:p>
          <a:p>
            <a:r>
              <a:rPr lang="en-US" dirty="0"/>
              <a:t> Onboarding </a:t>
            </a:r>
          </a:p>
          <a:p>
            <a:r>
              <a:rPr lang="en-US" dirty="0"/>
              <a:t>Debt Verification</a:t>
            </a:r>
          </a:p>
          <a:p>
            <a:r>
              <a:rPr lang="en-US" dirty="0"/>
              <a:t>Escalation Process</a:t>
            </a:r>
          </a:p>
          <a:p>
            <a:r>
              <a:rPr lang="en-US" dirty="0"/>
              <a:t>Contacts</a:t>
            </a:r>
          </a:p>
          <a:p>
            <a:r>
              <a:rPr lang="en-US" dirty="0"/>
              <a:t>Feedback/Discussion/Q&amp;A		</a:t>
            </a:r>
          </a:p>
        </p:txBody>
      </p:sp>
    </p:spTree>
    <p:extLst>
      <p:ext uri="{BB962C8B-B14F-4D97-AF65-F5344CB8AC3E}">
        <p14:creationId xmlns:p14="http://schemas.microsoft.com/office/powerpoint/2010/main" val="3635967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1AF6-A756-4689-B4CE-140903149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Escalation Email to Utilities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68601-5662-435C-9704-6327E0C7E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1442385"/>
            <a:ext cx="109823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03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E6182E-FC4A-4456-989D-2668F0F546CD}"/>
              </a:ext>
            </a:extLst>
          </p:cNvPr>
          <p:cNvSpPr/>
          <p:nvPr/>
        </p:nvSpPr>
        <p:spPr>
          <a:xfrm>
            <a:off x="0" y="0"/>
            <a:ext cx="12192000" cy="1440180"/>
          </a:xfrm>
          <a:prstGeom prst="rect">
            <a:avLst/>
          </a:prstGeom>
          <a:solidFill>
            <a:srgbClr val="273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algn="ctr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Contact Information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5E8AB4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C144F0-65B9-41E8-AE4D-3FDB44FD26E7}"/>
              </a:ext>
            </a:extLst>
          </p:cNvPr>
          <p:cNvSpPr/>
          <p:nvPr/>
        </p:nvSpPr>
        <p:spPr>
          <a:xfrm>
            <a:off x="0" y="1411605"/>
            <a:ext cx="12192000" cy="57150"/>
          </a:xfrm>
          <a:prstGeom prst="rect">
            <a:avLst/>
          </a:prstGeom>
          <a:solidFill>
            <a:srgbClr val="5E8A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77C3C5-0579-0A9F-FFEE-B03211882A45}"/>
              </a:ext>
            </a:extLst>
          </p:cNvPr>
          <p:cNvSpPr txBox="1">
            <a:spLocks/>
          </p:cNvSpPr>
          <p:nvPr/>
        </p:nvSpPr>
        <p:spPr>
          <a:xfrm>
            <a:off x="1294418" y="1074573"/>
            <a:ext cx="9986726" cy="6140946"/>
          </a:xfrm>
          <a:prstGeom prst="rect">
            <a:avLst/>
          </a:prstGeom>
          <a:noFill/>
          <a:ln w="317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073E87">
                    <a:lumMod val="75000"/>
                  </a:srgbClr>
                </a:solidFill>
              </a:rPr>
              <a:t>Debt Verifications should be sent to:</a:t>
            </a:r>
          </a:p>
          <a:p>
            <a:pPr algn="ctr"/>
            <a:r>
              <a:rPr lang="en-US" sz="2400" dirty="0">
                <a:solidFill>
                  <a:srgbClr val="073E87">
                    <a:lumMod val="75000"/>
                  </a:srgbClr>
                </a:solidFill>
                <a:hlinkClick r:id="rId3"/>
              </a:rPr>
              <a:t>Verification@pahaf.org</a:t>
            </a:r>
            <a:endParaRPr lang="en-US" sz="2400" dirty="0">
              <a:solidFill>
                <a:srgbClr val="073E87">
                  <a:lumMod val="75000"/>
                </a:srgbClr>
              </a:solidFill>
            </a:endParaRPr>
          </a:p>
          <a:p>
            <a:pPr algn="ctr"/>
            <a:endParaRPr lang="en-US" sz="2400" b="1" dirty="0">
              <a:solidFill>
                <a:srgbClr val="073E87">
                  <a:lumMod val="75000"/>
                </a:srgbClr>
              </a:solidFill>
              <a:latin typeface="+mn-lt"/>
            </a:endParaRPr>
          </a:p>
          <a:p>
            <a:pPr algn="ctr"/>
            <a:r>
              <a:rPr lang="en-US" sz="2400" b="1" dirty="0">
                <a:solidFill>
                  <a:srgbClr val="073E87">
                    <a:lumMod val="75000"/>
                  </a:srgbClr>
                </a:solidFill>
                <a:latin typeface="+mn-lt"/>
              </a:rPr>
              <a:t>Edwiena Christian</a:t>
            </a:r>
          </a:p>
          <a:p>
            <a:pPr algn="ctr"/>
            <a:r>
              <a:rPr lang="en-US" sz="2400" dirty="0">
                <a:solidFill>
                  <a:srgbClr val="073E87">
                    <a:lumMod val="75000"/>
                  </a:srgbClr>
                </a:solidFill>
                <a:latin typeface="+mn-lt"/>
              </a:rPr>
              <a:t>Bulk Verification Specialist | Primary Contact </a:t>
            </a:r>
          </a:p>
          <a:p>
            <a:pPr algn="ctr"/>
            <a:r>
              <a:rPr lang="en-US" sz="2400" dirty="0">
                <a:solidFill>
                  <a:srgbClr val="073E87">
                    <a:lumMod val="75000"/>
                  </a:srgbClr>
                </a:solidFill>
                <a:hlinkClick r:id="rId4"/>
              </a:rPr>
              <a:t>Edwiena.Christian@pahaf.org</a:t>
            </a:r>
            <a:endParaRPr lang="en-US" sz="2400" dirty="0">
              <a:solidFill>
                <a:srgbClr val="073E87">
                  <a:lumMod val="75000"/>
                </a:srgbClr>
              </a:solidFill>
            </a:endParaRPr>
          </a:p>
          <a:p>
            <a:pPr algn="ctr"/>
            <a:endParaRPr lang="en-US" sz="2400" dirty="0">
              <a:solidFill>
                <a:srgbClr val="073E87">
                  <a:lumMod val="75000"/>
                </a:srgbClr>
              </a:solidFill>
            </a:endParaRPr>
          </a:p>
          <a:p>
            <a:pPr algn="ctr"/>
            <a:r>
              <a:rPr lang="en-US" sz="2400" b="1" dirty="0">
                <a:solidFill>
                  <a:srgbClr val="073E87">
                    <a:lumMod val="75000"/>
                  </a:srgbClr>
                </a:solidFill>
                <a:latin typeface="+mn-lt"/>
              </a:rPr>
              <a:t>Cheyniqua Holland</a:t>
            </a:r>
          </a:p>
          <a:p>
            <a:pPr algn="ctr"/>
            <a:r>
              <a:rPr lang="en-US" sz="2400" dirty="0">
                <a:solidFill>
                  <a:srgbClr val="073E87">
                    <a:lumMod val="75000"/>
                  </a:srgbClr>
                </a:solidFill>
                <a:latin typeface="+mn-lt"/>
              </a:rPr>
              <a:t>Servicing Team Lead | Escalated Contact </a:t>
            </a:r>
          </a:p>
          <a:p>
            <a:pPr algn="ctr"/>
            <a:r>
              <a:rPr lang="en-US" sz="2400" dirty="0">
                <a:solidFill>
                  <a:srgbClr val="073E87">
                    <a:lumMod val="75000"/>
                  </a:srgbClr>
                </a:solidFill>
                <a:hlinkClick r:id="rId5"/>
              </a:rPr>
              <a:t>cheyniqua.holland@iem.com</a:t>
            </a:r>
            <a:endParaRPr lang="en-US" sz="2400" dirty="0">
              <a:solidFill>
                <a:srgbClr val="073E87">
                  <a:lumMod val="75000"/>
                </a:srgbClr>
              </a:solidFill>
            </a:endParaRPr>
          </a:p>
          <a:p>
            <a:pPr algn="ctr"/>
            <a:endParaRPr lang="en-US" sz="2400" dirty="0">
              <a:solidFill>
                <a:srgbClr val="073E87">
                  <a:lumMod val="75000"/>
                </a:srgbClr>
              </a:solidFill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+mj-lt"/>
                <a:ea typeface="Calibri" panose="020F0502020204030204" pitchFamily="34" charset="0"/>
              </a:rPr>
              <a:t>Servicing Team Mailbox </a:t>
            </a:r>
            <a:endParaRPr lang="en-US" sz="2400" b="1" dirty="0">
              <a:solidFill>
                <a:srgbClr val="002060"/>
              </a:solidFill>
              <a:latin typeface="+mj-lt"/>
              <a:ea typeface="Calibri" panose="020F050202020403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24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PAHAFHELP@pahaf.org</a:t>
            </a:r>
            <a:endParaRPr lang="en-US" sz="2400" dirty="0">
              <a:solidFill>
                <a:srgbClr val="073E87">
                  <a:lumMod val="75000"/>
                </a:srgb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33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E6182E-FC4A-4456-989D-2668F0F546CD}"/>
              </a:ext>
            </a:extLst>
          </p:cNvPr>
          <p:cNvSpPr/>
          <p:nvPr/>
        </p:nvSpPr>
        <p:spPr>
          <a:xfrm>
            <a:off x="0" y="0"/>
            <a:ext cx="12192000" cy="1440180"/>
          </a:xfrm>
          <a:prstGeom prst="rect">
            <a:avLst/>
          </a:prstGeom>
          <a:solidFill>
            <a:srgbClr val="273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prstClr val="white"/>
                </a:solidFill>
                <a:latin typeface="+mj-lt"/>
              </a:rPr>
              <a:t>For More Information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C144F0-65B9-41E8-AE4D-3FDB44FD26E7}"/>
              </a:ext>
            </a:extLst>
          </p:cNvPr>
          <p:cNvSpPr/>
          <p:nvPr/>
        </p:nvSpPr>
        <p:spPr>
          <a:xfrm>
            <a:off x="0" y="1411605"/>
            <a:ext cx="12192000" cy="57150"/>
          </a:xfrm>
          <a:prstGeom prst="rect">
            <a:avLst/>
          </a:prstGeom>
          <a:solidFill>
            <a:srgbClr val="5E8A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CDE011-A8B7-EF28-4D0C-2AAA682F3E51}"/>
              </a:ext>
            </a:extLst>
          </p:cNvPr>
          <p:cNvSpPr txBox="1">
            <a:spLocks/>
          </p:cNvSpPr>
          <p:nvPr/>
        </p:nvSpPr>
        <p:spPr>
          <a:xfrm>
            <a:off x="1737527" y="1611785"/>
            <a:ext cx="8382000" cy="5113845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endParaRPr lang="en-US" sz="3600" dirty="0">
              <a:solidFill>
                <a:srgbClr val="073E87">
                  <a:lumMod val="75000"/>
                </a:srgbClr>
              </a:solidFill>
              <a:latin typeface="+mj-lt"/>
            </a:endParaRPr>
          </a:p>
          <a:p>
            <a:pPr algn="ctr"/>
            <a:r>
              <a:rPr lang="en-US" sz="3600" dirty="0">
                <a:solidFill>
                  <a:srgbClr val="073E87">
                    <a:lumMod val="75000"/>
                  </a:srgbClr>
                </a:solidFill>
                <a:latin typeface="+mj-lt"/>
              </a:rPr>
              <a:t>Program Information: </a:t>
            </a:r>
            <a:r>
              <a:rPr lang="en-US" sz="3600" b="1" dirty="0">
                <a:solidFill>
                  <a:srgbClr val="073E87">
                    <a:lumMod val="75000"/>
                  </a:srgbClr>
                </a:solidFill>
                <a:latin typeface="+mj-lt"/>
                <a:hlinkClick r:id="rId3"/>
              </a:rPr>
              <a:t>pahaf.org </a:t>
            </a:r>
            <a:endParaRPr lang="en-US" sz="3600" b="1" dirty="0">
              <a:solidFill>
                <a:srgbClr val="073E87">
                  <a:lumMod val="75000"/>
                </a:srgbClr>
              </a:solidFill>
              <a:latin typeface="+mj-lt"/>
            </a:endParaRPr>
          </a:p>
          <a:p>
            <a:pPr algn="ctr"/>
            <a:endParaRPr lang="en-US" sz="3600" b="1" dirty="0">
              <a:solidFill>
                <a:srgbClr val="073E87">
                  <a:lumMod val="75000"/>
                </a:srgbClr>
              </a:solidFill>
              <a:latin typeface="+mj-lt"/>
            </a:endParaRPr>
          </a:p>
          <a:p>
            <a:pPr algn="ctr"/>
            <a:r>
              <a:rPr lang="en-US" sz="3600" dirty="0">
                <a:solidFill>
                  <a:srgbClr val="073E87">
                    <a:lumMod val="75000"/>
                  </a:srgbClr>
                </a:solidFill>
                <a:latin typeface="+mj-lt"/>
              </a:rPr>
              <a:t>PAHAF Application Registration: </a:t>
            </a:r>
            <a:br>
              <a:rPr lang="en-US" sz="3600" dirty="0">
                <a:solidFill>
                  <a:srgbClr val="073E87">
                    <a:lumMod val="75000"/>
                  </a:srgbClr>
                </a:solidFill>
                <a:latin typeface="+mj-lt"/>
              </a:rPr>
            </a:br>
            <a:r>
              <a:rPr lang="en-US" sz="3600" b="1" dirty="0">
                <a:solidFill>
                  <a:srgbClr val="073E87">
                    <a:lumMod val="75000"/>
                  </a:srgbClr>
                </a:solidFill>
                <a:latin typeface="+mj-lt"/>
                <a:hlinkClick r:id="rId4"/>
              </a:rPr>
              <a:t>register.pahaf.org</a:t>
            </a:r>
            <a:r>
              <a:rPr lang="en-US" sz="3600" b="1" dirty="0">
                <a:solidFill>
                  <a:srgbClr val="073E87">
                    <a:lumMod val="75000"/>
                  </a:srgbClr>
                </a:solidFill>
                <a:latin typeface="+mj-lt"/>
              </a:rPr>
              <a:t> </a:t>
            </a:r>
          </a:p>
          <a:p>
            <a:pPr algn="ctr"/>
            <a:endParaRPr lang="en-US" sz="3600" dirty="0">
              <a:solidFill>
                <a:srgbClr val="073E87">
                  <a:lumMod val="75000"/>
                </a:srgbClr>
              </a:solidFill>
              <a:latin typeface="+mj-lt"/>
            </a:endParaRPr>
          </a:p>
          <a:p>
            <a:pPr algn="ctr"/>
            <a:r>
              <a:rPr lang="en-US" sz="3600" dirty="0">
                <a:solidFill>
                  <a:srgbClr val="073E87">
                    <a:lumMod val="75000"/>
                  </a:srgbClr>
                </a:solidFill>
                <a:latin typeface="+mj-lt"/>
              </a:rPr>
              <a:t>PAHAF Application Portal Log-In:</a:t>
            </a:r>
            <a:br>
              <a:rPr lang="en-US" sz="3600" dirty="0">
                <a:solidFill>
                  <a:srgbClr val="073E87">
                    <a:lumMod val="75000"/>
                  </a:srgbClr>
                </a:solidFill>
                <a:latin typeface="+mj-lt"/>
              </a:rPr>
            </a:br>
            <a:r>
              <a:rPr lang="en-US" sz="3600" b="1" dirty="0">
                <a:solidFill>
                  <a:srgbClr val="073E87">
                    <a:lumMod val="75000"/>
                  </a:srgbClr>
                </a:solidFill>
                <a:latin typeface="+mj-lt"/>
                <a:hlinkClick r:id="rId5"/>
              </a:rPr>
              <a:t>apply-pa.pahaf.org</a:t>
            </a:r>
            <a:endParaRPr lang="en-US" sz="3600" b="1" dirty="0">
              <a:solidFill>
                <a:srgbClr val="073E87">
                  <a:lumMod val="75000"/>
                </a:srgbClr>
              </a:solidFill>
              <a:latin typeface="+mj-lt"/>
            </a:endParaRPr>
          </a:p>
          <a:p>
            <a:pPr algn="ctr"/>
            <a:endParaRPr lang="en-US" sz="3600" dirty="0">
              <a:solidFill>
                <a:srgbClr val="073E87">
                  <a:lumMod val="75000"/>
                </a:srgbClr>
              </a:solidFill>
              <a:latin typeface="+mj-lt"/>
            </a:endParaRPr>
          </a:p>
          <a:p>
            <a:pPr algn="ctr"/>
            <a:r>
              <a:rPr lang="en-US" sz="3600" dirty="0">
                <a:solidFill>
                  <a:srgbClr val="073E87">
                    <a:lumMod val="75000"/>
                  </a:srgbClr>
                </a:solidFill>
                <a:latin typeface="+mj-lt"/>
              </a:rPr>
              <a:t>PAHAF Call Center: </a:t>
            </a:r>
            <a:r>
              <a:rPr lang="en-US" sz="3600" b="1" dirty="0">
                <a:solidFill>
                  <a:srgbClr val="073E87">
                    <a:lumMod val="75000"/>
                  </a:srgbClr>
                </a:solidFill>
                <a:latin typeface="+mj-lt"/>
              </a:rPr>
              <a:t>888.987.2423</a:t>
            </a:r>
            <a:br>
              <a:rPr lang="en-US" sz="3600" dirty="0">
                <a:solidFill>
                  <a:srgbClr val="073E87">
                    <a:lumMod val="75000"/>
                  </a:srgbClr>
                </a:solidFill>
                <a:latin typeface="+mj-lt"/>
              </a:rPr>
            </a:br>
            <a:r>
              <a:rPr lang="en-US" sz="2800" dirty="0">
                <a:solidFill>
                  <a:srgbClr val="073E87">
                    <a:lumMod val="75000"/>
                  </a:srgbClr>
                </a:solidFill>
                <a:latin typeface="+mj-lt"/>
              </a:rPr>
              <a:t>Open Monday through Friday from 8 a.m. to 8 p.m. </a:t>
            </a:r>
            <a:br>
              <a:rPr lang="en-US" sz="2800" dirty="0">
                <a:solidFill>
                  <a:srgbClr val="073E87">
                    <a:lumMod val="75000"/>
                  </a:srgbClr>
                </a:solidFill>
                <a:latin typeface="+mj-lt"/>
              </a:rPr>
            </a:br>
            <a:r>
              <a:rPr lang="en-US" sz="2800" dirty="0">
                <a:solidFill>
                  <a:srgbClr val="073E87">
                    <a:lumMod val="75000"/>
                  </a:srgbClr>
                </a:solidFill>
                <a:latin typeface="+mj-lt"/>
              </a:rPr>
              <a:t>and Saturday from 8 a.m. to 5 p.m.</a:t>
            </a:r>
            <a:endParaRPr lang="en-US" sz="1800" dirty="0">
              <a:solidFill>
                <a:srgbClr val="073E87">
                  <a:lumMod val="75000"/>
                </a:srgbClr>
              </a:solidFill>
              <a:latin typeface="+mj-lt"/>
            </a:endParaRPr>
          </a:p>
          <a:p>
            <a:pPr algn="ctr"/>
            <a:endParaRPr lang="en-US" sz="2400" dirty="0">
              <a:solidFill>
                <a:srgbClr val="073E87">
                  <a:lumMod val="75000"/>
                </a:srgb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7923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E6182E-FC4A-4456-989D-2668F0F546CD}"/>
              </a:ext>
            </a:extLst>
          </p:cNvPr>
          <p:cNvSpPr/>
          <p:nvPr/>
        </p:nvSpPr>
        <p:spPr>
          <a:xfrm>
            <a:off x="0" y="857249"/>
            <a:ext cx="12192000" cy="3165038"/>
          </a:xfrm>
          <a:prstGeom prst="rect">
            <a:avLst/>
          </a:prstGeom>
          <a:solidFill>
            <a:srgbClr val="273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050" b="1">
                <a:solidFill>
                  <a:prstClr val="white"/>
                </a:solidFill>
                <a:latin typeface="Arial Nova Cond" panose="020B0506020202020204" pitchFamily="34" charset="0"/>
              </a:rPr>
              <a:t>Thank you for your partnering with PAHAF to help Pennsylvania homeowners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C144F0-65B9-41E8-AE4D-3FDB44FD26E7}"/>
              </a:ext>
            </a:extLst>
          </p:cNvPr>
          <p:cNvSpPr/>
          <p:nvPr/>
        </p:nvSpPr>
        <p:spPr>
          <a:xfrm>
            <a:off x="0" y="4022287"/>
            <a:ext cx="12192000" cy="127682"/>
          </a:xfrm>
          <a:prstGeom prst="rect">
            <a:avLst/>
          </a:prstGeom>
          <a:solidFill>
            <a:srgbClr val="5E8A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C2799F-B7DC-4939-AEA8-5378C85F8CD1}"/>
              </a:ext>
            </a:extLst>
          </p:cNvPr>
          <p:cNvSpPr txBox="1"/>
          <p:nvPr/>
        </p:nvSpPr>
        <p:spPr>
          <a:xfrm>
            <a:off x="350729" y="4613170"/>
            <a:ext cx="10434181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1500" dirty="0">
              <a:solidFill>
                <a:prstClr val="black"/>
              </a:solidFill>
              <a:latin typeface="Arial Nova Cond" panose="020B0506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5000" b="1" dirty="0">
                <a:solidFill>
                  <a:srgbClr val="073E87">
                    <a:lumMod val="75000"/>
                  </a:srgbClr>
                </a:solidFill>
                <a:latin typeface="Arial Nova Cond" panose="020B0506020202020204" pitchFamily="34" charset="0"/>
                <a:ea typeface="Gadugi" panose="020B0502040204020203" pitchFamily="34" charset="0"/>
              </a:rPr>
              <a:t>Feedback, Comments and Q&amp;A</a:t>
            </a:r>
            <a:endParaRPr lang="en-US" sz="1500" dirty="0">
              <a:solidFill>
                <a:prstClr val="black"/>
              </a:solidFill>
              <a:latin typeface="Arial Nova Cond" panose="020B0506020202020204" pitchFamily="34" charset="0"/>
            </a:endParaRPr>
          </a:p>
          <a:p>
            <a:pPr defTabSz="457200"/>
            <a:endParaRPr lang="en-US" sz="1350" dirty="0">
              <a:solidFill>
                <a:prstClr val="black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C1AC1F7-1262-475D-8FCA-73E6D8D87FAD}"/>
              </a:ext>
            </a:extLst>
          </p:cNvPr>
          <p:cNvSpPr txBox="1">
            <a:spLocks/>
          </p:cNvSpPr>
          <p:nvPr/>
        </p:nvSpPr>
        <p:spPr>
          <a:xfrm>
            <a:off x="542611" y="538424"/>
            <a:ext cx="11093379" cy="5912617"/>
          </a:xfrm>
          <a:prstGeom prst="rect">
            <a:avLst/>
          </a:prstGeom>
          <a:noFill/>
          <a:ln w="31750">
            <a:solidFill>
              <a:srgbClr val="95B3D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endParaRPr lang="en-US" sz="3600">
              <a:ln>
                <a:solidFill>
                  <a:srgbClr val="95B3D7"/>
                </a:solidFill>
              </a:ln>
              <a:solidFill>
                <a:srgbClr val="073E87">
                  <a:lumMod val="75000"/>
                </a:srgbClr>
              </a:solidFill>
            </a:endParaRPr>
          </a:p>
          <a:p>
            <a:pPr algn="ctr"/>
            <a:endParaRPr lang="en-US" sz="2400">
              <a:solidFill>
                <a:srgbClr val="073E87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05977" y="2656951"/>
            <a:ext cx="5430678" cy="1097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5A91F4-13A4-467A-9F30-1136E755552D}"/>
              </a:ext>
            </a:extLst>
          </p:cNvPr>
          <p:cNvSpPr txBox="1">
            <a:spLocks/>
          </p:cNvSpPr>
          <p:nvPr/>
        </p:nvSpPr>
        <p:spPr>
          <a:xfrm>
            <a:off x="1793124" y="4938078"/>
            <a:ext cx="8605751" cy="13814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  <a:cs typeface="+mj-cs"/>
              </a:defRPr>
            </a:lvl1pPr>
          </a:lstStyle>
          <a:p>
            <a:pPr algn="ctr"/>
            <a:r>
              <a:rPr lang="en-US" sz="5400" b="1">
                <a:solidFill>
                  <a:srgbClr val="17375E"/>
                </a:solidFill>
                <a:latin typeface="Arial Nova Cond" panose="020B0506020202020204" pitchFamily="34" charset="0"/>
              </a:rPr>
              <a:t>Thank You!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46F6521-CDB1-455C-AD63-953934D90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391" y="1918667"/>
            <a:ext cx="5693082" cy="2573585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E97D795-D30D-4B41-89A2-EB3455311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516" y="1598652"/>
            <a:ext cx="4126443" cy="28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9BAD3A-FD87-6AC4-EBB8-844E674F7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2753"/>
            <a:ext cx="9144000" cy="1358537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z="6600" dirty="0"/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290374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C2C7376B-23F3-4B60-8CFF-ECC5A6DFC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8"/>
          <a:stretch/>
        </p:blipFill>
        <p:spPr>
          <a:xfrm>
            <a:off x="5610687" y="1849154"/>
            <a:ext cx="6569065" cy="50088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E6182E-FC4A-4456-989D-2668F0F546CD}"/>
              </a:ext>
            </a:extLst>
          </p:cNvPr>
          <p:cNvSpPr/>
          <p:nvPr/>
        </p:nvSpPr>
        <p:spPr>
          <a:xfrm>
            <a:off x="0" y="-52252"/>
            <a:ext cx="12192000" cy="1926454"/>
          </a:xfrm>
          <a:prstGeom prst="rect">
            <a:avLst/>
          </a:prstGeom>
          <a:solidFill>
            <a:srgbClr val="273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+mj-lt"/>
              </a:rPr>
              <a:t>PAHAF Overview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C144F0-65B9-41E8-AE4D-3FDB44FD26E7}"/>
              </a:ext>
            </a:extLst>
          </p:cNvPr>
          <p:cNvSpPr/>
          <p:nvPr/>
        </p:nvSpPr>
        <p:spPr>
          <a:xfrm>
            <a:off x="0" y="1849154"/>
            <a:ext cx="12192000" cy="115410"/>
          </a:xfrm>
          <a:prstGeom prst="rect">
            <a:avLst/>
          </a:prstGeom>
          <a:solidFill>
            <a:srgbClr val="5E8A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C2799F-B7DC-4939-AEA8-5378C85F8CD1}"/>
              </a:ext>
            </a:extLst>
          </p:cNvPr>
          <p:cNvSpPr txBox="1"/>
          <p:nvPr/>
        </p:nvSpPr>
        <p:spPr>
          <a:xfrm>
            <a:off x="287414" y="2726383"/>
            <a:ext cx="503585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/>
              <a:t>The</a:t>
            </a:r>
            <a:r>
              <a:rPr lang="en-US" sz="2000" b="1"/>
              <a:t> Homeowner Assistance Fund </a:t>
            </a:r>
            <a:r>
              <a:rPr lang="en-US" sz="2000"/>
              <a:t>was established in March 2021 under section 3206 of the American Rescue Plan Act.</a:t>
            </a:r>
          </a:p>
          <a:p>
            <a:pPr algn="just"/>
            <a:endParaRPr lang="en-US" sz="2000"/>
          </a:p>
          <a:p>
            <a:pPr algn="just"/>
            <a:r>
              <a:rPr lang="en-US" sz="2000"/>
              <a:t>The </a:t>
            </a:r>
            <a:r>
              <a:rPr lang="en-US" sz="2000" b="1"/>
              <a:t>Pennsylvania Homeowner Assistance Fund</a:t>
            </a:r>
            <a:r>
              <a:rPr lang="en-US" sz="2000"/>
              <a:t>, or </a:t>
            </a:r>
            <a:r>
              <a:rPr lang="en-US" sz="2000" b="1"/>
              <a:t>PAHAF</a:t>
            </a:r>
            <a:r>
              <a:rPr lang="en-US" sz="2000"/>
              <a:t>, is a housing-related program funded by the U.S. Department of the Treasury to assist Pennsylvania homeowners facing financial hardship due to the COVID-19 pandemic.</a:t>
            </a:r>
            <a:endParaRPr lang="en-US"/>
          </a:p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2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18C6D7-D3B2-4889-87FD-B3F2C32B46E7}"/>
              </a:ext>
            </a:extLst>
          </p:cNvPr>
          <p:cNvSpPr/>
          <p:nvPr/>
        </p:nvSpPr>
        <p:spPr>
          <a:xfrm rot="16200000">
            <a:off x="-2671125" y="2464307"/>
            <a:ext cx="6858000" cy="1929384"/>
          </a:xfrm>
          <a:prstGeom prst="rect">
            <a:avLst/>
          </a:prstGeom>
          <a:solidFill>
            <a:srgbClr val="273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+mj-lt"/>
              </a:rPr>
              <a:t>PAHAF OVERVIEW</a:t>
            </a:r>
          </a:p>
          <a:p>
            <a:pPr algn="ctr"/>
            <a:r>
              <a:rPr lang="en-US" sz="3200">
                <a:solidFill>
                  <a:srgbClr val="5E8AB4"/>
                </a:solidFill>
                <a:latin typeface="+mj-lt"/>
              </a:rPr>
              <a:t>Eligibility Requirements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781609-9C0E-4C9F-AF35-50FFA2512F71}"/>
              </a:ext>
            </a:extLst>
          </p:cNvPr>
          <p:cNvSpPr/>
          <p:nvPr/>
        </p:nvSpPr>
        <p:spPr>
          <a:xfrm>
            <a:off x="11913833" y="-1"/>
            <a:ext cx="278167" cy="6857999"/>
          </a:xfrm>
          <a:prstGeom prst="rect">
            <a:avLst/>
          </a:prstGeom>
          <a:solidFill>
            <a:srgbClr val="5E8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BE9BA4-E283-D45E-365C-8C20BCDB1D92}"/>
              </a:ext>
            </a:extLst>
          </p:cNvPr>
          <p:cNvSpPr txBox="1"/>
          <p:nvPr/>
        </p:nvSpPr>
        <p:spPr>
          <a:xfrm>
            <a:off x="2165131" y="547128"/>
            <a:ext cx="9516581" cy="56015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Pennsylvania homeowners who meet the following criteria may be eligible for PAHAF assistance: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Experienced a financial hardship as</a:t>
            </a:r>
            <a:r>
              <a:rPr lang="en-US" sz="2000" i="1" dirty="0"/>
              <a:t> </a:t>
            </a:r>
            <a:r>
              <a:rPr lang="en-US" sz="2000" dirty="0"/>
              <a:t>a result of the COVID-19 pandemic after January 21, 2020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a hardship that began before January 21, 2020, but continued after that date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Have incomes </a:t>
            </a:r>
            <a:r>
              <a:rPr lang="en-US" sz="200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 to or less than 150% </a:t>
            </a:r>
            <a:r>
              <a:rPr lang="en-US" sz="2000" dirty="0"/>
              <a:t>of the area median income or </a:t>
            </a:r>
            <a:r>
              <a:rPr lang="en-US" sz="200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 of the median income </a:t>
            </a:r>
            <a:r>
              <a:rPr lang="en-US" sz="2000" dirty="0"/>
              <a:t>for the United States, whichever is greater.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 </a:t>
            </a:r>
            <a:r>
              <a:rPr lang="en-US" sz="200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own and occupy the property </a:t>
            </a:r>
            <a:r>
              <a:rPr lang="en-US" sz="2000" dirty="0"/>
              <a:t>as their primary residence located in the Commonwealth of Pennsylvania.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Dwelling is a </a:t>
            </a:r>
            <a:r>
              <a:rPr lang="en-US" sz="200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family or 2–4-unit owner-occupied residential property.</a:t>
            </a:r>
          </a:p>
          <a:p>
            <a:endParaRPr lang="en-US" sz="2000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original unpaid principal balance of the homeowner’s first mortgage or housing loan, at the time of origination, is </a:t>
            </a:r>
            <a:r>
              <a:rPr lang="en-US" sz="2000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greater than the conforming loan limits in effect at time </a:t>
            </a:r>
            <a:r>
              <a:rPr lang="en-US" sz="2000" dirty="0"/>
              <a:t>of origination.</a:t>
            </a:r>
          </a:p>
        </p:txBody>
      </p:sp>
    </p:spTree>
    <p:extLst>
      <p:ext uri="{BB962C8B-B14F-4D97-AF65-F5344CB8AC3E}">
        <p14:creationId xmlns:p14="http://schemas.microsoft.com/office/powerpoint/2010/main" val="7605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18C6D7-D3B2-4889-87FD-B3F2C32B46E7}"/>
              </a:ext>
            </a:extLst>
          </p:cNvPr>
          <p:cNvSpPr/>
          <p:nvPr/>
        </p:nvSpPr>
        <p:spPr>
          <a:xfrm rot="16200000">
            <a:off x="-2671125" y="2464307"/>
            <a:ext cx="6858000" cy="1929384"/>
          </a:xfrm>
          <a:prstGeom prst="rect">
            <a:avLst/>
          </a:prstGeom>
          <a:solidFill>
            <a:srgbClr val="273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+mj-lt"/>
              </a:rPr>
              <a:t>PAHAF OVERVIEW</a:t>
            </a:r>
          </a:p>
          <a:p>
            <a:pPr algn="ctr"/>
            <a:r>
              <a:rPr lang="en-US" sz="3200">
                <a:solidFill>
                  <a:srgbClr val="5E8AB4"/>
                </a:solidFill>
                <a:latin typeface="+mj-lt"/>
              </a:rPr>
              <a:t>Eligibility Requirements (cont’d)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781609-9C0E-4C9F-AF35-50FFA2512F71}"/>
              </a:ext>
            </a:extLst>
          </p:cNvPr>
          <p:cNvSpPr/>
          <p:nvPr/>
        </p:nvSpPr>
        <p:spPr>
          <a:xfrm>
            <a:off x="11913833" y="-1"/>
            <a:ext cx="278167" cy="6857999"/>
          </a:xfrm>
          <a:prstGeom prst="rect">
            <a:avLst/>
          </a:prstGeom>
          <a:solidFill>
            <a:srgbClr val="5E8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C76403-B4CF-D2A8-967F-4B729577B6E0}"/>
              </a:ext>
            </a:extLst>
          </p:cNvPr>
          <p:cNvSpPr txBox="1"/>
          <p:nvPr/>
        </p:nvSpPr>
        <p:spPr>
          <a:xfrm>
            <a:off x="2088728" y="305066"/>
            <a:ext cx="945894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Arial Nova Cond" panose="020B0506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 Nova Cond" panose="020B0506020202020204" pitchFamily="34" charset="0"/>
              </a:rPr>
              <a:t>Mortgage assistance (Reinstatement and Forward Payment) </a:t>
            </a:r>
            <a:r>
              <a:rPr lang="en-US" sz="2000" i="1" u="sng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may only be provided for a first mortgage.</a:t>
            </a:r>
          </a:p>
          <a:p>
            <a:endParaRPr lang="en-US" sz="2000">
              <a:latin typeface="Arial Nova Cond" panose="020B0506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 Nova Cond" panose="020B0506020202020204" pitchFamily="34" charset="0"/>
              </a:rPr>
              <a:t>PAHAF assistance </a:t>
            </a:r>
            <a:r>
              <a:rPr lang="en-US" sz="2000" i="1" u="sng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must not duplicate any other assistance </a:t>
            </a:r>
            <a:r>
              <a:rPr lang="en-US" sz="2000">
                <a:latin typeface="Arial Nova Cond" panose="020B0506020202020204" pitchFamily="34" charset="0"/>
              </a:rPr>
              <a:t>you may have received from any other federal, state, local, or tribal source for the same expenses and time period.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latin typeface="Arial Nova Cond" panose="020B0506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 Nova Cond" panose="020B0506020202020204" pitchFamily="34" charset="0"/>
              </a:rPr>
              <a:t>Must be willing and agree to </a:t>
            </a:r>
            <a:r>
              <a:rPr lang="en-US" sz="2000" i="1" u="sng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provide all necessary documentation to satisfy PAHAF guidelines</a:t>
            </a:r>
            <a:r>
              <a:rPr lang="en-US" sz="2000" i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 </a:t>
            </a:r>
            <a:r>
              <a:rPr lang="en-US" sz="2000">
                <a:latin typeface="Arial Nova Cond" panose="020B0506020202020204" pitchFamily="34" charset="0"/>
              </a:rPr>
              <a:t>within the timeframes established, including self-attestation.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latin typeface="Arial Nova Cond" panose="020B0506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 Nova Cond" panose="020B0506020202020204" pitchFamily="34" charset="0"/>
                <a:cs typeface="Arial" panose="020B0604020202020204" pitchFamily="34" charset="0"/>
              </a:rPr>
              <a:t>Applicant </a:t>
            </a:r>
            <a:r>
              <a:rPr lang="en-US" sz="2000" i="1" u="sng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  <a:cs typeface="Arial" panose="020B0604020202020204" pitchFamily="34" charset="0"/>
              </a:rPr>
              <a:t>may not</a:t>
            </a:r>
            <a:r>
              <a:rPr lang="en-US" sz="2000" i="1" u="sng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 sell or transfer </a:t>
            </a:r>
            <a:r>
              <a:rPr lang="en-US" sz="2000">
                <a:latin typeface="Arial Nova Cond" panose="020B0506020202020204" pitchFamily="34" charset="0"/>
                <a:cs typeface="Arial" panose="020B0604020202020204" pitchFamily="34" charset="0"/>
              </a:rPr>
              <a:t>ownership of the home within 90 days of the execution of the grant; doing so can result in full repayment of the grant funds.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 Nova Cond" panose="020B0506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 Nova Cond" panose="020B0506020202020204" pitchFamily="34" charset="0"/>
                <a:cs typeface="Arial" panose="020B0604020202020204" pitchFamily="34" charset="0"/>
              </a:rPr>
              <a:t>Applicants who are currently in active bankruptcy proceedings </a:t>
            </a:r>
            <a:r>
              <a:rPr lang="en-US" sz="2000" i="1" u="sng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must obtain approval from the Bankruptcy Court</a:t>
            </a:r>
            <a:r>
              <a:rPr lang="en-US" sz="2000" b="1" i="1" u="sng">
                <a:latin typeface="Arial Nova Cond" panose="020B0506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latin typeface="Arial Nova Cond" panose="020B0506020202020204" pitchFamily="34" charset="0"/>
                <a:cs typeface="Arial" panose="020B0604020202020204" pitchFamily="34" charset="0"/>
              </a:rPr>
              <a:t>or appointed Bankruptcy Trustee to participate in the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latin typeface="Arial Nova Cond" panose="020B0506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latin typeface="Arial Nova Cond" panose="020B0506020202020204" pitchFamily="34" charset="0"/>
                <a:cs typeface="Arial" panose="020B0604020202020204" pitchFamily="34" charset="0"/>
              </a:rPr>
              <a:t>Co-owners are </a:t>
            </a:r>
            <a:r>
              <a:rPr lang="en-US" sz="2000" i="1" u="sng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not permitted </a:t>
            </a:r>
            <a:r>
              <a:rPr lang="en-US" sz="2000">
                <a:latin typeface="Arial Nova Cond" panose="020B0506020202020204" pitchFamily="34" charset="0"/>
                <a:cs typeface="Arial" panose="020B0604020202020204" pitchFamily="34" charset="0"/>
              </a:rPr>
              <a:t>to separately apply for the program. </a:t>
            </a:r>
            <a:endParaRPr lang="en-US" sz="2000">
              <a:latin typeface="Arial Nova Cond" panose="020B0506020202020204" pitchFamily="34" charset="0"/>
            </a:endParaRPr>
          </a:p>
          <a:p>
            <a:endParaRPr lang="en-US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C2799F-B7DC-4939-AEA8-5378C85F8CD1}"/>
              </a:ext>
            </a:extLst>
          </p:cNvPr>
          <p:cNvSpPr txBox="1"/>
          <p:nvPr/>
        </p:nvSpPr>
        <p:spPr>
          <a:xfrm>
            <a:off x="422032" y="2041865"/>
            <a:ext cx="3024554" cy="992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000">
              <a:latin typeface="Neue Montreal" panose="0000050000000000000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B2F16A-1357-0BD9-700E-56E82861FE94}"/>
              </a:ext>
            </a:extLst>
          </p:cNvPr>
          <p:cNvSpPr/>
          <p:nvPr/>
        </p:nvSpPr>
        <p:spPr>
          <a:xfrm>
            <a:off x="0" y="0"/>
            <a:ext cx="12192000" cy="1517301"/>
          </a:xfrm>
          <a:prstGeom prst="rect">
            <a:avLst/>
          </a:prstGeom>
          <a:solidFill>
            <a:srgbClr val="273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PAHAF OVERVIEW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5E8AB4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Qualified Expenses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21637E8-AFC5-9774-CA6B-7C6C87AE4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854135"/>
              </p:ext>
            </p:extLst>
          </p:nvPr>
        </p:nvGraphicFramePr>
        <p:xfrm>
          <a:off x="266431" y="1517301"/>
          <a:ext cx="11656088" cy="5340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36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18C6D7-D3B2-4889-87FD-B3F2C32B46E7}"/>
              </a:ext>
            </a:extLst>
          </p:cNvPr>
          <p:cNvSpPr/>
          <p:nvPr/>
        </p:nvSpPr>
        <p:spPr>
          <a:xfrm rot="16200000">
            <a:off x="-2671125" y="2464307"/>
            <a:ext cx="6858000" cy="1929384"/>
          </a:xfrm>
          <a:prstGeom prst="rect">
            <a:avLst/>
          </a:prstGeom>
          <a:solidFill>
            <a:srgbClr val="273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+mj-lt"/>
              </a:rPr>
              <a:t>Terms</a:t>
            </a:r>
            <a:endParaRPr lang="en-US" sz="3200">
              <a:solidFill>
                <a:srgbClr val="5E8AB4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781609-9C0E-4C9F-AF35-50FFA2512F71}"/>
              </a:ext>
            </a:extLst>
          </p:cNvPr>
          <p:cNvSpPr/>
          <p:nvPr/>
        </p:nvSpPr>
        <p:spPr>
          <a:xfrm>
            <a:off x="11913833" y="-1"/>
            <a:ext cx="278167" cy="6857999"/>
          </a:xfrm>
          <a:prstGeom prst="rect">
            <a:avLst/>
          </a:prstGeom>
          <a:solidFill>
            <a:srgbClr val="5E8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81CAB-A3D3-4BFF-CEE0-92B472B8E7A4}"/>
              </a:ext>
            </a:extLst>
          </p:cNvPr>
          <p:cNvSpPr txBox="1"/>
          <p:nvPr/>
        </p:nvSpPr>
        <p:spPr>
          <a:xfrm>
            <a:off x="2530631" y="104479"/>
            <a:ext cx="81511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/>
              <a:t>PHFA has capped </a:t>
            </a:r>
            <a:r>
              <a:rPr lang="en-US" sz="2000" i="1" u="sng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assistance per household at $30,000</a:t>
            </a:r>
            <a:r>
              <a:rPr lang="en-US" sz="2000"/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/>
              <a:t>This includes reinstatement and any forward payments. </a:t>
            </a:r>
          </a:p>
          <a:p>
            <a:endParaRPr lang="en-US" sz="2000"/>
          </a:p>
        </p:txBody>
      </p:sp>
      <p:graphicFrame>
        <p:nvGraphicFramePr>
          <p:cNvPr id="7" name="Table 16">
            <a:extLst>
              <a:ext uri="{FF2B5EF4-FFF2-40B4-BE49-F238E27FC236}">
                <a16:creationId xmlns:a16="http://schemas.microsoft.com/office/drawing/2014/main" id="{3FA94236-8579-6298-7812-C5D7FCCFD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27122"/>
              </p:ext>
            </p:extLst>
          </p:nvPr>
        </p:nvGraphicFramePr>
        <p:xfrm>
          <a:off x="1924424" y="1623935"/>
          <a:ext cx="9787552" cy="489804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89920">
                  <a:extLst>
                    <a:ext uri="{9D8B030D-6E8A-4147-A177-3AD203B41FA5}">
                      <a16:colId xmlns:a16="http://schemas.microsoft.com/office/drawing/2014/main" val="4032732287"/>
                    </a:ext>
                  </a:extLst>
                </a:gridCol>
                <a:gridCol w="5497632">
                  <a:extLst>
                    <a:ext uri="{9D8B030D-6E8A-4147-A177-3AD203B41FA5}">
                      <a16:colId xmlns:a16="http://schemas.microsoft.com/office/drawing/2014/main" val="2509509738"/>
                    </a:ext>
                  </a:extLst>
                </a:gridCol>
              </a:tblGrid>
              <a:tr h="652560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chemeClr val="tx1"/>
                          </a:solidFill>
                          <a:latin typeface="Neue Montreal" panose="0000050000000000000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chemeClr val="tx1"/>
                          </a:solidFill>
                          <a:latin typeface="Neue Montreal" panose="00000500000000000000"/>
                        </a:rPr>
                        <a:t>Total Assistance Limits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235738"/>
                  </a:ext>
                </a:extLst>
              </a:tr>
              <a:tr h="707581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Neue Montreal" panose="00000500000000000000"/>
                        </a:rPr>
                        <a:t>Mortgage Reinstatement</a:t>
                      </a:r>
                    </a:p>
                    <a:p>
                      <a:endParaRPr lang="en-US">
                        <a:solidFill>
                          <a:schemeClr val="tx1"/>
                        </a:solidFill>
                        <a:latin typeface="Neue Montreal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$30,000 </a:t>
                      </a:r>
                      <a:endParaRPr lang="en-US" sz="18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Neue Montreal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06336"/>
                  </a:ext>
                </a:extLst>
              </a:tr>
              <a:tr h="70758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Neue Montreal" panose="00000500000000000000"/>
                        </a:rPr>
                        <a:t>Forward Mortgage 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Neue Montreal" panose="00000500000000000000"/>
                        </a:rPr>
                        <a:t>Up to 6 months or $30,000 – whichever is reached first.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420711"/>
                  </a:ext>
                </a:extLst>
              </a:tr>
              <a:tr h="707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Neue Montreal" panose="00000500000000000000"/>
                        </a:rPr>
                        <a:t>Property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Neue Montreal" panose="00000500000000000000"/>
                        </a:rPr>
                        <a:t>$8,000</a:t>
                      </a:r>
                      <a:endParaRPr lang="en-US">
                        <a:solidFill>
                          <a:schemeClr val="tx1"/>
                        </a:solidFill>
                        <a:latin typeface="Neue Montreal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539844"/>
                  </a:ext>
                </a:extLst>
              </a:tr>
              <a:tr h="707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Neue Montreal" panose="00000500000000000000"/>
                        </a:rPr>
                        <a:t>Insurance Premiums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latin typeface="Neue Montreal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Neue Montreal" panose="00000500000000000000"/>
                        </a:rPr>
                        <a:t>$3,000</a:t>
                      </a:r>
                      <a:endParaRPr lang="en-US">
                        <a:solidFill>
                          <a:schemeClr val="tx1"/>
                        </a:solidFill>
                        <a:latin typeface="Neue Montreal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332799"/>
                  </a:ext>
                </a:extLst>
              </a:tr>
              <a:tr h="707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Neue Montreal" panose="00000500000000000000"/>
                        </a:rPr>
                        <a:t>Utilities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Neue Montreal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Neue Montreal" panose="00000500000000000000"/>
                        </a:rPr>
                        <a:t>$8,000</a:t>
                      </a:r>
                      <a:endParaRPr lang="en-US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Neue Montreal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638867"/>
                  </a:ext>
                </a:extLst>
              </a:tr>
              <a:tr h="7075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Neue Montreal" panose="00000500000000000000"/>
                        </a:rPr>
                        <a:t>HOA/Condominium fees</a:t>
                      </a:r>
                    </a:p>
                    <a:p>
                      <a:endParaRPr lang="en-US">
                        <a:solidFill>
                          <a:schemeClr val="tx1"/>
                        </a:solidFill>
                        <a:latin typeface="Neue Montreal" panose="0000050000000000000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Neue Montreal" panose="00000500000000000000"/>
                        </a:rPr>
                        <a:t>$5,000</a:t>
                      </a:r>
                      <a:endParaRPr lang="en-US" dirty="0">
                        <a:solidFill>
                          <a:schemeClr val="tx1"/>
                        </a:solidFill>
                        <a:latin typeface="Neue Montreal" panose="0000050000000000000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42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58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18C6D7-D3B2-4889-87FD-B3F2C32B46E7}"/>
              </a:ext>
            </a:extLst>
          </p:cNvPr>
          <p:cNvSpPr/>
          <p:nvPr/>
        </p:nvSpPr>
        <p:spPr>
          <a:xfrm rot="16200000">
            <a:off x="-2671125" y="2464307"/>
            <a:ext cx="6858000" cy="1929384"/>
          </a:xfrm>
          <a:prstGeom prst="rect">
            <a:avLst/>
          </a:prstGeom>
          <a:solidFill>
            <a:srgbClr val="2732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PAHAF Timeline</a:t>
            </a:r>
          </a:p>
          <a:p>
            <a:pPr algn="ctr"/>
            <a:endParaRPr lang="en-US" sz="3200" dirty="0">
              <a:solidFill>
                <a:srgbClr val="5E8AB4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781609-9C0E-4C9F-AF35-50FFA2512F71}"/>
              </a:ext>
            </a:extLst>
          </p:cNvPr>
          <p:cNvSpPr/>
          <p:nvPr/>
        </p:nvSpPr>
        <p:spPr>
          <a:xfrm>
            <a:off x="11913833" y="-1"/>
            <a:ext cx="278167" cy="6857999"/>
          </a:xfrm>
          <a:prstGeom prst="rect">
            <a:avLst/>
          </a:prstGeom>
          <a:solidFill>
            <a:srgbClr val="5E8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C52A8-1A4A-44F3-81F0-A60D2C95B497}"/>
              </a:ext>
            </a:extLst>
          </p:cNvPr>
          <p:cNvSpPr txBox="1"/>
          <p:nvPr/>
        </p:nvSpPr>
        <p:spPr>
          <a:xfrm>
            <a:off x="2130458" y="556181"/>
            <a:ext cx="950221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Applications flow through several steps in the review process, including initial eligibility, a quality control stage and debt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Due to an extremely high number of applications received, current processing times are slower than expected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Applicants are assigned a case manager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Review files for eligibility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Serve as a point of contact for applicant in cases where an applicant receives a shut off notice or there are payment issues after a Grant Agreement is signed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 Nova Cond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def60527-b999-4fcb-94d1-b3822b79e3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E87A50127BE24586EDF95C119BB8A5" ma:contentTypeVersion="13" ma:contentTypeDescription="Create a new document." ma:contentTypeScope="" ma:versionID="0ddeaaf66a824daf876752049b431792">
  <xsd:schema xmlns:xsd="http://www.w3.org/2001/XMLSchema" xmlns:xs="http://www.w3.org/2001/XMLSchema" xmlns:p="http://schemas.microsoft.com/office/2006/metadata/properties" xmlns:ns2="def60527-b999-4fcb-94d1-b3822b79e3fd" xmlns:ns3="7b1c8989-597d-4062-a5cc-caddd0d26ec2" targetNamespace="http://schemas.microsoft.com/office/2006/metadata/properties" ma:root="true" ma:fieldsID="a3354629443b86d0cf0a13db6712f60c" ns2:_="" ns3:_="">
    <xsd:import namespace="def60527-b999-4fcb-94d1-b3822b79e3fd"/>
    <xsd:import namespace="7b1c8989-597d-4062-a5cc-caddd0d26e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60527-b999-4fcb-94d1-b3822b79e3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Status" ma:index="20" nillable="true" ma:displayName="Status" ma:description="Describe the current state of the document: Under reviewed / Reviewed / Final" ma:format="Dropdown" ma:internalName="Statu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1c8989-597d-4062-a5cc-caddd0d26ec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101988-81F9-448C-B967-C9C0A59613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EC4B38-FE3C-417B-83BD-8ED033B8C596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8f796feb-2f1a-437b-8473-ce43dac30e5a"/>
    <ds:schemaRef ds:uri="6d6109b8-e886-4cfb-87c8-453d6f194fa7"/>
    <ds:schemaRef ds:uri="def60527-b999-4fcb-94d1-b3822b79e3fd"/>
  </ds:schemaRefs>
</ds:datastoreItem>
</file>

<file path=customXml/itemProps3.xml><?xml version="1.0" encoding="utf-8"?>
<ds:datastoreItem xmlns:ds="http://schemas.openxmlformats.org/officeDocument/2006/customXml" ds:itemID="{A237D20F-9520-4C62-8F7D-B0C224DD7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f60527-b999-4fcb-94d1-b3822b79e3fd"/>
    <ds:schemaRef ds:uri="7b1c8989-597d-4062-a5cc-caddd0d26e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5779</TotalTime>
  <Words>1290</Words>
  <Application>Microsoft Office PowerPoint</Application>
  <PresentationFormat>Widescreen</PresentationFormat>
  <Paragraphs>189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Nova Cond</vt:lpstr>
      <vt:lpstr>Arial Nova Cond Light</vt:lpstr>
      <vt:lpstr>Calibri</vt:lpstr>
      <vt:lpstr>Gadugi</vt:lpstr>
      <vt:lpstr>Neue Montreal</vt:lpstr>
      <vt:lpstr>Wingdings</vt:lpstr>
      <vt:lpstr>Office Theme</vt:lpstr>
      <vt:lpstr>2_Office Theme</vt:lpstr>
      <vt:lpstr>3_Office Theme</vt:lpstr>
      <vt:lpstr>PowerPoint Presentation</vt:lpstr>
      <vt:lpstr>AGENDA</vt:lpstr>
      <vt:lpstr>INTRODUCTIONS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Utility Onboarding Process</vt:lpstr>
      <vt:lpstr>Utility Onboarding Process</vt:lpstr>
      <vt:lpstr>Utility Onboarding Process - Complete</vt:lpstr>
      <vt:lpstr>Bulk Verification Process for Utilities </vt:lpstr>
      <vt:lpstr>Servicer Verification Form</vt:lpstr>
      <vt:lpstr>Servicer Verification Form</vt:lpstr>
      <vt:lpstr>Servicer Verification Form</vt:lpstr>
      <vt:lpstr>Escalation Process for Utilities </vt:lpstr>
      <vt:lpstr>Escalation Process</vt:lpstr>
      <vt:lpstr>Sample Escalation Email to Utilities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Stowe, Alexander</dc:creator>
  <cp:lastModifiedBy>Madi Keaton</cp:lastModifiedBy>
  <cp:revision>22</cp:revision>
  <dcterms:created xsi:type="dcterms:W3CDTF">2021-12-03T20:18:44Z</dcterms:created>
  <dcterms:modified xsi:type="dcterms:W3CDTF">2022-10-27T20:11:49Z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0x010100A4E87A50127BE24586EDF95C119BB8A5</vt:lpwstr>
  </property>
</Properties>
</file>