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69" r:id="rId3"/>
    <p:sldId id="270" r:id="rId4"/>
    <p:sldId id="266"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6" r:id="rId19"/>
    <p:sldId id="287" r:id="rId20"/>
    <p:sldId id="288" r:id="rId21"/>
    <p:sldId id="284" r:id="rId22"/>
    <p:sldId id="285" r:id="rId23"/>
    <p:sldId id="289" r:id="rId24"/>
    <p:sldId id="290" r:id="rId25"/>
    <p:sldId id="258" r:id="rId26"/>
  </p:sldIdLst>
  <p:sldSz cx="9144000" cy="6858000" type="screen4x3"/>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F91"/>
    <a:srgbClr val="C810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4503"/>
          </a:xfrm>
          <a:prstGeom prst="rect">
            <a:avLst/>
          </a:prstGeom>
        </p:spPr>
        <p:txBody>
          <a:bodyPr vert="horz" lIns="93104" tIns="46552" rIns="93104" bIns="46552" rtlCol="0"/>
          <a:lstStyle>
            <a:lvl1pPr algn="l">
              <a:defRPr sz="1200"/>
            </a:lvl1pPr>
          </a:lstStyle>
          <a:p>
            <a:endParaRPr lang="en-US"/>
          </a:p>
        </p:txBody>
      </p:sp>
      <p:sp>
        <p:nvSpPr>
          <p:cNvPr id="3" name="Date Placeholder 2"/>
          <p:cNvSpPr>
            <a:spLocks noGrp="1"/>
          </p:cNvSpPr>
          <p:nvPr>
            <p:ph type="dt" idx="1"/>
          </p:nvPr>
        </p:nvSpPr>
        <p:spPr>
          <a:xfrm>
            <a:off x="3967341" y="0"/>
            <a:ext cx="3035088" cy="464503"/>
          </a:xfrm>
          <a:prstGeom prst="rect">
            <a:avLst/>
          </a:prstGeom>
        </p:spPr>
        <p:txBody>
          <a:bodyPr vert="horz" lIns="93104" tIns="46552" rIns="93104" bIns="46552" rtlCol="0"/>
          <a:lstStyle>
            <a:lvl1pPr algn="r">
              <a:defRPr sz="1200"/>
            </a:lvl1pPr>
          </a:lstStyle>
          <a:p>
            <a:fld id="{35199B4E-1B41-49EF-A18A-24D294D6DFB7}" type="datetimeFigureOut">
              <a:rPr lang="en-US" smtClean="0"/>
              <a:t>10/6/2022</a:t>
            </a:fld>
            <a:endParaRPr lang="en-US"/>
          </a:p>
        </p:txBody>
      </p:sp>
      <p:sp>
        <p:nvSpPr>
          <p:cNvPr id="4" name="Slide Image Placeholder 3"/>
          <p:cNvSpPr>
            <a:spLocks noGrp="1" noRot="1" noChangeAspect="1"/>
          </p:cNvSpPr>
          <p:nvPr>
            <p:ph type="sldImg" idx="2"/>
          </p:nvPr>
        </p:nvSpPr>
        <p:spPr>
          <a:xfrm>
            <a:off x="1179513" y="696913"/>
            <a:ext cx="4645025" cy="3482975"/>
          </a:xfrm>
          <a:prstGeom prst="rect">
            <a:avLst/>
          </a:prstGeom>
          <a:noFill/>
          <a:ln w="12700">
            <a:solidFill>
              <a:prstClr val="black"/>
            </a:solidFill>
          </a:ln>
        </p:spPr>
        <p:txBody>
          <a:bodyPr vert="horz" lIns="93104" tIns="46552" rIns="93104" bIns="46552" rtlCol="0" anchor="ctr"/>
          <a:lstStyle/>
          <a:p>
            <a:endParaRPr lang="en-US"/>
          </a:p>
        </p:txBody>
      </p:sp>
      <p:sp>
        <p:nvSpPr>
          <p:cNvPr id="5" name="Notes Placeholder 4"/>
          <p:cNvSpPr>
            <a:spLocks noGrp="1"/>
          </p:cNvSpPr>
          <p:nvPr>
            <p:ph type="body" sz="quarter" idx="3"/>
          </p:nvPr>
        </p:nvSpPr>
        <p:spPr>
          <a:xfrm>
            <a:off x="700405" y="4412774"/>
            <a:ext cx="5603240" cy="4180523"/>
          </a:xfrm>
          <a:prstGeom prst="rect">
            <a:avLst/>
          </a:prstGeom>
        </p:spPr>
        <p:txBody>
          <a:bodyPr vert="horz" lIns="93104" tIns="46552" rIns="93104" bIns="4655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3935"/>
            <a:ext cx="3035088" cy="464503"/>
          </a:xfrm>
          <a:prstGeom prst="rect">
            <a:avLst/>
          </a:prstGeom>
        </p:spPr>
        <p:txBody>
          <a:bodyPr vert="horz" lIns="93104" tIns="46552" rIns="93104" bIns="46552" rtlCol="0" anchor="b"/>
          <a:lstStyle>
            <a:lvl1pPr algn="l">
              <a:defRPr sz="1200"/>
            </a:lvl1pPr>
          </a:lstStyle>
          <a:p>
            <a:endParaRPr lang="en-US"/>
          </a:p>
        </p:txBody>
      </p:sp>
      <p:sp>
        <p:nvSpPr>
          <p:cNvPr id="7" name="Slide Number Placeholder 6"/>
          <p:cNvSpPr>
            <a:spLocks noGrp="1"/>
          </p:cNvSpPr>
          <p:nvPr>
            <p:ph type="sldNum" sz="quarter" idx="5"/>
          </p:nvPr>
        </p:nvSpPr>
        <p:spPr>
          <a:xfrm>
            <a:off x="3967341" y="8823935"/>
            <a:ext cx="3035088" cy="464503"/>
          </a:xfrm>
          <a:prstGeom prst="rect">
            <a:avLst/>
          </a:prstGeom>
        </p:spPr>
        <p:txBody>
          <a:bodyPr vert="horz" lIns="93104" tIns="46552" rIns="93104" bIns="46552" rtlCol="0" anchor="b"/>
          <a:lstStyle>
            <a:lvl1pPr algn="r">
              <a:defRPr sz="1200"/>
            </a:lvl1pPr>
          </a:lstStyle>
          <a:p>
            <a:fld id="{57A1F85A-921A-44C0-9FEE-D90B38A56C90}" type="slidenum">
              <a:rPr lang="en-US" smtClean="0"/>
              <a:t>‹#›</a:t>
            </a:fld>
            <a:endParaRPr lang="en-US"/>
          </a:p>
        </p:txBody>
      </p:sp>
    </p:spTree>
    <p:extLst>
      <p:ext uri="{BB962C8B-B14F-4D97-AF65-F5344CB8AC3E}">
        <p14:creationId xmlns:p14="http://schemas.microsoft.com/office/powerpoint/2010/main" val="2185467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752600"/>
            <a:ext cx="7772400" cy="1470025"/>
          </a:xfrm>
        </p:spPr>
        <p:txBody>
          <a:bodyPr/>
          <a:lstStyle>
            <a:lvl1pPr>
              <a:defRPr b="0" baseline="0">
                <a:solidFill>
                  <a:schemeClr val="tx1"/>
                </a:solidFill>
              </a:defRPr>
            </a:lvl1pPr>
          </a:lstStyle>
          <a:p>
            <a:r>
              <a:rPr lang="en-US" dirty="0" smtClean="0"/>
              <a:t>PowerPoint Title</a:t>
            </a:r>
            <a:endParaRPr lang="en-US" dirty="0"/>
          </a:p>
        </p:txBody>
      </p:sp>
      <p:sp>
        <p:nvSpPr>
          <p:cNvPr id="3" name="Subtitle 2"/>
          <p:cNvSpPr>
            <a:spLocks noGrp="1"/>
          </p:cNvSpPr>
          <p:nvPr>
            <p:ph type="subTitle" idx="1" hasCustomPrompt="1"/>
          </p:nvPr>
        </p:nvSpPr>
        <p:spPr>
          <a:xfrm>
            <a:off x="3484562" y="3886200"/>
            <a:ext cx="4973637" cy="1752600"/>
          </a:xfrm>
        </p:spPr>
        <p:txBody>
          <a:bodyPr/>
          <a:lstStyle>
            <a:lvl1pPr marL="0" indent="0" algn="ctr">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presenter(s) names, orgs., date or other information</a:t>
            </a:r>
            <a:endParaRPr lang="en-US" dirty="0"/>
          </a:p>
        </p:txBody>
      </p:sp>
      <p:cxnSp>
        <p:nvCxnSpPr>
          <p:cNvPr id="7" name="Straight Connector 6"/>
          <p:cNvCxnSpPr/>
          <p:nvPr userDrawn="1"/>
        </p:nvCxnSpPr>
        <p:spPr>
          <a:xfrm>
            <a:off x="685800" y="1524000"/>
            <a:ext cx="7772400" cy="0"/>
          </a:xfrm>
          <a:prstGeom prst="line">
            <a:avLst/>
          </a:prstGeom>
          <a:ln w="76200">
            <a:solidFill>
              <a:srgbClr val="C8102E"/>
            </a:solidFill>
          </a:ln>
        </p:spPr>
        <p:style>
          <a:lnRef idx="1">
            <a:schemeClr val="accent1"/>
          </a:lnRef>
          <a:fillRef idx="0">
            <a:schemeClr val="accent1"/>
          </a:fillRef>
          <a:effectRef idx="0">
            <a:schemeClr val="accent1"/>
          </a:effectRef>
          <a:fontRef idx="minor">
            <a:schemeClr val="tx1"/>
          </a:fontRef>
        </p:style>
      </p:cxnSp>
      <p:pic>
        <p:nvPicPr>
          <p:cNvPr id="8" name="Picture 2" descr="F:\doc\akowanko\2019 - mine\A - Basics\NCLC LOGOS\NCLC Logos\NCLC_Logo_Horiz_Tagline_RGB.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7200" y="3886200"/>
            <a:ext cx="3027363" cy="173061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userDrawn="1"/>
        </p:nvSpPr>
        <p:spPr>
          <a:xfrm>
            <a:off x="0" y="6019800"/>
            <a:ext cx="9144000" cy="838200"/>
          </a:xfrm>
          <a:prstGeom prst="rect">
            <a:avLst/>
          </a:prstGeom>
          <a:solidFill>
            <a:srgbClr val="1D4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76200" y="6302828"/>
            <a:ext cx="8991600" cy="307777"/>
          </a:xfrm>
          <a:prstGeom prst="rect">
            <a:avLst/>
          </a:prstGeom>
          <a:noFill/>
        </p:spPr>
        <p:txBody>
          <a:bodyPr wrap="square" rtlCol="0">
            <a:spAutoFit/>
          </a:bodyPr>
          <a:lstStyle/>
          <a:p>
            <a:pPr algn="ctr"/>
            <a:r>
              <a:rPr lang="en-US" sz="1400" b="1" dirty="0" smtClean="0">
                <a:solidFill>
                  <a:schemeClr val="bg1"/>
                </a:solidFill>
              </a:rPr>
              <a:t>©National Consumer Law Center</a:t>
            </a:r>
            <a:endParaRPr lang="en-US" sz="1400" b="1" dirty="0">
              <a:solidFill>
                <a:schemeClr val="bg1"/>
              </a:solidFill>
            </a:endParaRPr>
          </a:p>
        </p:txBody>
      </p:sp>
    </p:spTree>
    <p:extLst>
      <p:ext uri="{BB962C8B-B14F-4D97-AF65-F5344CB8AC3E}">
        <p14:creationId xmlns:p14="http://schemas.microsoft.com/office/powerpoint/2010/main" val="1381046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9B624D1-C626-4C1D-9D07-8B0C3E743179}" type="datetime1">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DC8A4-42C7-4B6C-B58E-2ABE2BCD8A9D}" type="slidenum">
              <a:rPr lang="en-US" smtClean="0"/>
              <a:t>‹#›</a:t>
            </a:fld>
            <a:endParaRPr lang="en-US"/>
          </a:p>
        </p:txBody>
      </p:sp>
    </p:spTree>
    <p:extLst>
      <p:ext uri="{BB962C8B-B14F-4D97-AF65-F5344CB8AC3E}">
        <p14:creationId xmlns:p14="http://schemas.microsoft.com/office/powerpoint/2010/main" val="1533189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D463EF4-0C34-4FA1-AD9B-13F5D7E423A4}" type="datetime1">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DC8A4-42C7-4B6C-B58E-2ABE2BCD8A9D}" type="slidenum">
              <a:rPr lang="en-US" smtClean="0"/>
              <a:t>‹#›</a:t>
            </a:fld>
            <a:endParaRPr lang="en-US"/>
          </a:p>
        </p:txBody>
      </p:sp>
    </p:spTree>
    <p:extLst>
      <p:ext uri="{BB962C8B-B14F-4D97-AF65-F5344CB8AC3E}">
        <p14:creationId xmlns:p14="http://schemas.microsoft.com/office/powerpoint/2010/main" val="1177895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ustom Layout 1">
  <p:cSld name="Custom Layout 1">
    <p:spTree>
      <p:nvGrpSpPr>
        <p:cNvPr id="1" name="Shape 147"/>
        <p:cNvGrpSpPr/>
        <p:nvPr/>
      </p:nvGrpSpPr>
      <p:grpSpPr>
        <a:xfrm>
          <a:off x="0" y="0"/>
          <a:ext cx="0" cy="0"/>
          <a:chOff x="0" y="0"/>
          <a:chExt cx="0" cy="0"/>
        </a:xfrm>
      </p:grpSpPr>
      <p:sp>
        <p:nvSpPr>
          <p:cNvPr id="148" name="Google Shape;148;p37"/>
          <p:cNvSpPr txBox="1">
            <a:spLocks noGrp="1"/>
          </p:cNvSpPr>
          <p:nvPr>
            <p:ph type="sldNum" idx="12"/>
          </p:nvPr>
        </p:nvSpPr>
        <p:spPr>
          <a:xfrm>
            <a:off x="8349308" y="6071616"/>
            <a:ext cx="550500" cy="524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149" name="Google Shape;149;p37"/>
          <p:cNvSpPr/>
          <p:nvPr/>
        </p:nvSpPr>
        <p:spPr>
          <a:xfrm>
            <a:off x="163800" y="165433"/>
            <a:ext cx="8816400" cy="1115200"/>
          </a:xfrm>
          <a:prstGeom prst="rect">
            <a:avLst/>
          </a:prstGeom>
          <a:solidFill>
            <a:srgbClr val="B2B5B6">
              <a:alpha val="2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rgbClr val="B2B5B6"/>
              </a:solidFill>
            </a:endParaRPr>
          </a:p>
        </p:txBody>
      </p:sp>
      <p:sp>
        <p:nvSpPr>
          <p:cNvPr id="150" name="Google Shape;150;p37"/>
          <p:cNvSpPr txBox="1">
            <a:spLocks noGrp="1"/>
          </p:cNvSpPr>
          <p:nvPr>
            <p:ph type="ctrTitle"/>
          </p:nvPr>
        </p:nvSpPr>
        <p:spPr>
          <a:xfrm>
            <a:off x="234700" y="812800"/>
            <a:ext cx="8665200" cy="592800"/>
          </a:xfrm>
          <a:prstGeom prst="rect">
            <a:avLst/>
          </a:prstGeom>
        </p:spPr>
        <p:txBody>
          <a:bodyPr spcFirstLastPara="1" wrap="square" lIns="91425" tIns="91425" rIns="91425" bIns="91425" anchor="t" anchorCtr="0">
            <a:noAutofit/>
          </a:bodyPr>
          <a:lstStyle>
            <a:lvl1pPr lvl="0" rtl="0">
              <a:lnSpc>
                <a:spcPct val="75000"/>
              </a:lnSpc>
              <a:spcBef>
                <a:spcPts val="0"/>
              </a:spcBef>
              <a:spcAft>
                <a:spcPts val="0"/>
              </a:spcAft>
              <a:buClr>
                <a:srgbClr val="333333"/>
              </a:buClr>
              <a:buSzPts val="1800"/>
              <a:buNone/>
              <a:defRPr sz="1800" b="1">
                <a:solidFill>
                  <a:srgbClr val="333333"/>
                </a:solidFill>
              </a:defRPr>
            </a:lvl1pPr>
            <a:lvl2pPr lvl="1" rtl="0">
              <a:spcBef>
                <a:spcPts val="0"/>
              </a:spcBef>
              <a:spcAft>
                <a:spcPts val="0"/>
              </a:spcAft>
              <a:buClr>
                <a:srgbClr val="333333"/>
              </a:buClr>
              <a:buSzPts val="1800"/>
              <a:buNone/>
              <a:defRPr sz="1800">
                <a:solidFill>
                  <a:srgbClr val="333333"/>
                </a:solidFill>
              </a:defRPr>
            </a:lvl2pPr>
            <a:lvl3pPr lvl="2" rtl="0">
              <a:spcBef>
                <a:spcPts val="0"/>
              </a:spcBef>
              <a:spcAft>
                <a:spcPts val="0"/>
              </a:spcAft>
              <a:buClr>
                <a:srgbClr val="333333"/>
              </a:buClr>
              <a:buSzPts val="1800"/>
              <a:buNone/>
              <a:defRPr sz="1800">
                <a:solidFill>
                  <a:srgbClr val="333333"/>
                </a:solidFill>
              </a:defRPr>
            </a:lvl3pPr>
            <a:lvl4pPr lvl="3" rtl="0">
              <a:spcBef>
                <a:spcPts val="0"/>
              </a:spcBef>
              <a:spcAft>
                <a:spcPts val="0"/>
              </a:spcAft>
              <a:buClr>
                <a:srgbClr val="333333"/>
              </a:buClr>
              <a:buSzPts val="1800"/>
              <a:buNone/>
              <a:defRPr sz="1800">
                <a:solidFill>
                  <a:srgbClr val="333333"/>
                </a:solidFill>
              </a:defRPr>
            </a:lvl4pPr>
            <a:lvl5pPr lvl="4" rtl="0">
              <a:spcBef>
                <a:spcPts val="0"/>
              </a:spcBef>
              <a:spcAft>
                <a:spcPts val="0"/>
              </a:spcAft>
              <a:buClr>
                <a:srgbClr val="333333"/>
              </a:buClr>
              <a:buSzPts val="1800"/>
              <a:buNone/>
              <a:defRPr sz="1800">
                <a:solidFill>
                  <a:srgbClr val="333333"/>
                </a:solidFill>
              </a:defRPr>
            </a:lvl5pPr>
            <a:lvl6pPr lvl="5" rtl="0">
              <a:spcBef>
                <a:spcPts val="0"/>
              </a:spcBef>
              <a:spcAft>
                <a:spcPts val="0"/>
              </a:spcAft>
              <a:buClr>
                <a:srgbClr val="333333"/>
              </a:buClr>
              <a:buSzPts val="1800"/>
              <a:buNone/>
              <a:defRPr sz="1800">
                <a:solidFill>
                  <a:srgbClr val="333333"/>
                </a:solidFill>
              </a:defRPr>
            </a:lvl6pPr>
            <a:lvl7pPr lvl="6" rtl="0">
              <a:spcBef>
                <a:spcPts val="0"/>
              </a:spcBef>
              <a:spcAft>
                <a:spcPts val="0"/>
              </a:spcAft>
              <a:buClr>
                <a:srgbClr val="333333"/>
              </a:buClr>
              <a:buSzPts val="1800"/>
              <a:buNone/>
              <a:defRPr sz="1800">
                <a:solidFill>
                  <a:srgbClr val="333333"/>
                </a:solidFill>
              </a:defRPr>
            </a:lvl7pPr>
            <a:lvl8pPr lvl="7" rtl="0">
              <a:spcBef>
                <a:spcPts val="0"/>
              </a:spcBef>
              <a:spcAft>
                <a:spcPts val="0"/>
              </a:spcAft>
              <a:buClr>
                <a:srgbClr val="333333"/>
              </a:buClr>
              <a:buSzPts val="1800"/>
              <a:buNone/>
              <a:defRPr sz="1800">
                <a:solidFill>
                  <a:srgbClr val="333333"/>
                </a:solidFill>
              </a:defRPr>
            </a:lvl8pPr>
            <a:lvl9pPr lvl="8" rtl="0">
              <a:spcBef>
                <a:spcPts val="0"/>
              </a:spcBef>
              <a:spcAft>
                <a:spcPts val="0"/>
              </a:spcAft>
              <a:buClr>
                <a:srgbClr val="333333"/>
              </a:buClr>
              <a:buSzPts val="1800"/>
              <a:buNone/>
              <a:defRPr sz="1800">
                <a:solidFill>
                  <a:srgbClr val="333333"/>
                </a:solidFill>
              </a:defRPr>
            </a:lvl9pPr>
          </a:lstStyle>
          <a:p>
            <a:endParaRPr/>
          </a:p>
        </p:txBody>
      </p:sp>
      <p:sp>
        <p:nvSpPr>
          <p:cNvPr id="151" name="Google Shape;151;p37"/>
          <p:cNvSpPr txBox="1">
            <a:spLocks noGrp="1"/>
          </p:cNvSpPr>
          <p:nvPr>
            <p:ph type="subTitle" idx="1"/>
          </p:nvPr>
        </p:nvSpPr>
        <p:spPr>
          <a:xfrm>
            <a:off x="310900" y="280500"/>
            <a:ext cx="2562900" cy="408800"/>
          </a:xfrm>
          <a:prstGeom prst="rect">
            <a:avLst/>
          </a:prstGeom>
          <a:noFill/>
          <a:ln>
            <a:noFill/>
          </a:ln>
        </p:spPr>
        <p:txBody>
          <a:bodyPr spcFirstLastPara="1" wrap="square" lIns="0" tIns="0" rIns="91425" bIns="0" anchor="ctr" anchorCtr="0">
            <a:noAutofit/>
          </a:bodyPr>
          <a:lstStyle>
            <a:lvl1pPr lvl="0" rtl="0">
              <a:lnSpc>
                <a:spcPct val="75000"/>
              </a:lnSpc>
              <a:spcBef>
                <a:spcPts val="0"/>
              </a:spcBef>
              <a:spcAft>
                <a:spcPts val="0"/>
              </a:spcAft>
              <a:buClr>
                <a:srgbClr val="6374A7"/>
              </a:buClr>
              <a:buSzPts val="1200"/>
              <a:buNone/>
              <a:defRPr sz="1200" b="1">
                <a:solidFill>
                  <a:srgbClr val="6374A7"/>
                </a:solidFill>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extLst>
      <p:ext uri="{BB962C8B-B14F-4D97-AF65-F5344CB8AC3E}">
        <p14:creationId xmlns:p14="http://schemas.microsoft.com/office/powerpoint/2010/main" val="4247819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B6D84D-8F51-474B-A410-1DF352A7A012}" type="datetime1">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DC8A4-42C7-4B6C-B58E-2ABE2BCD8A9D}" type="slidenum">
              <a:rPr lang="en-US" smtClean="0"/>
              <a:t>‹#›</a:t>
            </a:fld>
            <a:endParaRPr lang="en-US"/>
          </a:p>
        </p:txBody>
      </p:sp>
    </p:spTree>
    <p:extLst>
      <p:ext uri="{BB962C8B-B14F-4D97-AF65-F5344CB8AC3E}">
        <p14:creationId xmlns:p14="http://schemas.microsoft.com/office/powerpoint/2010/main" val="3828775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p:spPr>
        <p:txBody>
          <a:bodyPr anchor="t"/>
          <a:lstStyle>
            <a:lvl1pPr algn="l">
              <a:defRPr sz="4000" b="1" cap="none"/>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4282352-6735-45D4-A220-C3FC5A813214}" type="datetime1">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DC8A4-42C7-4B6C-B58E-2ABE2BCD8A9D}" type="slidenum">
              <a:rPr lang="en-US" smtClean="0"/>
              <a:t>‹#›</a:t>
            </a:fld>
            <a:endParaRPr lang="en-US"/>
          </a:p>
        </p:txBody>
      </p:sp>
    </p:spTree>
    <p:extLst>
      <p:ext uri="{BB962C8B-B14F-4D97-AF65-F5344CB8AC3E}">
        <p14:creationId xmlns:p14="http://schemas.microsoft.com/office/powerpoint/2010/main" val="2807069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9E8D567-193A-46DC-B681-C77B670AC6A6}" type="datetime1">
              <a:rPr lang="en-US" smtClean="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DDC8A4-42C7-4B6C-B58E-2ABE2BCD8A9D}" type="slidenum">
              <a:rPr lang="en-US" smtClean="0"/>
              <a:t>‹#›</a:t>
            </a:fld>
            <a:endParaRPr lang="en-US"/>
          </a:p>
        </p:txBody>
      </p:sp>
    </p:spTree>
    <p:extLst>
      <p:ext uri="{BB962C8B-B14F-4D97-AF65-F5344CB8AC3E}">
        <p14:creationId xmlns:p14="http://schemas.microsoft.com/office/powerpoint/2010/main" val="402108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0D12681C-9B5B-4B11-BA32-B751FB51E01D}" type="datetime1">
              <a:rPr lang="en-US" smtClean="0"/>
              <a:t>10/6/2022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DDC8A4-42C7-4B6C-B58E-2ABE2BCD8A9D}" type="slidenum">
              <a:rPr lang="en-US" smtClean="0"/>
              <a:t>‹#›</a:t>
            </a:fld>
            <a:endParaRPr lang="en-US"/>
          </a:p>
        </p:txBody>
      </p:sp>
    </p:spTree>
    <p:extLst>
      <p:ext uri="{BB962C8B-B14F-4D97-AF65-F5344CB8AC3E}">
        <p14:creationId xmlns:p14="http://schemas.microsoft.com/office/powerpoint/2010/main" val="1839083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5DD75BB-5F7C-493A-8381-0531C4F462D7}" type="datetime1">
              <a:rPr lang="en-US" smtClean="0"/>
              <a:t>10/6/2022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DDC8A4-42C7-4B6C-B58E-2ABE2BCD8A9D}" type="slidenum">
              <a:rPr lang="en-US" smtClean="0"/>
              <a:t>‹#›</a:t>
            </a:fld>
            <a:endParaRPr lang="en-US"/>
          </a:p>
        </p:txBody>
      </p:sp>
    </p:spTree>
    <p:extLst>
      <p:ext uri="{BB962C8B-B14F-4D97-AF65-F5344CB8AC3E}">
        <p14:creationId xmlns:p14="http://schemas.microsoft.com/office/powerpoint/2010/main" val="1871468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7681BAE8-48AD-4FDC-9DD9-56E620EA32C9}" type="datetime1">
              <a:rPr lang="en-US" smtClean="0"/>
              <a:t>10/6/2022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DDC8A4-42C7-4B6C-B58E-2ABE2BCD8A9D}" type="slidenum">
              <a:rPr lang="en-US" smtClean="0"/>
              <a:t>‹#›</a:t>
            </a:fld>
            <a:endParaRPr lang="en-US"/>
          </a:p>
        </p:txBody>
      </p:sp>
    </p:spTree>
    <p:extLst>
      <p:ext uri="{BB962C8B-B14F-4D97-AF65-F5344CB8AC3E}">
        <p14:creationId xmlns:p14="http://schemas.microsoft.com/office/powerpoint/2010/main" val="2874132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EE40775-E41B-4CEA-8B9A-A2A32642CCD1}" type="datetime1">
              <a:rPr lang="en-US" smtClean="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DDC8A4-42C7-4B6C-B58E-2ABE2BCD8A9D}" type="slidenum">
              <a:rPr lang="en-US" smtClean="0"/>
              <a:t>‹#›</a:t>
            </a:fld>
            <a:endParaRPr lang="en-US"/>
          </a:p>
        </p:txBody>
      </p:sp>
    </p:spTree>
    <p:extLst>
      <p:ext uri="{BB962C8B-B14F-4D97-AF65-F5344CB8AC3E}">
        <p14:creationId xmlns:p14="http://schemas.microsoft.com/office/powerpoint/2010/main" val="176538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8982692-BB92-4CD7-8D3E-729F472746DC}" type="datetime1">
              <a:rPr lang="en-US" smtClean="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DDC8A4-42C7-4B6C-B58E-2ABE2BCD8A9D}" type="slidenum">
              <a:rPr lang="en-US" smtClean="0"/>
              <a:t>‹#›</a:t>
            </a:fld>
            <a:endParaRPr lang="en-US"/>
          </a:p>
        </p:txBody>
      </p:sp>
    </p:spTree>
    <p:extLst>
      <p:ext uri="{BB962C8B-B14F-4D97-AF65-F5344CB8AC3E}">
        <p14:creationId xmlns:p14="http://schemas.microsoft.com/office/powerpoint/2010/main" val="949080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Slide Title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1D4F91"/>
                </a:solidFill>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1D4F91"/>
                </a:solidFill>
                <a:latin typeface="Arial" pitchFamily="34" charset="0"/>
                <a:cs typeface="Arial" pitchFamily="34" charset="0"/>
              </a:defRPr>
            </a:lvl1pPr>
          </a:lstStyle>
          <a:p>
            <a:fld id="{45DDC8A4-42C7-4B6C-B58E-2ABE2BCD8A9D}" type="slidenum">
              <a:rPr lang="en-US" smtClean="0"/>
              <a:pPr/>
              <a:t>‹#›</a:t>
            </a:fld>
            <a:endParaRPr lang="en-US" dirty="0"/>
          </a:p>
        </p:txBody>
      </p:sp>
    </p:spTree>
    <p:extLst>
      <p:ext uri="{BB962C8B-B14F-4D97-AF65-F5344CB8AC3E}">
        <p14:creationId xmlns:p14="http://schemas.microsoft.com/office/powerpoint/2010/main" val="2424687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b="1" kern="1200" baseline="0">
          <a:solidFill>
            <a:srgbClr val="1D4F9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Clr>
          <a:srgbClr val="C8102E"/>
        </a:buClr>
        <a:buFont typeface="Wingdings" pitchFamily="2" charset="2"/>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rgbClr val="C8102E"/>
        </a:buClr>
        <a:buFont typeface="Wingdings" pitchFamily="2" charset="2"/>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C8102E"/>
        </a:buClr>
        <a:buFont typeface="Wingdings" pitchFamily="2" charset="2"/>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C8102E"/>
        </a:buClr>
        <a:buFont typeface="Wingdings" pitchFamily="2" charset="2"/>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C8102E"/>
        </a:buClr>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1752600"/>
          </a:xfrm>
          <a:ln w="28575">
            <a:noFill/>
          </a:ln>
        </p:spPr>
        <p:txBody>
          <a:bodyPr>
            <a:normAutofit fontScale="90000"/>
          </a:bodyPr>
          <a:lstStyle/>
          <a:p>
            <a:r>
              <a:rPr lang="en-US" sz="4000" dirty="0" smtClean="0"/>
              <a:t>Advocating for Increased Utility Allowances in Public and Subsidized Housing </a:t>
            </a:r>
            <a:endParaRPr lang="en-US" sz="4000" dirty="0"/>
          </a:p>
        </p:txBody>
      </p:sp>
      <p:sp>
        <p:nvSpPr>
          <p:cNvPr id="3" name="Subtitle 2"/>
          <p:cNvSpPr>
            <a:spLocks noGrp="1"/>
          </p:cNvSpPr>
          <p:nvPr>
            <p:ph type="subTitle" idx="1"/>
          </p:nvPr>
        </p:nvSpPr>
        <p:spPr>
          <a:xfrm>
            <a:off x="3484562" y="3810000"/>
            <a:ext cx="4973638" cy="1371600"/>
          </a:xfrm>
        </p:spPr>
        <p:txBody>
          <a:bodyPr>
            <a:normAutofit lnSpcReduction="10000"/>
          </a:bodyPr>
          <a:lstStyle/>
          <a:p>
            <a:r>
              <a:rPr lang="en-US" dirty="0" smtClean="0"/>
              <a:t>October 7, 2022</a:t>
            </a:r>
          </a:p>
          <a:p>
            <a:r>
              <a:rPr lang="en-US" dirty="0" smtClean="0"/>
              <a:t>Charles Harak, NCLC</a:t>
            </a:r>
          </a:p>
          <a:p>
            <a:r>
              <a:rPr lang="en-US" sz="1600" dirty="0" smtClean="0"/>
              <a:t>charak@nclc.org</a:t>
            </a:r>
            <a:endParaRPr lang="en-US" sz="1600" dirty="0"/>
          </a:p>
        </p:txBody>
      </p:sp>
    </p:spTree>
    <p:extLst>
      <p:ext uri="{BB962C8B-B14F-4D97-AF65-F5344CB8AC3E}">
        <p14:creationId xmlns:p14="http://schemas.microsoft.com/office/powerpoint/2010/main" val="2264448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t>Overview of recent gas price increases</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10</a:t>
            </a:fld>
            <a:endParaRPr lang="en-US"/>
          </a:p>
        </p:txBody>
      </p:sp>
      <p:sp>
        <p:nvSpPr>
          <p:cNvPr id="6" name="Content Placeholder 5"/>
          <p:cNvSpPr>
            <a:spLocks noGrp="1"/>
          </p:cNvSpPr>
          <p:nvPr>
            <p:ph idx="1"/>
          </p:nvPr>
        </p:nvSpPr>
        <p:spPr>
          <a:xfrm>
            <a:off x="457200" y="1295400"/>
            <a:ext cx="8229600" cy="4830763"/>
          </a:xfrm>
        </p:spPr>
        <p:txBody>
          <a:bodyPr>
            <a:normAutofit lnSpcReduction="10000"/>
          </a:bodyPr>
          <a:lstStyle/>
          <a:p>
            <a:pPr marL="0" lvl="0" indent="0">
              <a:buNone/>
            </a:pPr>
            <a:r>
              <a:rPr lang="en-US" sz="2400" dirty="0" smtClean="0">
                <a:solidFill>
                  <a:prstClr val="black"/>
                </a:solidFill>
              </a:rPr>
              <a:t>►	</a:t>
            </a:r>
            <a:r>
              <a:rPr lang="en-US" sz="2400" dirty="0" smtClean="0">
                <a:solidFill>
                  <a:prstClr val="black"/>
                </a:solidFill>
              </a:rPr>
              <a:t>As of May 2022 (latest data reported by EIA), PA residential gas prices (on average) were up 13%. Increase &gt; 10% triggers </a:t>
            </a:r>
            <a:r>
              <a:rPr lang="en-US" sz="2400" dirty="0" err="1" smtClean="0">
                <a:solidFill>
                  <a:prstClr val="black"/>
                </a:solidFill>
              </a:rPr>
              <a:t>recalc</a:t>
            </a:r>
            <a:r>
              <a:rPr lang="en-US" sz="2400" dirty="0" smtClean="0">
                <a:solidFill>
                  <a:prstClr val="black"/>
                </a:solidFill>
              </a:rPr>
              <a:t> of UAs. </a:t>
            </a:r>
          </a:p>
          <a:p>
            <a:pPr marL="0" lvl="0" indent="0">
              <a:buNone/>
            </a:pPr>
            <a:r>
              <a:rPr lang="en-US" sz="2400" dirty="0" smtClean="0">
                <a:solidFill>
                  <a:prstClr val="black"/>
                </a:solidFill>
              </a:rPr>
              <a:t>► 	However, prices will vary by company and also depending on the base use assumed by the PHA/owner.  </a:t>
            </a:r>
          </a:p>
          <a:p>
            <a:pPr marL="0" lvl="0" indent="0">
              <a:buNone/>
            </a:pPr>
            <a:r>
              <a:rPr lang="en-US" sz="2400" dirty="0" smtClean="0">
                <a:solidFill>
                  <a:prstClr val="black"/>
                </a:solidFill>
              </a:rPr>
              <a:t>►  	Advocates will need to determine: (</a:t>
            </a:r>
            <a:r>
              <a:rPr lang="en-US" sz="2400" dirty="0" err="1" smtClean="0">
                <a:solidFill>
                  <a:prstClr val="black"/>
                </a:solidFill>
              </a:rPr>
              <a:t>i</a:t>
            </a:r>
            <a:r>
              <a:rPr lang="en-US" sz="2400" dirty="0" smtClean="0">
                <a:solidFill>
                  <a:prstClr val="black"/>
                </a:solidFill>
              </a:rPr>
              <a:t>) WHEN the PHA/owner most recently calculated the UAs, and upon which prices(s) [NOTE that price often includes a volumetric charge, a fixed (‘customer”) charge, and possibly various riders.] (ii) the most recent, comparable charges for that utility.</a:t>
            </a:r>
          </a:p>
          <a:p>
            <a:pPr marL="0" lvl="0" indent="0">
              <a:buNone/>
            </a:pPr>
            <a:r>
              <a:rPr lang="en-US" sz="2400" dirty="0" smtClean="0">
                <a:solidFill>
                  <a:prstClr val="black"/>
                </a:solidFill>
              </a:rPr>
              <a:t>►	</a:t>
            </a:r>
            <a:r>
              <a:rPr lang="en-US" sz="2400" dirty="0" err="1" smtClean="0">
                <a:solidFill>
                  <a:prstClr val="black"/>
                </a:solidFill>
              </a:rPr>
              <a:t>Comm’n</a:t>
            </a:r>
            <a:r>
              <a:rPr lang="en-US" sz="2400" dirty="0" smtClean="0">
                <a:solidFill>
                  <a:prstClr val="black"/>
                </a:solidFill>
              </a:rPr>
              <a:t> staff, utility cos., PULP can be helpful in finding price information.</a:t>
            </a:r>
            <a:endParaRPr lang="en-US" sz="2400" dirty="0">
              <a:solidFill>
                <a:prstClr val="black"/>
              </a:solidFill>
            </a:endParaRPr>
          </a:p>
        </p:txBody>
      </p:sp>
    </p:spTree>
    <p:extLst>
      <p:ext uri="{BB962C8B-B14F-4D97-AF65-F5344CB8AC3E}">
        <p14:creationId xmlns:p14="http://schemas.microsoft.com/office/powerpoint/2010/main" val="3740213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3200" dirty="0" smtClean="0"/>
              <a:t>Overview of recent electric price increases</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11</a:t>
            </a:fld>
            <a:endParaRPr lang="en-US"/>
          </a:p>
        </p:txBody>
      </p:sp>
      <p:sp>
        <p:nvSpPr>
          <p:cNvPr id="6" name="Content Placeholder 5"/>
          <p:cNvSpPr>
            <a:spLocks noGrp="1"/>
          </p:cNvSpPr>
          <p:nvPr>
            <p:ph idx="1"/>
          </p:nvPr>
        </p:nvSpPr>
        <p:spPr>
          <a:xfrm>
            <a:off x="457200" y="1295400"/>
            <a:ext cx="8229600" cy="4830763"/>
          </a:xfrm>
        </p:spPr>
        <p:txBody>
          <a:bodyPr>
            <a:normAutofit lnSpcReduction="10000"/>
          </a:bodyPr>
          <a:lstStyle/>
          <a:p>
            <a:pPr marL="0" lvl="0" indent="0">
              <a:buNone/>
            </a:pPr>
            <a:r>
              <a:rPr lang="en-US" sz="2400" dirty="0" smtClean="0">
                <a:solidFill>
                  <a:prstClr val="black"/>
                </a:solidFill>
              </a:rPr>
              <a:t>►	</a:t>
            </a:r>
            <a:r>
              <a:rPr lang="en-US" sz="2400" dirty="0" smtClean="0">
                <a:solidFill>
                  <a:prstClr val="black"/>
                </a:solidFill>
              </a:rPr>
              <a:t>As of recent EIA data, PA residential electric prices (on average) were up ~10%. NOTE that in many N. Eng. States, prices have surged very recently.  PA </a:t>
            </a:r>
            <a:r>
              <a:rPr lang="en-US" sz="2400" u="sng" dirty="0" smtClean="0">
                <a:solidFill>
                  <a:prstClr val="black"/>
                </a:solidFill>
              </a:rPr>
              <a:t>may</a:t>
            </a:r>
            <a:r>
              <a:rPr lang="en-US" sz="2400" dirty="0" smtClean="0">
                <a:solidFill>
                  <a:prstClr val="black"/>
                </a:solidFill>
              </a:rPr>
              <a:t> follow.</a:t>
            </a:r>
          </a:p>
          <a:p>
            <a:pPr marL="0" lvl="0" indent="0">
              <a:buNone/>
            </a:pPr>
            <a:r>
              <a:rPr lang="en-US" sz="2400" dirty="0" smtClean="0">
                <a:solidFill>
                  <a:prstClr val="black"/>
                </a:solidFill>
              </a:rPr>
              <a:t>► 	As with gas, prices will vary by company and also depending on the base use assumed by the PHA/owner.  </a:t>
            </a:r>
          </a:p>
          <a:p>
            <a:pPr marL="0" lvl="0" indent="0">
              <a:buNone/>
            </a:pPr>
            <a:r>
              <a:rPr lang="en-US" sz="2400" dirty="0" smtClean="0">
                <a:solidFill>
                  <a:prstClr val="black"/>
                </a:solidFill>
              </a:rPr>
              <a:t>►  	Advocates will need to determine: (</a:t>
            </a:r>
            <a:r>
              <a:rPr lang="en-US" sz="2400" dirty="0" err="1" smtClean="0">
                <a:solidFill>
                  <a:prstClr val="black"/>
                </a:solidFill>
              </a:rPr>
              <a:t>i</a:t>
            </a:r>
            <a:r>
              <a:rPr lang="en-US" sz="2400" dirty="0" smtClean="0">
                <a:solidFill>
                  <a:prstClr val="black"/>
                </a:solidFill>
              </a:rPr>
              <a:t>) WHEN the PHA/owner most recently calculated the UAs, and upon which prices(s) [NOTE that price often includes a volumetric charge, a fixed (‘customer”) charge, and possibly various riders.] (ii) the most recent, comparable charges for that utility.</a:t>
            </a:r>
          </a:p>
          <a:p>
            <a:pPr marL="0" lvl="0" indent="0">
              <a:buNone/>
            </a:pPr>
            <a:r>
              <a:rPr lang="en-US" sz="2400" dirty="0" smtClean="0">
                <a:solidFill>
                  <a:prstClr val="black"/>
                </a:solidFill>
              </a:rPr>
              <a:t>►	</a:t>
            </a:r>
            <a:r>
              <a:rPr lang="en-US" sz="2400" dirty="0" err="1" smtClean="0">
                <a:solidFill>
                  <a:prstClr val="black"/>
                </a:solidFill>
              </a:rPr>
              <a:t>Comm’n</a:t>
            </a:r>
            <a:r>
              <a:rPr lang="en-US" sz="2400" dirty="0" smtClean="0">
                <a:solidFill>
                  <a:prstClr val="black"/>
                </a:solidFill>
              </a:rPr>
              <a:t> staff, utility cos., PULP can be helpful in finding price information.</a:t>
            </a:r>
            <a:endParaRPr lang="en-US" sz="2400" dirty="0">
              <a:solidFill>
                <a:prstClr val="black"/>
              </a:solidFill>
            </a:endParaRPr>
          </a:p>
        </p:txBody>
      </p:sp>
    </p:spTree>
    <p:extLst>
      <p:ext uri="{BB962C8B-B14F-4D97-AF65-F5344CB8AC3E}">
        <p14:creationId xmlns:p14="http://schemas.microsoft.com/office/powerpoint/2010/main" val="1763690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3200" dirty="0" smtClean="0"/>
              <a:t>Overview of recent water/sewer increases</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12</a:t>
            </a:fld>
            <a:endParaRPr lang="en-US"/>
          </a:p>
        </p:txBody>
      </p:sp>
      <p:sp>
        <p:nvSpPr>
          <p:cNvPr id="6" name="Content Placeholder 5"/>
          <p:cNvSpPr>
            <a:spLocks noGrp="1"/>
          </p:cNvSpPr>
          <p:nvPr>
            <p:ph idx="1"/>
          </p:nvPr>
        </p:nvSpPr>
        <p:spPr>
          <a:xfrm>
            <a:off x="457200" y="1295400"/>
            <a:ext cx="8229600" cy="4830763"/>
          </a:xfrm>
        </p:spPr>
        <p:txBody>
          <a:bodyPr>
            <a:normAutofit/>
          </a:bodyPr>
          <a:lstStyle/>
          <a:p>
            <a:pPr marL="0" lvl="0" indent="0">
              <a:buNone/>
            </a:pPr>
            <a:r>
              <a:rPr lang="en-US" sz="2400" dirty="0" smtClean="0">
                <a:solidFill>
                  <a:prstClr val="black"/>
                </a:solidFill>
              </a:rPr>
              <a:t>►	</a:t>
            </a:r>
            <a:r>
              <a:rPr lang="en-US" sz="2400" dirty="0" smtClean="0">
                <a:solidFill>
                  <a:prstClr val="black"/>
                </a:solidFill>
              </a:rPr>
              <a:t>Much harder to find publicly available price information as to these service providers, which may be private, quasi-public, regulated, unregulated.</a:t>
            </a:r>
          </a:p>
          <a:p>
            <a:pPr marL="0" lvl="0" indent="0">
              <a:buNone/>
            </a:pPr>
            <a:r>
              <a:rPr lang="en-US" sz="2400" dirty="0" smtClean="0">
                <a:solidFill>
                  <a:prstClr val="black"/>
                </a:solidFill>
              </a:rPr>
              <a:t>►	PA Amer. Water, Aqua PA, </a:t>
            </a:r>
            <a:r>
              <a:rPr lang="en-US" sz="2400" dirty="0" err="1" smtClean="0">
                <a:solidFill>
                  <a:prstClr val="black"/>
                </a:solidFill>
              </a:rPr>
              <a:t>Phila</a:t>
            </a:r>
            <a:r>
              <a:rPr lang="en-US" sz="2400" dirty="0" smtClean="0">
                <a:solidFill>
                  <a:prstClr val="black"/>
                </a:solidFill>
              </a:rPr>
              <a:t>. Water, and Pittsburgh Water have all had large increases in recent years.</a:t>
            </a:r>
          </a:p>
          <a:p>
            <a:pPr marL="0" lvl="0" indent="0">
              <a:buNone/>
            </a:pPr>
            <a:r>
              <a:rPr lang="en-US" sz="2400" dirty="0" smtClean="0">
                <a:solidFill>
                  <a:prstClr val="black"/>
                </a:solidFill>
              </a:rPr>
              <a:t>►	As with gas, elect., important to investigate when and how prior prices were used to set current UAs.</a:t>
            </a:r>
          </a:p>
          <a:p>
            <a:pPr marL="0" lvl="0" indent="0">
              <a:buNone/>
            </a:pPr>
            <a:r>
              <a:rPr lang="en-US" sz="2400" dirty="0" smtClean="0">
                <a:solidFill>
                  <a:prstClr val="black"/>
                </a:solidFill>
              </a:rPr>
              <a:t>►	If tenants save bills, that is one (imperfect?) source for investigating price increases.</a:t>
            </a:r>
          </a:p>
          <a:p>
            <a:pPr marL="0" lvl="0" indent="0">
              <a:buNone/>
            </a:pPr>
            <a:r>
              <a:rPr lang="en-US" sz="2400" dirty="0" smtClean="0">
                <a:solidFill>
                  <a:prstClr val="black"/>
                </a:solidFill>
              </a:rPr>
              <a:t>►	Trash/garbage: same principles apply.</a:t>
            </a:r>
            <a:endParaRPr lang="en-US" sz="2400" dirty="0">
              <a:solidFill>
                <a:prstClr val="black"/>
              </a:solidFill>
            </a:endParaRPr>
          </a:p>
        </p:txBody>
      </p:sp>
    </p:spTree>
    <p:extLst>
      <p:ext uri="{BB962C8B-B14F-4D97-AF65-F5344CB8AC3E}">
        <p14:creationId xmlns:p14="http://schemas.microsoft.com/office/powerpoint/2010/main" val="3823800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t>Overview of recent oil price increases</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13</a:t>
            </a:fld>
            <a:endParaRPr lang="en-US"/>
          </a:p>
        </p:txBody>
      </p:sp>
      <p:sp>
        <p:nvSpPr>
          <p:cNvPr id="6" name="Content Placeholder 5"/>
          <p:cNvSpPr>
            <a:spLocks noGrp="1"/>
          </p:cNvSpPr>
          <p:nvPr>
            <p:ph idx="1"/>
          </p:nvPr>
        </p:nvSpPr>
        <p:spPr>
          <a:xfrm>
            <a:off x="457200" y="1295400"/>
            <a:ext cx="8229600" cy="4830763"/>
          </a:xfrm>
        </p:spPr>
        <p:txBody>
          <a:bodyPr>
            <a:normAutofit/>
          </a:bodyPr>
          <a:lstStyle/>
          <a:p>
            <a:pPr marL="0" lvl="0" indent="0">
              <a:buNone/>
            </a:pPr>
            <a:r>
              <a:rPr lang="en-US" sz="2400" dirty="0" smtClean="0">
                <a:solidFill>
                  <a:prstClr val="black"/>
                </a:solidFill>
              </a:rPr>
              <a:t>►	</a:t>
            </a:r>
            <a:r>
              <a:rPr lang="en-US" sz="2400" dirty="0" smtClean="0">
                <a:solidFill>
                  <a:prstClr val="black"/>
                </a:solidFill>
              </a:rPr>
              <a:t>May be hard to find publicly available price information, which are usually private and unregulated.</a:t>
            </a:r>
          </a:p>
          <a:p>
            <a:pPr marL="0" lvl="0" indent="0">
              <a:buNone/>
            </a:pPr>
            <a:r>
              <a:rPr lang="en-US" sz="2400" dirty="0" smtClean="0">
                <a:solidFill>
                  <a:prstClr val="black"/>
                </a:solidFill>
              </a:rPr>
              <a:t>►	However, oil (and propane) prices have risen sharply everywhere since Russia invaded Ukraine: 30% just between February and March 2022, according to EIA.  </a:t>
            </a:r>
          </a:p>
          <a:p>
            <a:pPr marL="0" lvl="0" indent="0">
              <a:buNone/>
            </a:pPr>
            <a:r>
              <a:rPr lang="en-US" sz="2400" dirty="0" smtClean="0">
                <a:solidFill>
                  <a:prstClr val="black"/>
                </a:solidFill>
              </a:rPr>
              <a:t>►	As with gas, elect., important to investigate when and how prior prices were used to set current UAs.</a:t>
            </a:r>
          </a:p>
          <a:p>
            <a:pPr marL="0" lvl="0" indent="0">
              <a:buNone/>
            </a:pPr>
            <a:r>
              <a:rPr lang="en-US" sz="2400" dirty="0" smtClean="0">
                <a:solidFill>
                  <a:prstClr val="black"/>
                </a:solidFill>
              </a:rPr>
              <a:t>►	If tenants save bills, that is one (imperfect?) source for investigating price increases.</a:t>
            </a:r>
          </a:p>
          <a:p>
            <a:pPr marL="0" lvl="0" indent="0">
              <a:buNone/>
            </a:pPr>
            <a:endParaRPr lang="en-US" sz="2400" dirty="0">
              <a:solidFill>
                <a:prstClr val="black"/>
              </a:solidFill>
            </a:endParaRPr>
          </a:p>
        </p:txBody>
      </p:sp>
    </p:spTree>
    <p:extLst>
      <p:ext uri="{BB962C8B-B14F-4D97-AF65-F5344CB8AC3E}">
        <p14:creationId xmlns:p14="http://schemas.microsoft.com/office/powerpoint/2010/main" val="4092563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3200" dirty="0" smtClean="0"/>
              <a:t>Determining current allowances – deepe</a:t>
            </a:r>
            <a:r>
              <a:rPr lang="en-US" sz="3200" dirty="0" smtClean="0"/>
              <a:t>r dive</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14</a:t>
            </a:fld>
            <a:endParaRPr lang="en-US"/>
          </a:p>
        </p:txBody>
      </p:sp>
      <p:sp>
        <p:nvSpPr>
          <p:cNvPr id="6" name="Content Placeholder 5"/>
          <p:cNvSpPr>
            <a:spLocks noGrp="1"/>
          </p:cNvSpPr>
          <p:nvPr>
            <p:ph idx="1"/>
          </p:nvPr>
        </p:nvSpPr>
        <p:spPr>
          <a:xfrm>
            <a:off x="457200" y="1295400"/>
            <a:ext cx="8229600" cy="4830763"/>
          </a:xfrm>
        </p:spPr>
        <p:txBody>
          <a:bodyPr>
            <a:normAutofit/>
          </a:bodyPr>
          <a:lstStyle/>
          <a:p>
            <a:pPr marL="0" lvl="0" indent="0">
              <a:buNone/>
            </a:pPr>
            <a:r>
              <a:rPr lang="en-US" sz="2400" dirty="0" smtClean="0">
                <a:solidFill>
                  <a:prstClr val="black"/>
                </a:solidFill>
              </a:rPr>
              <a:t>►	For entities covered by PA Right to Know Law, request the schedule of current allowances and all underlying reports/schedules prepared by or presented to the PHA.</a:t>
            </a:r>
          </a:p>
          <a:p>
            <a:pPr marL="0" lvl="0" indent="0">
              <a:buNone/>
            </a:pPr>
            <a:r>
              <a:rPr lang="en-US" sz="2400" dirty="0" smtClean="0">
                <a:solidFill>
                  <a:prstClr val="black"/>
                </a:solidFill>
              </a:rPr>
              <a:t>►	SAMPLE request language in the Guide.</a:t>
            </a:r>
          </a:p>
          <a:p>
            <a:pPr marL="0" lvl="0" indent="0">
              <a:buNone/>
            </a:pPr>
            <a:r>
              <a:rPr lang="en-US" sz="2400" dirty="0" smtClean="0">
                <a:solidFill>
                  <a:prstClr val="black"/>
                </a:solidFill>
              </a:rPr>
              <a:t>►	Depending on the program, such records must be maintained by the PHA and made available to tenants.  </a:t>
            </a:r>
            <a:r>
              <a:rPr lang="en-US" sz="2400" dirty="0" err="1" smtClean="0">
                <a:solidFill>
                  <a:prstClr val="black"/>
                </a:solidFill>
              </a:rPr>
              <a:t>E.g</a:t>
            </a:r>
            <a:r>
              <a:rPr lang="en-US" sz="2400" dirty="0" smtClean="0">
                <a:solidFill>
                  <a:prstClr val="black"/>
                </a:solidFill>
              </a:rPr>
              <a:t>, </a:t>
            </a:r>
            <a:r>
              <a:rPr lang="en-US" sz="2400" dirty="0" err="1" smtClean="0">
                <a:solidFill>
                  <a:prstClr val="black"/>
                </a:solidFill>
              </a:rPr>
              <a:t>pub.hsng</a:t>
            </a:r>
            <a:r>
              <a:rPr lang="en-US" sz="2400" dirty="0" smtClean="0">
                <a:solidFill>
                  <a:prstClr val="black"/>
                </a:solidFill>
              </a:rPr>
              <a:t>. 24 CFR 965.502(b).</a:t>
            </a:r>
          </a:p>
          <a:p>
            <a:pPr marL="0" lvl="0" indent="0">
              <a:buNone/>
            </a:pPr>
            <a:r>
              <a:rPr lang="en-US" sz="2400" dirty="0" smtClean="0">
                <a:solidFill>
                  <a:prstClr val="black"/>
                </a:solidFill>
              </a:rPr>
              <a:t>►	Also, </a:t>
            </a:r>
            <a:r>
              <a:rPr lang="en-US" sz="2400" dirty="0" err="1" smtClean="0">
                <a:solidFill>
                  <a:prstClr val="black"/>
                </a:solidFill>
              </a:rPr>
              <a:t>Ts</a:t>
            </a:r>
            <a:r>
              <a:rPr lang="en-US" sz="2400" dirty="0" smtClean="0">
                <a:solidFill>
                  <a:prstClr val="black"/>
                </a:solidFill>
              </a:rPr>
              <a:t> could meet w. ED/staff to review docs and get questions answered.</a:t>
            </a:r>
          </a:p>
          <a:p>
            <a:pPr marL="0" lvl="0" indent="0">
              <a:buNone/>
            </a:pPr>
            <a:r>
              <a:rPr lang="en-US" sz="2400" dirty="0" smtClean="0">
                <a:solidFill>
                  <a:prstClr val="black"/>
                </a:solidFill>
              </a:rPr>
              <a:t>►  	For PBRA, owner or HUD might have the info.  Try for a mtg. or use FOIA.</a:t>
            </a:r>
            <a:endParaRPr lang="en-US" sz="2400" dirty="0">
              <a:solidFill>
                <a:prstClr val="black"/>
              </a:solidFill>
            </a:endParaRPr>
          </a:p>
        </p:txBody>
      </p:sp>
    </p:spTree>
    <p:extLst>
      <p:ext uri="{BB962C8B-B14F-4D97-AF65-F5344CB8AC3E}">
        <p14:creationId xmlns:p14="http://schemas.microsoft.com/office/powerpoint/2010/main" val="2024621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t>Determining current allowances – 2</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15</a:t>
            </a:fld>
            <a:endParaRPr lang="en-US"/>
          </a:p>
        </p:txBody>
      </p:sp>
      <p:sp>
        <p:nvSpPr>
          <p:cNvPr id="6" name="Content Placeholder 5"/>
          <p:cNvSpPr>
            <a:spLocks noGrp="1"/>
          </p:cNvSpPr>
          <p:nvPr>
            <p:ph idx="1"/>
          </p:nvPr>
        </p:nvSpPr>
        <p:spPr>
          <a:xfrm>
            <a:off x="457200" y="1295400"/>
            <a:ext cx="8229600" cy="4830763"/>
          </a:xfrm>
        </p:spPr>
        <p:txBody>
          <a:bodyPr>
            <a:normAutofit/>
          </a:bodyPr>
          <a:lstStyle/>
          <a:p>
            <a:pPr marL="0" lvl="0" indent="0">
              <a:buNone/>
            </a:pPr>
            <a:r>
              <a:rPr lang="en-US" sz="2400" dirty="0" smtClean="0">
                <a:solidFill>
                  <a:prstClr val="black"/>
                </a:solidFill>
              </a:rPr>
              <a:t>►	Consider building alliances.  Best to work w. T </a:t>
            </a:r>
            <a:r>
              <a:rPr lang="en-US" sz="2400" dirty="0" err="1" smtClean="0">
                <a:solidFill>
                  <a:prstClr val="black"/>
                </a:solidFill>
              </a:rPr>
              <a:t>ass’n</a:t>
            </a:r>
            <a:r>
              <a:rPr lang="en-US" sz="2400" dirty="0" smtClean="0">
                <a:solidFill>
                  <a:prstClr val="black"/>
                </a:solidFill>
              </a:rPr>
              <a:t>, who can help gather info on actual bills to </a:t>
            </a:r>
            <a:r>
              <a:rPr lang="en-US" sz="2400" dirty="0" err="1" smtClean="0">
                <a:solidFill>
                  <a:prstClr val="black"/>
                </a:solidFill>
              </a:rPr>
              <a:t>Ts</a:t>
            </a:r>
            <a:r>
              <a:rPr lang="en-US" sz="2400" dirty="0" smtClean="0">
                <a:solidFill>
                  <a:prstClr val="black"/>
                </a:solidFill>
              </a:rPr>
              <a:t>.  </a:t>
            </a:r>
          </a:p>
          <a:p>
            <a:pPr marL="0" lvl="0" indent="0">
              <a:buNone/>
            </a:pPr>
            <a:r>
              <a:rPr lang="en-US" sz="2400" dirty="0" smtClean="0">
                <a:solidFill>
                  <a:prstClr val="black"/>
                </a:solidFill>
              </a:rPr>
              <a:t>►	Are there are other allies: NGOs, elected officials?  Increasing UAs may require multi-forum advocacy.</a:t>
            </a:r>
          </a:p>
          <a:p>
            <a:pPr marL="0" lvl="0" indent="0">
              <a:buNone/>
            </a:pPr>
            <a:r>
              <a:rPr lang="en-US" sz="2400" dirty="0" smtClean="0">
                <a:solidFill>
                  <a:prstClr val="black"/>
                </a:solidFill>
              </a:rPr>
              <a:t>►	Consider a </a:t>
            </a:r>
            <a:r>
              <a:rPr lang="en-US" sz="2400" dirty="0" err="1" smtClean="0">
                <a:solidFill>
                  <a:prstClr val="black"/>
                </a:solidFill>
              </a:rPr>
              <a:t>mtg</a:t>
            </a:r>
            <a:r>
              <a:rPr lang="en-US" sz="2400" dirty="0" smtClean="0">
                <a:solidFill>
                  <a:prstClr val="black"/>
                </a:solidFill>
              </a:rPr>
              <a:t> w. HUD regional office early on.  Have they been thinking about increased bills and need to adjust UAs? Sympathetic or hostile to </a:t>
            </a:r>
            <a:r>
              <a:rPr lang="en-US" sz="2400" dirty="0" err="1" smtClean="0">
                <a:solidFill>
                  <a:prstClr val="black"/>
                </a:solidFill>
              </a:rPr>
              <a:t>Ts</a:t>
            </a:r>
            <a:r>
              <a:rPr lang="en-US" sz="2400" dirty="0" smtClean="0">
                <a:solidFill>
                  <a:prstClr val="black"/>
                </a:solidFill>
              </a:rPr>
              <a:t>?  </a:t>
            </a:r>
            <a:endParaRPr lang="en-US" sz="2400" dirty="0">
              <a:solidFill>
                <a:prstClr val="black"/>
              </a:solidFill>
            </a:endParaRPr>
          </a:p>
        </p:txBody>
      </p:sp>
    </p:spTree>
    <p:extLst>
      <p:ext uri="{BB962C8B-B14F-4D97-AF65-F5344CB8AC3E}">
        <p14:creationId xmlns:p14="http://schemas.microsoft.com/office/powerpoint/2010/main" val="155013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t>What is required of PHAs/pub. </a:t>
            </a:r>
            <a:r>
              <a:rPr lang="en-US" sz="3200" dirty="0" err="1" smtClean="0"/>
              <a:t>Hsng</a:t>
            </a:r>
            <a:r>
              <a:rPr lang="en-US" sz="3200" dirty="0" smtClean="0"/>
              <a:t>.?</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16</a:t>
            </a:fld>
            <a:endParaRPr lang="en-US"/>
          </a:p>
        </p:txBody>
      </p:sp>
      <p:sp>
        <p:nvSpPr>
          <p:cNvPr id="6" name="Content Placeholder 5"/>
          <p:cNvSpPr>
            <a:spLocks noGrp="1"/>
          </p:cNvSpPr>
          <p:nvPr>
            <p:ph idx="1"/>
          </p:nvPr>
        </p:nvSpPr>
        <p:spPr>
          <a:xfrm>
            <a:off x="457200" y="1295400"/>
            <a:ext cx="8229600" cy="4830763"/>
          </a:xfrm>
        </p:spPr>
        <p:txBody>
          <a:bodyPr>
            <a:normAutofit/>
          </a:bodyPr>
          <a:lstStyle/>
          <a:p>
            <a:pPr marL="0" lvl="0" indent="0">
              <a:buNone/>
            </a:pPr>
            <a:r>
              <a:rPr lang="en-US" sz="2400" dirty="0" smtClean="0">
                <a:solidFill>
                  <a:prstClr val="black"/>
                </a:solidFill>
              </a:rPr>
              <a:t>►	24 CFR 965.505(a):</a:t>
            </a:r>
          </a:p>
          <a:p>
            <a:pPr marL="0" lvl="0" indent="0">
              <a:buNone/>
            </a:pPr>
            <a:r>
              <a:rPr lang="en-US" sz="2400" dirty="0" smtClean="0">
                <a:solidFill>
                  <a:prstClr val="black"/>
                </a:solidFill>
              </a:rPr>
              <a:t>“The objective of a PHA in designing methods of establishing utility allowances for each dwelling unit category and unit size shall be to approximate </a:t>
            </a:r>
            <a:r>
              <a:rPr lang="en-US" sz="2400" i="1" dirty="0" smtClean="0">
                <a:solidFill>
                  <a:prstClr val="black"/>
                </a:solidFill>
              </a:rPr>
              <a:t>a reasonable consumption of utility </a:t>
            </a:r>
            <a:r>
              <a:rPr lang="en-US" sz="2400" dirty="0" smtClean="0">
                <a:solidFill>
                  <a:prstClr val="black"/>
                </a:solidFill>
              </a:rPr>
              <a:t>by </a:t>
            </a:r>
            <a:r>
              <a:rPr lang="en-US" sz="2400" b="1" dirty="0" smtClean="0">
                <a:solidFill>
                  <a:prstClr val="black"/>
                </a:solidFill>
              </a:rPr>
              <a:t>an energy conservative household of modest circumstances</a:t>
            </a:r>
            <a:r>
              <a:rPr lang="en-US" sz="2400" dirty="0" smtClean="0">
                <a:solidFill>
                  <a:prstClr val="black"/>
                </a:solidFill>
              </a:rPr>
              <a:t> </a:t>
            </a:r>
            <a:r>
              <a:rPr lang="en-US" sz="2400" u="sng" dirty="0" smtClean="0">
                <a:solidFill>
                  <a:prstClr val="black"/>
                </a:solidFill>
              </a:rPr>
              <a:t>consistent with the requirements of a </a:t>
            </a:r>
            <a:r>
              <a:rPr lang="en-US" sz="2400" u="sng" dirty="0" err="1" smtClean="0">
                <a:solidFill>
                  <a:prstClr val="black"/>
                </a:solidFill>
              </a:rPr>
              <a:t>safe,sanitary</a:t>
            </a:r>
            <a:r>
              <a:rPr lang="en-US" sz="2400" u="sng" dirty="0" smtClean="0">
                <a:solidFill>
                  <a:prstClr val="black"/>
                </a:solidFill>
              </a:rPr>
              <a:t> and healthful living environment.”</a:t>
            </a:r>
            <a:r>
              <a:rPr lang="en-US" sz="2400" dirty="0" smtClean="0">
                <a:solidFill>
                  <a:prstClr val="black"/>
                </a:solidFill>
              </a:rPr>
              <a:t>  </a:t>
            </a:r>
          </a:p>
          <a:p>
            <a:pPr marL="0" lvl="0" indent="0">
              <a:buNone/>
            </a:pPr>
            <a:r>
              <a:rPr lang="en-US" sz="2400" dirty="0" smtClean="0">
                <a:solidFill>
                  <a:prstClr val="black"/>
                </a:solidFill>
              </a:rPr>
              <a:t>► 	Little or no guidance on what any of the emphasized words mean.</a:t>
            </a:r>
          </a:p>
          <a:p>
            <a:pPr marL="0" lvl="0" indent="0">
              <a:buNone/>
            </a:pPr>
            <a:r>
              <a:rPr lang="en-US" sz="2400" dirty="0" smtClean="0">
                <a:solidFill>
                  <a:prstClr val="black"/>
                </a:solidFill>
              </a:rPr>
              <a:t>►	BUT 965.505(d) lists 9 factors PHAs should consider (and that we should too).</a:t>
            </a:r>
            <a:endParaRPr lang="en-US" sz="2400" dirty="0">
              <a:solidFill>
                <a:prstClr val="black"/>
              </a:solidFill>
            </a:endParaRPr>
          </a:p>
        </p:txBody>
      </p:sp>
    </p:spTree>
    <p:extLst>
      <p:ext uri="{BB962C8B-B14F-4D97-AF65-F5344CB8AC3E}">
        <p14:creationId xmlns:p14="http://schemas.microsoft.com/office/powerpoint/2010/main" val="1516714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t>What is required of PHAs - 2</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17</a:t>
            </a:fld>
            <a:endParaRPr lang="en-US"/>
          </a:p>
        </p:txBody>
      </p:sp>
      <p:sp>
        <p:nvSpPr>
          <p:cNvPr id="6" name="Content Placeholder 5"/>
          <p:cNvSpPr>
            <a:spLocks noGrp="1"/>
          </p:cNvSpPr>
          <p:nvPr>
            <p:ph idx="1"/>
          </p:nvPr>
        </p:nvSpPr>
        <p:spPr>
          <a:xfrm>
            <a:off x="457200" y="1295400"/>
            <a:ext cx="8229600" cy="4830763"/>
          </a:xfrm>
        </p:spPr>
        <p:txBody>
          <a:bodyPr>
            <a:normAutofit lnSpcReduction="10000"/>
          </a:bodyPr>
          <a:lstStyle/>
          <a:p>
            <a:pPr marL="0" lvl="0" indent="0">
              <a:buNone/>
            </a:pPr>
            <a:r>
              <a:rPr lang="en-US" sz="2400" dirty="0" smtClean="0">
                <a:solidFill>
                  <a:prstClr val="black"/>
                </a:solidFill>
              </a:rPr>
              <a:t>►	The equipment &amp; functions of what the UA covers: gas for cooking; oil for space heat; elect. for hot water.</a:t>
            </a:r>
          </a:p>
          <a:p>
            <a:pPr marL="0" lvl="0" indent="0">
              <a:buNone/>
            </a:pPr>
            <a:r>
              <a:rPr lang="en-US" sz="2400" dirty="0" smtClean="0">
                <a:solidFill>
                  <a:prstClr val="black"/>
                </a:solidFill>
              </a:rPr>
              <a:t>►	Local climate</a:t>
            </a:r>
          </a:p>
          <a:p>
            <a:pPr marL="0" lvl="0" indent="0">
              <a:buNone/>
            </a:pPr>
            <a:r>
              <a:rPr lang="en-US" sz="2400" dirty="0" smtClean="0">
                <a:solidFill>
                  <a:prstClr val="black"/>
                </a:solidFill>
              </a:rPr>
              <a:t>►	Size of dwelling unit/# of occupants</a:t>
            </a:r>
          </a:p>
          <a:p>
            <a:pPr marL="0" lvl="0" indent="0">
              <a:buNone/>
            </a:pPr>
            <a:r>
              <a:rPr lang="en-US" sz="2400" dirty="0" smtClean="0">
                <a:solidFill>
                  <a:prstClr val="black"/>
                </a:solidFill>
              </a:rPr>
              <a:t>►	Type of construction/design of the housing; efficiency of PHA-provided appliances</a:t>
            </a:r>
          </a:p>
          <a:p>
            <a:pPr marL="0" lvl="0" indent="0">
              <a:buNone/>
            </a:pPr>
            <a:r>
              <a:rPr lang="en-US" sz="2400" dirty="0" smtClean="0">
                <a:solidFill>
                  <a:prstClr val="black"/>
                </a:solidFill>
              </a:rPr>
              <a:t>►	Required space temperature levels, e.g., winter; required hot water temperatures.</a:t>
            </a:r>
          </a:p>
          <a:p>
            <a:pPr marL="0" lvl="0" indent="0">
              <a:buNone/>
            </a:pPr>
            <a:r>
              <a:rPr lang="en-US" sz="2400" dirty="0">
                <a:solidFill>
                  <a:prstClr val="black"/>
                </a:solidFill>
              </a:rPr>
              <a:t>!</a:t>
            </a:r>
            <a:r>
              <a:rPr lang="en-US" sz="2400" dirty="0" smtClean="0">
                <a:solidFill>
                  <a:prstClr val="black"/>
                </a:solidFill>
              </a:rPr>
              <a:t>	UAs must be reviewed annually and </a:t>
            </a:r>
            <a:r>
              <a:rPr lang="en-US" sz="2400" b="1" dirty="0" smtClean="0">
                <a:solidFill>
                  <a:prstClr val="black"/>
                </a:solidFill>
              </a:rPr>
              <a:t>must</a:t>
            </a:r>
            <a:r>
              <a:rPr lang="en-US" sz="2400" dirty="0" smtClean="0">
                <a:solidFill>
                  <a:prstClr val="black"/>
                </a:solidFill>
              </a:rPr>
              <a:t> be revised if a change in rates [include fees] “results in a change of 10%or more from the rates on which such allowances were based.” 24 CFR 965.507(b).</a:t>
            </a:r>
            <a:endParaRPr lang="en-US" sz="2400" dirty="0">
              <a:solidFill>
                <a:prstClr val="black"/>
              </a:solidFill>
            </a:endParaRPr>
          </a:p>
          <a:p>
            <a:pPr marL="0" lvl="0" indent="0">
              <a:buNone/>
            </a:pPr>
            <a:endParaRPr lang="en-US" sz="2400" dirty="0">
              <a:solidFill>
                <a:prstClr val="black"/>
              </a:solidFill>
            </a:endParaRPr>
          </a:p>
        </p:txBody>
      </p:sp>
    </p:spTree>
    <p:extLst>
      <p:ext uri="{BB962C8B-B14F-4D97-AF65-F5344CB8AC3E}">
        <p14:creationId xmlns:p14="http://schemas.microsoft.com/office/powerpoint/2010/main" val="2769141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t>What is required in HCVP</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18</a:t>
            </a:fld>
            <a:endParaRPr lang="en-US"/>
          </a:p>
        </p:txBody>
      </p:sp>
      <p:sp>
        <p:nvSpPr>
          <p:cNvPr id="6" name="Content Placeholder 5"/>
          <p:cNvSpPr>
            <a:spLocks noGrp="1"/>
          </p:cNvSpPr>
          <p:nvPr>
            <p:ph idx="1"/>
          </p:nvPr>
        </p:nvSpPr>
        <p:spPr>
          <a:xfrm>
            <a:off x="457200" y="1295400"/>
            <a:ext cx="8229600" cy="4830763"/>
          </a:xfrm>
        </p:spPr>
        <p:txBody>
          <a:bodyPr>
            <a:normAutofit/>
          </a:bodyPr>
          <a:lstStyle/>
          <a:p>
            <a:pPr marL="0" lvl="0" indent="0">
              <a:buNone/>
            </a:pPr>
            <a:r>
              <a:rPr lang="en-US" sz="2400" dirty="0" smtClean="0">
                <a:solidFill>
                  <a:prstClr val="black"/>
                </a:solidFill>
              </a:rPr>
              <a:t>►	PHAs must provide UAs for T-paid utilities.</a:t>
            </a:r>
          </a:p>
          <a:p>
            <a:pPr marL="0" lvl="0" indent="0">
              <a:buNone/>
            </a:pPr>
            <a:r>
              <a:rPr lang="en-US" sz="2400" dirty="0" smtClean="0">
                <a:solidFill>
                  <a:prstClr val="black"/>
                </a:solidFill>
              </a:rPr>
              <a:t>►	Since </a:t>
            </a:r>
            <a:r>
              <a:rPr lang="en-US" sz="2400" dirty="0" err="1" smtClean="0">
                <a:solidFill>
                  <a:prstClr val="black"/>
                </a:solidFill>
              </a:rPr>
              <a:t>Ts</a:t>
            </a:r>
            <a:r>
              <a:rPr lang="en-US" sz="2400" dirty="0" smtClean="0">
                <a:solidFill>
                  <a:prstClr val="black"/>
                </a:solidFill>
              </a:rPr>
              <a:t> choose where to live and will be scattered, UAs </a:t>
            </a:r>
            <a:r>
              <a:rPr lang="en-US" sz="2400" u="sng" dirty="0" smtClean="0">
                <a:solidFill>
                  <a:prstClr val="black"/>
                </a:solidFill>
              </a:rPr>
              <a:t>not </a:t>
            </a:r>
            <a:r>
              <a:rPr lang="en-US" sz="2400" dirty="0" smtClean="0">
                <a:solidFill>
                  <a:prstClr val="black"/>
                </a:solidFill>
              </a:rPr>
              <a:t>set at the building level but, usually, by geography and building type (e.g., high-rise, low-rise) and fuel type.</a:t>
            </a:r>
          </a:p>
          <a:p>
            <a:pPr marL="0" lvl="0" indent="0">
              <a:buNone/>
            </a:pPr>
            <a:r>
              <a:rPr lang="en-US" sz="2400" dirty="0" smtClean="0">
                <a:solidFill>
                  <a:prstClr val="black"/>
                </a:solidFill>
              </a:rPr>
              <a:t>►	PHA must “maintain information supporting its annual review of utility allowances” but no clear obligation to provide that info to </a:t>
            </a:r>
            <a:r>
              <a:rPr lang="en-US" sz="2400" dirty="0" err="1" smtClean="0">
                <a:solidFill>
                  <a:prstClr val="black"/>
                </a:solidFill>
              </a:rPr>
              <a:t>Ts</a:t>
            </a:r>
            <a:r>
              <a:rPr lang="en-US" sz="2400" dirty="0" smtClean="0">
                <a:solidFill>
                  <a:prstClr val="black"/>
                </a:solidFill>
              </a:rPr>
              <a:t>.  Right-to-Know/FOIA could be used.</a:t>
            </a:r>
          </a:p>
          <a:p>
            <a:pPr marL="0" lvl="0" indent="0">
              <a:buNone/>
            </a:pPr>
            <a:r>
              <a:rPr lang="en-US" sz="2400" dirty="0" smtClean="0">
                <a:solidFill>
                  <a:prstClr val="black"/>
                </a:solidFill>
              </a:rPr>
              <a:t>►  24 CFR 982.517(c) has the 10% trigger rule.</a:t>
            </a:r>
            <a:endParaRPr lang="en-US" sz="2400" dirty="0">
              <a:solidFill>
                <a:prstClr val="black"/>
              </a:solidFill>
            </a:endParaRPr>
          </a:p>
        </p:txBody>
      </p:sp>
    </p:spTree>
    <p:extLst>
      <p:ext uri="{BB962C8B-B14F-4D97-AF65-F5344CB8AC3E}">
        <p14:creationId xmlns:p14="http://schemas.microsoft.com/office/powerpoint/2010/main" val="1365168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t>What is required in PBRA</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19</a:t>
            </a:fld>
            <a:endParaRPr lang="en-US"/>
          </a:p>
        </p:txBody>
      </p:sp>
      <p:sp>
        <p:nvSpPr>
          <p:cNvPr id="6" name="Content Placeholder 5"/>
          <p:cNvSpPr>
            <a:spLocks noGrp="1"/>
          </p:cNvSpPr>
          <p:nvPr>
            <p:ph idx="1"/>
          </p:nvPr>
        </p:nvSpPr>
        <p:spPr>
          <a:xfrm>
            <a:off x="457200" y="1295400"/>
            <a:ext cx="8229600" cy="4830763"/>
          </a:xfrm>
        </p:spPr>
        <p:txBody>
          <a:bodyPr>
            <a:normAutofit/>
          </a:bodyPr>
          <a:lstStyle/>
          <a:p>
            <a:pPr marL="0" lvl="0" indent="0">
              <a:buNone/>
            </a:pPr>
            <a:r>
              <a:rPr lang="en-US" sz="2400" dirty="0" smtClean="0">
                <a:solidFill>
                  <a:prstClr val="black"/>
                </a:solidFill>
              </a:rPr>
              <a:t>►	Owners must provide UAs for T-paid utilities.</a:t>
            </a:r>
          </a:p>
          <a:p>
            <a:pPr marL="0" lvl="0" indent="0">
              <a:buNone/>
            </a:pPr>
            <a:r>
              <a:rPr lang="en-US" sz="2400" dirty="0" smtClean="0">
                <a:solidFill>
                  <a:prstClr val="black"/>
                </a:solidFill>
              </a:rPr>
              <a:t>►	Owners must annually review UAs.</a:t>
            </a:r>
          </a:p>
          <a:p>
            <a:pPr marL="0" lvl="0" indent="0">
              <a:buNone/>
            </a:pPr>
            <a:r>
              <a:rPr lang="en-US" sz="2400" dirty="0" smtClean="0">
                <a:solidFill>
                  <a:prstClr val="black"/>
                </a:solidFill>
              </a:rPr>
              <a:t>►	Program also has the 10% trigger requirement.</a:t>
            </a:r>
          </a:p>
          <a:p>
            <a:pPr marL="0" lvl="0" indent="0">
              <a:buNone/>
            </a:pPr>
            <a:endParaRPr lang="en-US" sz="2400" dirty="0">
              <a:solidFill>
                <a:prstClr val="black"/>
              </a:solidFill>
            </a:endParaRPr>
          </a:p>
          <a:p>
            <a:pPr marL="0" lvl="0" indent="0">
              <a:buNone/>
            </a:pPr>
            <a:r>
              <a:rPr lang="en-US" sz="2400" dirty="0" smtClean="0">
                <a:solidFill>
                  <a:prstClr val="black"/>
                </a:solidFill>
              </a:rPr>
              <a:t>NOTE that there is a HUD memo, “Methodology for Completing a Multifamily Housing Utility Allowance.”</a:t>
            </a:r>
          </a:p>
          <a:p>
            <a:pPr marL="0" lvl="0" indent="0">
              <a:buNone/>
            </a:pPr>
            <a:endParaRPr lang="en-US" sz="2400" dirty="0">
              <a:solidFill>
                <a:prstClr val="black"/>
              </a:solidFill>
            </a:endParaRPr>
          </a:p>
          <a:p>
            <a:pPr marL="0" lvl="0" indent="0">
              <a:buNone/>
            </a:pPr>
            <a:r>
              <a:rPr lang="en-US" sz="2400" dirty="0" smtClean="0">
                <a:solidFill>
                  <a:prstClr val="black"/>
                </a:solidFill>
              </a:rPr>
              <a:t>Owners have no mandate to provide </a:t>
            </a:r>
            <a:r>
              <a:rPr lang="en-US" sz="2400" dirty="0" err="1" smtClean="0">
                <a:solidFill>
                  <a:prstClr val="black"/>
                </a:solidFill>
              </a:rPr>
              <a:t>Ts</a:t>
            </a:r>
            <a:r>
              <a:rPr lang="en-US" sz="2400" dirty="0" smtClean="0">
                <a:solidFill>
                  <a:prstClr val="black"/>
                </a:solidFill>
              </a:rPr>
              <a:t> documents/data, but relevant info would perhaps be also held at the HUD office and subject to FOIA.</a:t>
            </a:r>
          </a:p>
        </p:txBody>
      </p:sp>
    </p:spTree>
    <p:extLst>
      <p:ext uri="{BB962C8B-B14F-4D97-AF65-F5344CB8AC3E}">
        <p14:creationId xmlns:p14="http://schemas.microsoft.com/office/powerpoint/2010/main" val="4244254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600" dirty="0" smtClean="0"/>
              <a:t>Scope of the webinar</a:t>
            </a:r>
            <a:endParaRPr lang="en-US" sz="3600" dirty="0"/>
          </a:p>
        </p:txBody>
      </p:sp>
      <p:sp>
        <p:nvSpPr>
          <p:cNvPr id="4" name="Slide Number Placeholder 3"/>
          <p:cNvSpPr>
            <a:spLocks noGrp="1"/>
          </p:cNvSpPr>
          <p:nvPr>
            <p:ph type="sldNum" sz="quarter" idx="12"/>
          </p:nvPr>
        </p:nvSpPr>
        <p:spPr/>
        <p:txBody>
          <a:bodyPr/>
          <a:lstStyle/>
          <a:p>
            <a:fld id="{45DDC8A4-42C7-4B6C-B58E-2ABE2BCD8A9D}" type="slidenum">
              <a:rPr lang="en-US" smtClean="0"/>
              <a:t>2</a:t>
            </a:fld>
            <a:endParaRPr lang="en-US"/>
          </a:p>
        </p:txBody>
      </p:sp>
      <p:sp>
        <p:nvSpPr>
          <p:cNvPr id="6" name="Content Placeholder 5"/>
          <p:cNvSpPr>
            <a:spLocks noGrp="1"/>
          </p:cNvSpPr>
          <p:nvPr>
            <p:ph idx="1"/>
          </p:nvPr>
        </p:nvSpPr>
        <p:spPr>
          <a:xfrm>
            <a:off x="457200" y="990600"/>
            <a:ext cx="8229600" cy="5562600"/>
          </a:xfrm>
        </p:spPr>
        <p:txBody>
          <a:bodyPr>
            <a:normAutofit fontScale="92500" lnSpcReduction="10000"/>
          </a:bodyPr>
          <a:lstStyle/>
          <a:p>
            <a:pPr marL="0" indent="0">
              <a:buNone/>
            </a:pPr>
            <a:endParaRPr lang="en-US" sz="2400" dirty="0" smtClean="0"/>
          </a:p>
          <a:p>
            <a:pPr marL="0" indent="0">
              <a:buNone/>
            </a:pPr>
            <a:r>
              <a:rPr lang="en-US" sz="2400" dirty="0" smtClean="0"/>
              <a:t>►	What is a utility allowance?  Why is important for 	tenants?  Why focus on it now?</a:t>
            </a:r>
          </a:p>
          <a:p>
            <a:pPr marL="0" indent="0">
              <a:buNone/>
            </a:pPr>
            <a:endParaRPr lang="en-US" sz="2400" dirty="0"/>
          </a:p>
          <a:p>
            <a:pPr marL="0" indent="0">
              <a:buNone/>
            </a:pPr>
            <a:r>
              <a:rPr lang="en-US" sz="2400" dirty="0" smtClean="0"/>
              <a:t>►	Overview of recent energy price increases</a:t>
            </a:r>
          </a:p>
          <a:p>
            <a:pPr marL="0" indent="0">
              <a:buNone/>
            </a:pPr>
            <a:endParaRPr lang="en-US" sz="2400" dirty="0"/>
          </a:p>
          <a:p>
            <a:pPr marL="0" indent="0">
              <a:buNone/>
            </a:pPr>
            <a:r>
              <a:rPr lang="en-US" sz="2400" dirty="0" smtClean="0"/>
              <a:t>►	How to determine what the current allowances are</a:t>
            </a:r>
          </a:p>
          <a:p>
            <a:pPr marL="0" indent="0">
              <a:buNone/>
            </a:pPr>
            <a:endParaRPr lang="en-US" sz="2400" dirty="0"/>
          </a:p>
          <a:p>
            <a:pPr marL="0" indent="0">
              <a:buNone/>
            </a:pPr>
            <a:r>
              <a:rPr lang="en-US" sz="2400" dirty="0" smtClean="0"/>
              <a:t>►	What is required of PHAs/subsidized owners when 	setting allowances?</a:t>
            </a:r>
          </a:p>
          <a:p>
            <a:pPr marL="0" indent="0">
              <a:buNone/>
            </a:pPr>
            <a:endParaRPr lang="en-US" sz="2400" dirty="0"/>
          </a:p>
          <a:p>
            <a:pPr marL="0" indent="0">
              <a:buNone/>
            </a:pPr>
            <a:r>
              <a:rPr lang="en-US" sz="2400" dirty="0" smtClean="0"/>
              <a:t>►	How to determine if current allowances are inadequate</a:t>
            </a:r>
          </a:p>
          <a:p>
            <a:pPr marL="0" indent="0">
              <a:buNone/>
            </a:pPr>
            <a:endParaRPr lang="en-US" sz="2400" dirty="0"/>
          </a:p>
          <a:p>
            <a:pPr marL="0" indent="0">
              <a:buNone/>
            </a:pPr>
            <a:r>
              <a:rPr lang="en-US" sz="2400" dirty="0" smtClean="0"/>
              <a:t>►	Practical tips for advocacy</a:t>
            </a:r>
            <a:endParaRPr lang="en-US" sz="2400" dirty="0"/>
          </a:p>
          <a:p>
            <a:pPr marL="0" indent="0">
              <a:buNone/>
            </a:pPr>
            <a:r>
              <a:rPr lang="en-US" sz="2400" dirty="0" smtClean="0"/>
              <a:t>	</a:t>
            </a:r>
            <a:endParaRPr lang="en-US" sz="2400" dirty="0"/>
          </a:p>
          <a:p>
            <a:pPr marL="0" indent="0">
              <a:buNone/>
            </a:pPr>
            <a:endParaRPr lang="en-US" sz="2400" dirty="0" smtClean="0"/>
          </a:p>
          <a:p>
            <a:pPr marL="0" indent="0">
              <a:buNone/>
            </a:pPr>
            <a:endParaRPr lang="en-US" sz="2400" dirty="0" smtClean="0"/>
          </a:p>
          <a:p>
            <a:pPr marL="0" indent="0">
              <a:buNone/>
            </a:pPr>
            <a:endParaRPr lang="en-US" sz="2400" dirty="0" smtClean="0"/>
          </a:p>
          <a:p>
            <a:endParaRPr lang="en-US" dirty="0" smtClean="0"/>
          </a:p>
          <a:p>
            <a:endParaRPr lang="en-US" dirty="0"/>
          </a:p>
        </p:txBody>
      </p:sp>
      <p:sp>
        <p:nvSpPr>
          <p:cNvPr id="3" name="AutoShape 2" descr="Afro american man desperate in shock. Upset with open mouth young black  man. Black businessman in full despair. Stock Photo | Adobe Stoc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273237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t>Special rules, </a:t>
            </a:r>
            <a:r>
              <a:rPr lang="en-US" sz="3200" dirty="0" err="1" smtClean="0"/>
              <a:t>Ts</a:t>
            </a:r>
            <a:r>
              <a:rPr lang="en-US" sz="3200" dirty="0" smtClean="0"/>
              <a:t> with disabilities </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20</a:t>
            </a:fld>
            <a:endParaRPr lang="en-US"/>
          </a:p>
        </p:txBody>
      </p:sp>
      <p:sp>
        <p:nvSpPr>
          <p:cNvPr id="6" name="Content Placeholder 5"/>
          <p:cNvSpPr>
            <a:spLocks noGrp="1"/>
          </p:cNvSpPr>
          <p:nvPr>
            <p:ph idx="1"/>
          </p:nvPr>
        </p:nvSpPr>
        <p:spPr>
          <a:xfrm>
            <a:off x="457200" y="1295400"/>
            <a:ext cx="8229600" cy="4830763"/>
          </a:xfrm>
        </p:spPr>
        <p:txBody>
          <a:bodyPr>
            <a:normAutofit lnSpcReduction="10000"/>
          </a:bodyPr>
          <a:lstStyle/>
          <a:p>
            <a:pPr marL="0" lvl="0" indent="0">
              <a:buNone/>
            </a:pPr>
            <a:r>
              <a:rPr lang="en-US" sz="2400" dirty="0" smtClean="0">
                <a:solidFill>
                  <a:prstClr val="black"/>
                </a:solidFill>
              </a:rPr>
              <a:t>►	Pub. </a:t>
            </a:r>
            <a:r>
              <a:rPr lang="en-US" sz="2400" dirty="0" err="1" smtClean="0">
                <a:solidFill>
                  <a:prstClr val="black"/>
                </a:solidFill>
              </a:rPr>
              <a:t>Hsng</a:t>
            </a:r>
            <a:r>
              <a:rPr lang="en-US" sz="2400" dirty="0" smtClean="0">
                <a:solidFill>
                  <a:prstClr val="black"/>
                </a:solidFill>
              </a:rPr>
              <a:t>. “Requests for relief . . . from payment of utility supplier billings in excess of the allowance for resident purchased utilities, may be granted by the PHA on reasonable grounds, such as special needs of the elderly, ill or disabled residents, or special utility usage not within the contro</a:t>
            </a:r>
            <a:r>
              <a:rPr lang="en-US" sz="2400" dirty="0" smtClean="0">
                <a:solidFill>
                  <a:prstClr val="black"/>
                </a:solidFill>
              </a:rPr>
              <a:t>l of the resident, as the PHA shall deem appropriate.”	24 CFR 982.517(e). </a:t>
            </a:r>
          </a:p>
          <a:p>
            <a:pPr marL="0" lvl="0" indent="0">
              <a:buNone/>
            </a:pPr>
            <a:r>
              <a:rPr lang="en-US" sz="2400" dirty="0" smtClean="0">
                <a:solidFill>
                  <a:prstClr val="black"/>
                </a:solidFill>
              </a:rPr>
              <a:t>►	HVCP has somewhat similar but narrower flexibility, 24 CFR 982.517(e).</a:t>
            </a:r>
          </a:p>
          <a:p>
            <a:pPr marL="0" lvl="0" indent="0">
              <a:buNone/>
            </a:pPr>
            <a:r>
              <a:rPr lang="en-US" sz="2400" dirty="0" smtClean="0">
                <a:solidFill>
                  <a:prstClr val="black"/>
                </a:solidFill>
              </a:rPr>
              <a:t>►	It appears such relief is rarely sought, and probably rarely granted. BUT many </a:t>
            </a:r>
            <a:r>
              <a:rPr lang="en-US" sz="2400" dirty="0" err="1" smtClean="0">
                <a:solidFill>
                  <a:prstClr val="black"/>
                </a:solidFill>
              </a:rPr>
              <a:t>Ts</a:t>
            </a:r>
            <a:r>
              <a:rPr lang="en-US" sz="2400" dirty="0" smtClean="0">
                <a:solidFill>
                  <a:prstClr val="black"/>
                </a:solidFill>
              </a:rPr>
              <a:t> have medical devices that consumer substantial kWh, or have other medical needs for energy.</a:t>
            </a:r>
          </a:p>
        </p:txBody>
      </p:sp>
    </p:spTree>
    <p:extLst>
      <p:ext uri="{BB962C8B-B14F-4D97-AF65-F5344CB8AC3E}">
        <p14:creationId xmlns:p14="http://schemas.microsoft.com/office/powerpoint/2010/main" val="2997864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t>When to raise a challenge</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21</a:t>
            </a:fld>
            <a:endParaRPr lang="en-US"/>
          </a:p>
        </p:txBody>
      </p:sp>
      <p:sp>
        <p:nvSpPr>
          <p:cNvPr id="6" name="Content Placeholder 5"/>
          <p:cNvSpPr>
            <a:spLocks noGrp="1"/>
          </p:cNvSpPr>
          <p:nvPr>
            <p:ph idx="1"/>
          </p:nvPr>
        </p:nvSpPr>
        <p:spPr>
          <a:xfrm>
            <a:off x="457200" y="1295400"/>
            <a:ext cx="8229600" cy="4830763"/>
          </a:xfrm>
        </p:spPr>
        <p:txBody>
          <a:bodyPr>
            <a:normAutofit/>
          </a:bodyPr>
          <a:lstStyle/>
          <a:p>
            <a:pPr marL="0" lvl="0" indent="0">
              <a:buNone/>
            </a:pPr>
            <a:r>
              <a:rPr lang="en-US" sz="2400" dirty="0" smtClean="0">
                <a:solidFill>
                  <a:prstClr val="black"/>
                </a:solidFill>
              </a:rPr>
              <a:t>►	We do not recommend seeking to challenge the baseline assumptions for consumptions amount, unless they appear demonstrably and significantly wrong.  E.g., if a PHA assumes </a:t>
            </a:r>
            <a:r>
              <a:rPr lang="en-US" sz="2400" dirty="0" err="1" smtClean="0">
                <a:solidFill>
                  <a:prstClr val="black"/>
                </a:solidFill>
              </a:rPr>
              <a:t>Ts</a:t>
            </a:r>
            <a:r>
              <a:rPr lang="en-US" sz="2400" dirty="0" smtClean="0">
                <a:solidFill>
                  <a:prstClr val="black"/>
                </a:solidFill>
              </a:rPr>
              <a:t> only need 400 gallons of oil per winter, but state energy office survey shows 825 gallons is average, and oil trade </a:t>
            </a:r>
            <a:r>
              <a:rPr lang="en-US" sz="2400" dirty="0" err="1" smtClean="0">
                <a:solidFill>
                  <a:prstClr val="black"/>
                </a:solidFill>
              </a:rPr>
              <a:t>ass’n</a:t>
            </a:r>
            <a:r>
              <a:rPr lang="en-US" sz="2400" dirty="0" smtClean="0">
                <a:solidFill>
                  <a:prstClr val="black"/>
                </a:solidFill>
              </a:rPr>
              <a:t> agrees w. energy office, </a:t>
            </a:r>
            <a:r>
              <a:rPr lang="en-US" sz="2400" u="sng" dirty="0" smtClean="0">
                <a:solidFill>
                  <a:prstClr val="black"/>
                </a:solidFill>
              </a:rPr>
              <a:t>then</a:t>
            </a:r>
            <a:r>
              <a:rPr lang="en-US" sz="2400" dirty="0" smtClean="0">
                <a:solidFill>
                  <a:prstClr val="black"/>
                </a:solidFill>
              </a:rPr>
              <a:t> a challenge may be merited.  But this is by far the exceptional example.</a:t>
            </a:r>
          </a:p>
          <a:p>
            <a:pPr marL="0" lvl="0" indent="0">
              <a:buNone/>
            </a:pPr>
            <a:r>
              <a:rPr lang="en-US" sz="2400" dirty="0" smtClean="0">
                <a:solidFill>
                  <a:prstClr val="black"/>
                </a:solidFill>
              </a:rPr>
              <a:t>►	In current environment, a challenge to the assumed prices will often be well-founded and not hard to document.</a:t>
            </a:r>
            <a:endParaRPr lang="en-US" sz="2400" dirty="0">
              <a:solidFill>
                <a:prstClr val="black"/>
              </a:solidFill>
            </a:endParaRPr>
          </a:p>
        </p:txBody>
      </p:sp>
    </p:spTree>
    <p:extLst>
      <p:ext uri="{BB962C8B-B14F-4D97-AF65-F5344CB8AC3E}">
        <p14:creationId xmlns:p14="http://schemas.microsoft.com/office/powerpoint/2010/main" val="2950341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t>Sources of usage info</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22</a:t>
            </a:fld>
            <a:endParaRPr lang="en-US"/>
          </a:p>
        </p:txBody>
      </p:sp>
      <p:sp>
        <p:nvSpPr>
          <p:cNvPr id="6" name="Content Placeholder 5"/>
          <p:cNvSpPr>
            <a:spLocks noGrp="1"/>
          </p:cNvSpPr>
          <p:nvPr>
            <p:ph idx="1"/>
          </p:nvPr>
        </p:nvSpPr>
        <p:spPr>
          <a:xfrm>
            <a:off x="457200" y="1295400"/>
            <a:ext cx="8229600" cy="4830763"/>
          </a:xfrm>
        </p:spPr>
        <p:txBody>
          <a:bodyPr>
            <a:normAutofit/>
          </a:bodyPr>
          <a:lstStyle/>
          <a:p>
            <a:pPr marL="0" lvl="0" indent="0">
              <a:buNone/>
            </a:pPr>
            <a:r>
              <a:rPr lang="en-US" sz="2400" dirty="0" smtClean="0">
                <a:solidFill>
                  <a:prstClr val="black"/>
                </a:solidFill>
              </a:rPr>
              <a:t>►	Local utility companies and energy vendors</a:t>
            </a:r>
          </a:p>
          <a:p>
            <a:pPr marL="0" lvl="0" indent="0">
              <a:buNone/>
            </a:pPr>
            <a:endParaRPr lang="en-US" sz="2400" dirty="0">
              <a:solidFill>
                <a:prstClr val="black"/>
              </a:solidFill>
            </a:endParaRPr>
          </a:p>
          <a:p>
            <a:pPr marL="0" lvl="0" indent="0">
              <a:buNone/>
            </a:pPr>
            <a:r>
              <a:rPr lang="en-US" sz="2400" dirty="0" smtClean="0">
                <a:solidFill>
                  <a:prstClr val="black"/>
                </a:solidFill>
              </a:rPr>
              <a:t>►	Tenant</a:t>
            </a:r>
            <a:r>
              <a:rPr lang="en-US" sz="2400" dirty="0" smtClean="0">
                <a:solidFill>
                  <a:prstClr val="black"/>
                </a:solidFill>
              </a:rPr>
              <a:t>s’ bills.  Best if there is a T </a:t>
            </a:r>
            <a:r>
              <a:rPr lang="en-US" sz="2400" dirty="0" err="1" smtClean="0">
                <a:solidFill>
                  <a:prstClr val="black"/>
                </a:solidFill>
              </a:rPr>
              <a:t>ass’n</a:t>
            </a:r>
            <a:r>
              <a:rPr lang="en-US" sz="2400" dirty="0" smtClean="0">
                <a:solidFill>
                  <a:prstClr val="black"/>
                </a:solidFill>
              </a:rPr>
              <a:t> and the ability to collect a reasonable number of representative bills.</a:t>
            </a:r>
          </a:p>
          <a:p>
            <a:pPr marL="0" lvl="0" indent="0">
              <a:buNone/>
            </a:pPr>
            <a:r>
              <a:rPr lang="en-US" sz="2400" dirty="0" smtClean="0">
                <a:solidFill>
                  <a:prstClr val="black"/>
                </a:solidFill>
              </a:rPr>
              <a:t>►	Be aware of non-representative bills: single person who works out of the home and is rarely home; under-housed/overcrowded family where no one works out of home/most are home all day.</a:t>
            </a:r>
          </a:p>
          <a:p>
            <a:pPr marL="0" lvl="0" indent="0">
              <a:buNone/>
            </a:pPr>
            <a:r>
              <a:rPr lang="en-US" sz="2400" dirty="0" smtClean="0">
                <a:solidFill>
                  <a:prstClr val="black"/>
                </a:solidFill>
              </a:rPr>
              <a:t>►	Evictions may flag situations where UAs are inadequate: failure to maintain HQS; non-payment of rent due to paying high energy bills.</a:t>
            </a:r>
            <a:endParaRPr lang="en-US" sz="2400" dirty="0">
              <a:solidFill>
                <a:prstClr val="black"/>
              </a:solidFill>
            </a:endParaRPr>
          </a:p>
        </p:txBody>
      </p:sp>
    </p:spTree>
    <p:extLst>
      <p:ext uri="{BB962C8B-B14F-4D97-AF65-F5344CB8AC3E}">
        <p14:creationId xmlns:p14="http://schemas.microsoft.com/office/powerpoint/2010/main" val="27407298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t>Little guidance/benchmarks</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23</a:t>
            </a:fld>
            <a:endParaRPr lang="en-US"/>
          </a:p>
        </p:txBody>
      </p:sp>
      <p:sp>
        <p:nvSpPr>
          <p:cNvPr id="6" name="Content Placeholder 5"/>
          <p:cNvSpPr>
            <a:spLocks noGrp="1"/>
          </p:cNvSpPr>
          <p:nvPr>
            <p:ph idx="1"/>
          </p:nvPr>
        </p:nvSpPr>
        <p:spPr>
          <a:xfrm>
            <a:off x="457200" y="1295400"/>
            <a:ext cx="8229600" cy="4830763"/>
          </a:xfrm>
        </p:spPr>
        <p:txBody>
          <a:bodyPr>
            <a:normAutofit/>
          </a:bodyPr>
          <a:lstStyle/>
          <a:p>
            <a:pPr marL="0" lvl="0" indent="0">
              <a:buNone/>
            </a:pPr>
            <a:r>
              <a:rPr lang="en-US" sz="2400" dirty="0" smtClean="0">
                <a:solidFill>
                  <a:prstClr val="black"/>
                </a:solidFill>
              </a:rPr>
              <a:t>►	Arithmetic mean (often higher than median)?  Median?  </a:t>
            </a:r>
            <a:r>
              <a:rPr lang="en-US" sz="2400" dirty="0" smtClean="0">
                <a:solidFill>
                  <a:prstClr val="black"/>
                </a:solidFill>
              </a:rPr>
              <a:t>No more than X% pay more than the UA; no more than Y% pay less than the UA?</a:t>
            </a:r>
          </a:p>
          <a:p>
            <a:pPr marL="0" lvl="0" indent="0">
              <a:buNone/>
            </a:pPr>
            <a:r>
              <a:rPr lang="en-US" sz="2400" dirty="0" smtClean="0">
                <a:solidFill>
                  <a:prstClr val="black"/>
                </a:solidFill>
              </a:rPr>
              <a:t>►	HUD multifamily memo implies “average” but not mandated anywhere.</a:t>
            </a:r>
          </a:p>
          <a:p>
            <a:pPr marL="0" lvl="0" indent="0">
              <a:buNone/>
            </a:pPr>
            <a:r>
              <a:rPr lang="en-US" sz="2400" dirty="0" smtClean="0">
                <a:solidFill>
                  <a:prstClr val="black"/>
                </a:solidFill>
              </a:rPr>
              <a:t>►	</a:t>
            </a:r>
            <a:r>
              <a:rPr lang="en-US" sz="2400" dirty="0" err="1" smtClean="0">
                <a:solidFill>
                  <a:prstClr val="black"/>
                </a:solidFill>
              </a:rPr>
              <a:t>Pub.hsng</a:t>
            </a:r>
            <a:r>
              <a:rPr lang="en-US" sz="2400" dirty="0" smtClean="0">
                <a:solidFill>
                  <a:prstClr val="black"/>
                </a:solidFill>
              </a:rPr>
              <a:t>. rules clearly vest substantial discretion in the PHAs.</a:t>
            </a:r>
          </a:p>
          <a:p>
            <a:pPr marL="0" lvl="0" indent="0">
              <a:buNone/>
            </a:pPr>
            <a:r>
              <a:rPr lang="en-US" sz="2400" dirty="0" smtClean="0">
                <a:solidFill>
                  <a:prstClr val="black"/>
                </a:solidFill>
              </a:rPr>
              <a:t>►	Courts have not directly addressed the issue.</a:t>
            </a:r>
          </a:p>
          <a:p>
            <a:pPr marL="0" lvl="0" indent="0">
              <a:buNone/>
            </a:pPr>
            <a:endParaRPr lang="en-US" sz="2400" dirty="0">
              <a:solidFill>
                <a:prstClr val="black"/>
              </a:solidFill>
            </a:endParaRPr>
          </a:p>
        </p:txBody>
      </p:sp>
    </p:spTree>
    <p:extLst>
      <p:ext uri="{BB962C8B-B14F-4D97-AF65-F5344CB8AC3E}">
        <p14:creationId xmlns:p14="http://schemas.microsoft.com/office/powerpoint/2010/main" val="4143321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t>UA Advocacy</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24</a:t>
            </a:fld>
            <a:endParaRPr lang="en-US"/>
          </a:p>
        </p:txBody>
      </p:sp>
      <p:sp>
        <p:nvSpPr>
          <p:cNvPr id="6" name="Content Placeholder 5"/>
          <p:cNvSpPr>
            <a:spLocks noGrp="1"/>
          </p:cNvSpPr>
          <p:nvPr>
            <p:ph idx="1"/>
          </p:nvPr>
        </p:nvSpPr>
        <p:spPr>
          <a:xfrm>
            <a:off x="457200" y="1295400"/>
            <a:ext cx="8229600" cy="4830763"/>
          </a:xfrm>
        </p:spPr>
        <p:txBody>
          <a:bodyPr>
            <a:normAutofit/>
          </a:bodyPr>
          <a:lstStyle/>
          <a:p>
            <a:pPr marL="0" lvl="0" indent="0">
              <a:buNone/>
            </a:pPr>
            <a:r>
              <a:rPr lang="en-US" sz="2400" dirty="0" smtClean="0">
                <a:solidFill>
                  <a:prstClr val="black"/>
                </a:solidFill>
              </a:rPr>
              <a:t>►	Involve </a:t>
            </a:r>
            <a:r>
              <a:rPr lang="en-US" sz="2400" dirty="0" err="1" smtClean="0">
                <a:solidFill>
                  <a:prstClr val="black"/>
                </a:solidFill>
              </a:rPr>
              <a:t>Ts</a:t>
            </a:r>
            <a:r>
              <a:rPr lang="en-US" sz="2400" dirty="0" smtClean="0">
                <a:solidFill>
                  <a:prstClr val="black"/>
                </a:solidFill>
              </a:rPr>
              <a:t> from the beginning.  Best to have a tenant group.  Far easier to get a sense if UAs are inadequate, and also about the variation among T households: some with clearly inadequate UAs, other adequate.  </a:t>
            </a:r>
          </a:p>
          <a:p>
            <a:pPr marL="0" lvl="0" indent="0">
              <a:buNone/>
            </a:pPr>
            <a:r>
              <a:rPr lang="en-US" sz="2400" dirty="0" smtClean="0">
                <a:solidFill>
                  <a:prstClr val="black"/>
                </a:solidFill>
              </a:rPr>
              <a:t>►	Having T </a:t>
            </a:r>
            <a:r>
              <a:rPr lang="en-US" sz="2400" smtClean="0">
                <a:solidFill>
                  <a:prstClr val="black"/>
                </a:solidFill>
              </a:rPr>
              <a:t>group or </a:t>
            </a:r>
            <a:r>
              <a:rPr lang="en-US" sz="2400" dirty="0" err="1" smtClean="0">
                <a:solidFill>
                  <a:prstClr val="black"/>
                </a:solidFill>
              </a:rPr>
              <a:t>ass’n</a:t>
            </a:r>
            <a:r>
              <a:rPr lang="en-US" sz="2400" dirty="0" smtClean="0">
                <a:solidFill>
                  <a:prstClr val="black"/>
                </a:solidFill>
              </a:rPr>
              <a:t> may make it easier to get relevant info on prices, bills.</a:t>
            </a:r>
          </a:p>
          <a:p>
            <a:pPr marL="0" lvl="0" indent="0">
              <a:buNone/>
            </a:pPr>
            <a:r>
              <a:rPr lang="en-US" sz="2400" dirty="0" smtClean="0">
                <a:solidFill>
                  <a:prstClr val="black"/>
                </a:solidFill>
              </a:rPr>
              <a:t>►	Line up potential allies.</a:t>
            </a:r>
          </a:p>
          <a:p>
            <a:pPr marL="0" lvl="0" indent="0">
              <a:buNone/>
            </a:pPr>
            <a:r>
              <a:rPr lang="en-US" sz="2400" dirty="0" smtClean="0">
                <a:solidFill>
                  <a:prstClr val="black"/>
                </a:solidFill>
              </a:rPr>
              <a:t>►	Consider meeting with regional HUD/who should attend.</a:t>
            </a:r>
          </a:p>
          <a:p>
            <a:pPr marL="0" lvl="0" indent="0">
              <a:buNone/>
            </a:pPr>
            <a:r>
              <a:rPr lang="en-US" sz="2400" dirty="0" smtClean="0">
                <a:solidFill>
                  <a:prstClr val="black"/>
                </a:solidFill>
              </a:rPr>
              <a:t>►	Gather relevant info: T bills, current and prior energy prices.</a:t>
            </a:r>
          </a:p>
          <a:p>
            <a:pPr marL="0" lvl="0" indent="0">
              <a:buNone/>
            </a:pPr>
            <a:endParaRPr lang="en-US" sz="2400" dirty="0">
              <a:solidFill>
                <a:prstClr val="black"/>
              </a:solidFill>
            </a:endParaRPr>
          </a:p>
        </p:txBody>
      </p:sp>
    </p:spTree>
    <p:extLst>
      <p:ext uri="{BB962C8B-B14F-4D97-AF65-F5344CB8AC3E}">
        <p14:creationId xmlns:p14="http://schemas.microsoft.com/office/powerpoint/2010/main" val="2486096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3065" y="5029200"/>
            <a:ext cx="6248400" cy="1554164"/>
          </a:xfrm>
        </p:spPr>
        <p:txBody>
          <a:bodyPr>
            <a:normAutofit fontScale="47500" lnSpcReduction="20000"/>
          </a:bodyPr>
          <a:lstStyle/>
          <a:p>
            <a:pPr marL="0" indent="0">
              <a:buNone/>
            </a:pPr>
            <a:r>
              <a:rPr lang="en-US" dirty="0"/>
              <a:t>Since 1969, the nonprofit </a:t>
            </a:r>
            <a:r>
              <a:rPr lang="en-US" b="1" dirty="0"/>
              <a:t>National Consumer Law Center® (NCLC®) </a:t>
            </a:r>
            <a:r>
              <a:rPr lang="en-US" dirty="0"/>
              <a:t>has worked for consumer justice and economic security for low-income and other disadvantaged people, including older adults, in the U.S. through its expertise in policy analysis and advocacy, publications, litigation, expert witness services, and training</a:t>
            </a:r>
            <a:r>
              <a:rPr lang="en-US" dirty="0" smtClean="0"/>
              <a:t>. </a:t>
            </a:r>
            <a:r>
              <a:rPr lang="en-US" b="1" dirty="0" smtClean="0"/>
              <a:t>www.nclc.org</a:t>
            </a:r>
            <a:endParaRPr lang="en-US" b="1" dirty="0"/>
          </a:p>
        </p:txBody>
      </p:sp>
      <p:pic>
        <p:nvPicPr>
          <p:cNvPr id="2050" name="Picture 2" descr="F:\doc\akowanko\2019 - mine\A - Basics\NCLC LOGOS\NCLC Logos\NCLC_Symbol_Fullcolor_RGB.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8845" t="12136" r="11270" b="12598"/>
          <a:stretch/>
        </p:blipFill>
        <p:spPr bwMode="auto">
          <a:xfrm>
            <a:off x="685800" y="5029200"/>
            <a:ext cx="1582835" cy="149134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0"/>
            <a:ext cx="9144000" cy="4800600"/>
          </a:xfrm>
          <a:prstGeom prst="rect">
            <a:avLst/>
          </a:prstGeom>
          <a:solidFill>
            <a:srgbClr val="1D4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0" y="4800600"/>
            <a:ext cx="9144000" cy="0"/>
          </a:xfrm>
          <a:prstGeom prst="line">
            <a:avLst/>
          </a:prstGeom>
          <a:ln w="57150">
            <a:solidFill>
              <a:srgbClr val="C8102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0608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(mostly) </a:t>
            </a:r>
            <a:r>
              <a:rPr lang="en-US" sz="3200" u="sng" dirty="0" smtClean="0"/>
              <a:t>won’t</a:t>
            </a:r>
            <a:r>
              <a:rPr lang="en-US" sz="3200" dirty="0" smtClean="0"/>
              <a:t> be covered</a:t>
            </a:r>
            <a:endParaRPr lang="en-US" sz="3200" dirty="0"/>
          </a:p>
        </p:txBody>
      </p:sp>
      <p:sp>
        <p:nvSpPr>
          <p:cNvPr id="3" name="Content Placeholder 2"/>
          <p:cNvSpPr>
            <a:spLocks noGrp="1"/>
          </p:cNvSpPr>
          <p:nvPr>
            <p:ph idx="1"/>
          </p:nvPr>
        </p:nvSpPr>
        <p:spPr/>
        <p:txBody>
          <a:bodyPr/>
          <a:lstStyle/>
          <a:p>
            <a:r>
              <a:rPr lang="en-US" dirty="0" smtClean="0"/>
              <a:t>Utility allowance litigation against PHAs/subsidized owners</a:t>
            </a:r>
          </a:p>
          <a:p>
            <a:pPr marL="0" indent="0">
              <a:buNone/>
            </a:pPr>
            <a:endParaRPr lang="en-US" dirty="0" smtClean="0"/>
          </a:p>
          <a:p>
            <a:r>
              <a:rPr lang="en-US" dirty="0" smtClean="0"/>
              <a:t>Housing programs outside of federal public housing, PBRA and vouchers</a:t>
            </a:r>
          </a:p>
          <a:p>
            <a:endParaRPr lang="en-US" dirty="0" smtClean="0"/>
          </a:p>
          <a:p>
            <a:r>
              <a:rPr lang="en-US" dirty="0" smtClean="0"/>
              <a:t>Legal issues specific to PA law</a:t>
            </a:r>
            <a:endParaRPr lang="en-US" dirty="0"/>
          </a:p>
        </p:txBody>
      </p:sp>
      <p:sp>
        <p:nvSpPr>
          <p:cNvPr id="4" name="Slide Number Placeholder 3"/>
          <p:cNvSpPr>
            <a:spLocks noGrp="1"/>
          </p:cNvSpPr>
          <p:nvPr>
            <p:ph type="sldNum" sz="quarter" idx="12"/>
          </p:nvPr>
        </p:nvSpPr>
        <p:spPr/>
        <p:txBody>
          <a:bodyPr/>
          <a:lstStyle/>
          <a:p>
            <a:fld id="{45DDC8A4-42C7-4B6C-B58E-2ABE2BCD8A9D}" type="slidenum">
              <a:rPr lang="en-US" smtClean="0"/>
              <a:t>3</a:t>
            </a:fld>
            <a:endParaRPr lang="en-US"/>
          </a:p>
        </p:txBody>
      </p:sp>
    </p:spTree>
    <p:extLst>
      <p:ext uri="{BB962C8B-B14F-4D97-AF65-F5344CB8AC3E}">
        <p14:creationId xmlns:p14="http://schemas.microsoft.com/office/powerpoint/2010/main" val="3212182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t>What is a utility allowance?</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4</a:t>
            </a:fld>
            <a:endParaRPr lang="en-US"/>
          </a:p>
        </p:txBody>
      </p:sp>
      <p:sp>
        <p:nvSpPr>
          <p:cNvPr id="6" name="Content Placeholder 5"/>
          <p:cNvSpPr>
            <a:spLocks noGrp="1"/>
          </p:cNvSpPr>
          <p:nvPr>
            <p:ph idx="1"/>
          </p:nvPr>
        </p:nvSpPr>
        <p:spPr>
          <a:xfrm>
            <a:off x="457200" y="1295400"/>
            <a:ext cx="8229600" cy="4830763"/>
          </a:xfrm>
        </p:spPr>
        <p:txBody>
          <a:bodyPr>
            <a:normAutofit fontScale="92500" lnSpcReduction="20000"/>
          </a:bodyPr>
          <a:lstStyle/>
          <a:p>
            <a:pPr marL="0" lvl="0" indent="0">
              <a:buNone/>
            </a:pPr>
            <a:r>
              <a:rPr lang="en-US" sz="2400" dirty="0" smtClean="0">
                <a:solidFill>
                  <a:prstClr val="black"/>
                </a:solidFill>
              </a:rPr>
              <a:t>►	Policy concept is simple: make sure the sum of rent</a:t>
            </a:r>
          </a:p>
          <a:p>
            <a:pPr marL="0" lvl="0" indent="0">
              <a:buNone/>
            </a:pPr>
            <a:r>
              <a:rPr lang="en-US" sz="2400" dirty="0">
                <a:solidFill>
                  <a:prstClr val="black"/>
                </a:solidFill>
              </a:rPr>
              <a:t>p</a:t>
            </a:r>
            <a:r>
              <a:rPr lang="en-US" sz="2400" dirty="0" smtClean="0">
                <a:solidFill>
                  <a:prstClr val="black"/>
                </a:solidFill>
              </a:rPr>
              <a:t>lus  tenant-paid utilities is affordable.</a:t>
            </a:r>
          </a:p>
          <a:p>
            <a:pPr marL="0" lvl="0" indent="0">
              <a:buNone/>
            </a:pPr>
            <a:endParaRPr lang="en-US" sz="2400" dirty="0" smtClean="0">
              <a:solidFill>
                <a:prstClr val="black"/>
              </a:solidFill>
            </a:endParaRPr>
          </a:p>
          <a:p>
            <a:pPr marL="0" lvl="0" indent="0">
              <a:buNone/>
            </a:pPr>
            <a:r>
              <a:rPr lang="en-US" sz="2400" dirty="0" smtClean="0">
                <a:solidFill>
                  <a:prstClr val="black"/>
                </a:solidFill>
              </a:rPr>
              <a:t>►	For those in pub. </a:t>
            </a:r>
            <a:r>
              <a:rPr lang="en-US" sz="2400" dirty="0" err="1" smtClean="0">
                <a:solidFill>
                  <a:prstClr val="black"/>
                </a:solidFill>
              </a:rPr>
              <a:t>hsng</a:t>
            </a:r>
            <a:r>
              <a:rPr lang="en-US" sz="2400" dirty="0" smtClean="0">
                <a:solidFill>
                  <a:prstClr val="black"/>
                </a:solidFill>
              </a:rPr>
              <a:t>. and PB  §8, rent + util. </a:t>
            </a:r>
            <a:r>
              <a:rPr lang="en-US" sz="2400" u="sng" dirty="0" smtClean="0">
                <a:solidFill>
                  <a:prstClr val="black"/>
                </a:solidFill>
              </a:rPr>
              <a:t>should</a:t>
            </a:r>
            <a:r>
              <a:rPr lang="en-US" sz="2400" dirty="0" smtClean="0">
                <a:solidFill>
                  <a:prstClr val="black"/>
                </a:solidFill>
              </a:rPr>
              <a:t> be = 30% of T’s income (but </a:t>
            </a:r>
            <a:r>
              <a:rPr lang="en-US" sz="2400" dirty="0" smtClean="0">
                <a:solidFill>
                  <a:prstClr val="black"/>
                </a:solidFill>
              </a:rPr>
              <a:t>UAs </a:t>
            </a:r>
            <a:r>
              <a:rPr lang="en-US" sz="2400" dirty="0" smtClean="0">
                <a:solidFill>
                  <a:prstClr val="black"/>
                </a:solidFill>
              </a:rPr>
              <a:t>often not adequate, </a:t>
            </a:r>
            <a:r>
              <a:rPr lang="en-US" sz="2400" dirty="0" err="1" smtClean="0">
                <a:solidFill>
                  <a:prstClr val="black"/>
                </a:solidFill>
              </a:rPr>
              <a:t>Ts</a:t>
            </a:r>
            <a:r>
              <a:rPr lang="en-US" sz="2400" dirty="0" smtClean="0">
                <a:solidFill>
                  <a:prstClr val="black"/>
                </a:solidFill>
              </a:rPr>
              <a:t> pay &gt;30%).</a:t>
            </a:r>
          </a:p>
          <a:p>
            <a:pPr marL="0" lvl="0" indent="0">
              <a:buNone/>
            </a:pPr>
            <a:endParaRPr lang="en-US" sz="2400" dirty="0" smtClean="0">
              <a:solidFill>
                <a:prstClr val="black"/>
              </a:solidFill>
            </a:endParaRPr>
          </a:p>
          <a:p>
            <a:pPr marL="0" lvl="0" indent="0">
              <a:buNone/>
            </a:pPr>
            <a:r>
              <a:rPr lang="en-US" sz="2400" dirty="0" smtClean="0">
                <a:solidFill>
                  <a:prstClr val="black"/>
                </a:solidFill>
              </a:rPr>
              <a:t>►	Util. all. is “an amount equal to the estimate made by the PHA or HUD of the monthly cost of a </a:t>
            </a:r>
            <a:r>
              <a:rPr lang="en-US" sz="2400" u="sng" dirty="0" smtClean="0">
                <a:solidFill>
                  <a:prstClr val="black"/>
                </a:solidFill>
              </a:rPr>
              <a:t>reasonable consumption of such utilities and other services for the unit by an </a:t>
            </a:r>
            <a:r>
              <a:rPr lang="en-US" sz="2400" b="1" u="sng" dirty="0" smtClean="0">
                <a:solidFill>
                  <a:prstClr val="black"/>
                </a:solidFill>
              </a:rPr>
              <a:t>energy conservative household of modest circumstances</a:t>
            </a:r>
            <a:r>
              <a:rPr lang="en-US" sz="2400" u="sng" dirty="0" smtClean="0">
                <a:solidFill>
                  <a:prstClr val="black"/>
                </a:solidFill>
              </a:rPr>
              <a:t> with the requirement of a safe, sanitary and healthful living environment.”</a:t>
            </a:r>
            <a:r>
              <a:rPr lang="en-US" sz="2400" dirty="0" smtClean="0">
                <a:solidFill>
                  <a:prstClr val="black"/>
                </a:solidFill>
              </a:rPr>
              <a:t>  24 CFR 5.603(b) [pub. </a:t>
            </a:r>
            <a:r>
              <a:rPr lang="en-US" sz="2400" dirty="0" err="1" smtClean="0">
                <a:solidFill>
                  <a:prstClr val="black"/>
                </a:solidFill>
              </a:rPr>
              <a:t>hsng</a:t>
            </a:r>
            <a:r>
              <a:rPr lang="en-US" sz="2400" dirty="0" smtClean="0">
                <a:solidFill>
                  <a:prstClr val="black"/>
                </a:solidFill>
              </a:rPr>
              <a:t>./PBRA]</a:t>
            </a:r>
          </a:p>
          <a:p>
            <a:pPr marL="0" lvl="0" indent="0">
              <a:buNone/>
            </a:pPr>
            <a:endParaRPr lang="en-US" sz="2400" dirty="0">
              <a:solidFill>
                <a:prstClr val="black"/>
              </a:solidFill>
            </a:endParaRPr>
          </a:p>
          <a:p>
            <a:pPr marL="0" lvl="0" indent="0">
              <a:buNone/>
            </a:pPr>
            <a:r>
              <a:rPr lang="en-US" sz="2400" dirty="0" smtClean="0">
                <a:solidFill>
                  <a:prstClr val="black"/>
                </a:solidFill>
              </a:rPr>
              <a:t>►Very little guidance as to what the underlined and bolded words mean in actually calculating utility allowances.</a:t>
            </a:r>
            <a:r>
              <a:rPr lang="en-US" sz="2400" dirty="0">
                <a:solidFill>
                  <a:prstClr val="black"/>
                </a:solidFill>
              </a:rPr>
              <a:t>	</a:t>
            </a:r>
          </a:p>
        </p:txBody>
      </p:sp>
    </p:spTree>
    <p:extLst>
      <p:ext uri="{BB962C8B-B14F-4D97-AF65-F5344CB8AC3E}">
        <p14:creationId xmlns:p14="http://schemas.microsoft.com/office/powerpoint/2010/main" val="240478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t>Why is this important?  Why focus now?</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5</a:t>
            </a:fld>
            <a:endParaRPr lang="en-US"/>
          </a:p>
        </p:txBody>
      </p:sp>
      <p:sp>
        <p:nvSpPr>
          <p:cNvPr id="6" name="Content Placeholder 5"/>
          <p:cNvSpPr>
            <a:spLocks noGrp="1"/>
          </p:cNvSpPr>
          <p:nvPr>
            <p:ph idx="1"/>
          </p:nvPr>
        </p:nvSpPr>
        <p:spPr>
          <a:xfrm>
            <a:off x="457200" y="1295400"/>
            <a:ext cx="8229600" cy="4830763"/>
          </a:xfrm>
        </p:spPr>
        <p:txBody>
          <a:bodyPr>
            <a:normAutofit/>
          </a:bodyPr>
          <a:lstStyle/>
          <a:p>
            <a:pPr marL="0" lvl="0" indent="0">
              <a:buNone/>
            </a:pPr>
            <a:r>
              <a:rPr lang="en-US" sz="2400" dirty="0" smtClean="0">
                <a:solidFill>
                  <a:prstClr val="black"/>
                </a:solidFill>
              </a:rPr>
              <a:t>►	If UAs are inadequate, “shelter costs” (rent, utilities) are even less affordable.  Tenants risk termination of utility service, eviction, or both.</a:t>
            </a:r>
          </a:p>
          <a:p>
            <a:pPr marL="0" lvl="0" indent="0">
              <a:buNone/>
            </a:pPr>
            <a:endParaRPr lang="en-US" sz="2400" dirty="0" smtClean="0">
              <a:solidFill>
                <a:prstClr val="black"/>
              </a:solidFill>
            </a:endParaRPr>
          </a:p>
          <a:p>
            <a:pPr marL="0" lvl="0" indent="0">
              <a:buNone/>
            </a:pPr>
            <a:r>
              <a:rPr lang="en-US" sz="2400" dirty="0" smtClean="0">
                <a:solidFill>
                  <a:prstClr val="black"/>
                </a:solidFill>
              </a:rPr>
              <a:t>►	Energy prices are rising sharply, due to Russia’s war on Ukraine and other factors.</a:t>
            </a:r>
          </a:p>
          <a:p>
            <a:pPr marL="0" lvl="0" indent="0">
              <a:buNone/>
            </a:pPr>
            <a:endParaRPr lang="en-US" sz="2400" dirty="0">
              <a:solidFill>
                <a:prstClr val="black"/>
              </a:solidFill>
            </a:endParaRPr>
          </a:p>
          <a:p>
            <a:pPr marL="0" lvl="0" indent="0">
              <a:buNone/>
            </a:pPr>
            <a:r>
              <a:rPr lang="en-US" sz="2400" dirty="0" smtClean="0">
                <a:solidFill>
                  <a:prstClr val="black"/>
                </a:solidFill>
              </a:rPr>
              <a:t>►	If energy prices have risen so that UAs should be raised 10% or more, PHA has obligation to do so.</a:t>
            </a:r>
            <a:endParaRPr lang="en-US" sz="2400" dirty="0">
              <a:solidFill>
                <a:prstClr val="black"/>
              </a:solidFill>
            </a:endParaRPr>
          </a:p>
        </p:txBody>
      </p:sp>
    </p:spTree>
    <p:extLst>
      <p:ext uri="{BB962C8B-B14F-4D97-AF65-F5344CB8AC3E}">
        <p14:creationId xmlns:p14="http://schemas.microsoft.com/office/powerpoint/2010/main" val="4083422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t>Red flag: vouchers v. pub. </a:t>
            </a:r>
            <a:r>
              <a:rPr lang="en-US" sz="3200" dirty="0" err="1" smtClean="0"/>
              <a:t>hsng</a:t>
            </a:r>
            <a:r>
              <a:rPr lang="en-US" sz="3200" dirty="0" smtClean="0"/>
              <a:t>./PBRA</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6</a:t>
            </a:fld>
            <a:endParaRPr lang="en-US"/>
          </a:p>
        </p:txBody>
      </p:sp>
      <p:sp>
        <p:nvSpPr>
          <p:cNvPr id="6" name="Content Placeholder 5"/>
          <p:cNvSpPr>
            <a:spLocks noGrp="1"/>
          </p:cNvSpPr>
          <p:nvPr>
            <p:ph idx="1"/>
          </p:nvPr>
        </p:nvSpPr>
        <p:spPr>
          <a:xfrm>
            <a:off x="457200" y="1295400"/>
            <a:ext cx="8229600" cy="4830763"/>
          </a:xfrm>
        </p:spPr>
        <p:txBody>
          <a:bodyPr>
            <a:normAutofit/>
          </a:bodyPr>
          <a:lstStyle/>
          <a:p>
            <a:pPr marL="0" lvl="0" indent="0">
              <a:buNone/>
            </a:pPr>
            <a:r>
              <a:rPr lang="en-US" sz="2400" dirty="0" smtClean="0">
                <a:solidFill>
                  <a:prstClr val="black"/>
                </a:solidFill>
              </a:rPr>
              <a:t>►	In public and PBRA housing, the sum of rent and T-paid utilities is set at 30% of income.  Any increase in UA decreases T-share of rent, so T always benefits.</a:t>
            </a:r>
          </a:p>
          <a:p>
            <a:pPr marL="0" lvl="0" indent="0">
              <a:buNone/>
            </a:pPr>
            <a:r>
              <a:rPr lang="en-US" sz="2400" dirty="0" smtClean="0">
                <a:solidFill>
                  <a:prstClr val="black"/>
                </a:solidFill>
              </a:rPr>
              <a:t>►	The interaction of voucher “payment standard”, tenant’s share of the rent, and utility allowance means many voucher tenants will </a:t>
            </a:r>
            <a:r>
              <a:rPr lang="en-US" sz="2400" u="sng" dirty="0" smtClean="0">
                <a:solidFill>
                  <a:prstClr val="black"/>
                </a:solidFill>
              </a:rPr>
              <a:t>not</a:t>
            </a:r>
            <a:r>
              <a:rPr lang="en-US" sz="2400" dirty="0" smtClean="0">
                <a:solidFill>
                  <a:prstClr val="black"/>
                </a:solidFill>
              </a:rPr>
              <a:t> benefit from UA increase.</a:t>
            </a:r>
          </a:p>
          <a:p>
            <a:pPr marL="0" lvl="0" indent="0">
              <a:buNone/>
            </a:pPr>
            <a:r>
              <a:rPr lang="en-US" sz="2400" dirty="0" smtClean="0">
                <a:solidFill>
                  <a:prstClr val="black"/>
                </a:solidFill>
              </a:rPr>
              <a:t>►	Payment standard is an absolute cap on assistance. If rent exceeds, or is even close to, the payment standard, UA increase may yield no benefit.</a:t>
            </a:r>
          </a:p>
          <a:p>
            <a:pPr marL="0" lvl="0" indent="0">
              <a:buNone/>
            </a:pPr>
            <a:r>
              <a:rPr lang="en-US" sz="2400" dirty="0" smtClean="0">
                <a:solidFill>
                  <a:prstClr val="black"/>
                </a:solidFill>
              </a:rPr>
              <a:t>►	E.g., if pmt. std. is $1,000, &amp; contract rent is $1,200, T is already paying $200 towards rent.  Util. all. change yields T nothing, as assistance is </a:t>
            </a:r>
            <a:r>
              <a:rPr lang="en-US" sz="2400" dirty="0" smtClean="0">
                <a:solidFill>
                  <a:prstClr val="black"/>
                </a:solidFill>
              </a:rPr>
              <a:t>capped at $1,000.</a:t>
            </a:r>
            <a:endParaRPr lang="en-US" sz="2400" dirty="0">
              <a:solidFill>
                <a:prstClr val="black"/>
              </a:solidFill>
            </a:endParaRPr>
          </a:p>
        </p:txBody>
      </p:sp>
    </p:spTree>
    <p:extLst>
      <p:ext uri="{BB962C8B-B14F-4D97-AF65-F5344CB8AC3E}">
        <p14:creationId xmlns:p14="http://schemas.microsoft.com/office/powerpoint/2010/main" val="459622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t>Red flag: vouchers (cont’d)</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7</a:t>
            </a:fld>
            <a:endParaRPr lang="en-US"/>
          </a:p>
        </p:txBody>
      </p:sp>
      <p:sp>
        <p:nvSpPr>
          <p:cNvPr id="6" name="Content Placeholder 5"/>
          <p:cNvSpPr>
            <a:spLocks noGrp="1"/>
          </p:cNvSpPr>
          <p:nvPr>
            <p:ph idx="1"/>
          </p:nvPr>
        </p:nvSpPr>
        <p:spPr>
          <a:xfrm>
            <a:off x="457200" y="1295400"/>
            <a:ext cx="8229600" cy="4830763"/>
          </a:xfrm>
        </p:spPr>
        <p:txBody>
          <a:bodyPr>
            <a:normAutofit/>
          </a:bodyPr>
          <a:lstStyle/>
          <a:p>
            <a:pPr marL="0" lvl="0" indent="0">
              <a:buNone/>
            </a:pPr>
            <a:r>
              <a:rPr lang="en-US" sz="2400" dirty="0" smtClean="0">
                <a:solidFill>
                  <a:prstClr val="black"/>
                </a:solidFill>
              </a:rPr>
              <a:t>►	However, whether any single voucher T or group of </a:t>
            </a:r>
            <a:r>
              <a:rPr lang="en-US" sz="2400" dirty="0" err="1" smtClean="0">
                <a:solidFill>
                  <a:prstClr val="black"/>
                </a:solidFill>
              </a:rPr>
              <a:t>Ts</a:t>
            </a:r>
            <a:r>
              <a:rPr lang="en-US" sz="2400" dirty="0" smtClean="0">
                <a:solidFill>
                  <a:prstClr val="black"/>
                </a:solidFill>
              </a:rPr>
              <a:t> will benefit requires factual investigation. It may vary by subsidized </a:t>
            </a:r>
            <a:r>
              <a:rPr lang="en-US" sz="2400" dirty="0" err="1" smtClean="0">
                <a:solidFill>
                  <a:prstClr val="black"/>
                </a:solidFill>
              </a:rPr>
              <a:t>Ts</a:t>
            </a:r>
            <a:r>
              <a:rPr lang="en-US" sz="2400" dirty="0" smtClean="0">
                <a:solidFill>
                  <a:prstClr val="black"/>
                </a:solidFill>
              </a:rPr>
              <a:t> within a single building, and in different buildings within the same town.  Some </a:t>
            </a:r>
            <a:r>
              <a:rPr lang="en-US" sz="2400" dirty="0" err="1" smtClean="0">
                <a:solidFill>
                  <a:prstClr val="black"/>
                </a:solidFill>
              </a:rPr>
              <a:t>Ts</a:t>
            </a:r>
            <a:r>
              <a:rPr lang="en-US" sz="2400" dirty="0" smtClean="0">
                <a:solidFill>
                  <a:prstClr val="black"/>
                </a:solidFill>
              </a:rPr>
              <a:t> will have a contract rent well below the pmt. std. and could benefit by an increase on the utility allowance.  Others will get no benefit.</a:t>
            </a:r>
          </a:p>
          <a:p>
            <a:pPr marL="0" lvl="0" indent="0">
              <a:buNone/>
            </a:pPr>
            <a:endParaRPr lang="en-US" sz="2400" dirty="0" smtClean="0">
              <a:solidFill>
                <a:prstClr val="black"/>
              </a:solidFill>
            </a:endParaRPr>
          </a:p>
          <a:p>
            <a:pPr marL="0" lvl="0" indent="0">
              <a:buNone/>
            </a:pPr>
            <a:r>
              <a:rPr lang="en-US" sz="2400" dirty="0" smtClean="0">
                <a:solidFill>
                  <a:prstClr val="black"/>
                </a:solidFill>
              </a:rPr>
              <a:t>►	For </a:t>
            </a:r>
            <a:r>
              <a:rPr lang="en-US" sz="2400" dirty="0" err="1" smtClean="0">
                <a:solidFill>
                  <a:prstClr val="black"/>
                </a:solidFill>
              </a:rPr>
              <a:t>Ts</a:t>
            </a:r>
            <a:r>
              <a:rPr lang="en-US" sz="2400" dirty="0" smtClean="0">
                <a:solidFill>
                  <a:prstClr val="black"/>
                </a:solidFill>
              </a:rPr>
              <a:t> who will not benefit, important to explore:</a:t>
            </a:r>
          </a:p>
          <a:p>
            <a:pPr marL="514350" lvl="0" indent="-514350">
              <a:buAutoNum type="romanLcParenBoth"/>
            </a:pPr>
            <a:r>
              <a:rPr lang="en-US" sz="2400" dirty="0" smtClean="0">
                <a:solidFill>
                  <a:prstClr val="black"/>
                </a:solidFill>
              </a:rPr>
              <a:t>Increasing the payment </a:t>
            </a:r>
            <a:r>
              <a:rPr lang="en-US" sz="2400" dirty="0" smtClean="0">
                <a:solidFill>
                  <a:prstClr val="black"/>
                </a:solidFill>
              </a:rPr>
              <a:t>standard [90% to 110% of FMR, with exceptions)</a:t>
            </a:r>
            <a:endParaRPr lang="en-US" sz="2400" dirty="0" smtClean="0">
              <a:solidFill>
                <a:prstClr val="black"/>
              </a:solidFill>
            </a:endParaRPr>
          </a:p>
          <a:p>
            <a:pPr marL="514350" lvl="0" indent="-514350">
              <a:buAutoNum type="romanLcParenBoth"/>
            </a:pPr>
            <a:r>
              <a:rPr lang="en-US" sz="2400" dirty="0" smtClean="0">
                <a:solidFill>
                  <a:prstClr val="black"/>
                </a:solidFill>
              </a:rPr>
              <a:t>Accessing fuel assistance/other payment assistance.</a:t>
            </a:r>
            <a:endParaRPr lang="en-US" sz="2400" dirty="0">
              <a:solidFill>
                <a:prstClr val="black"/>
              </a:solidFill>
            </a:endParaRPr>
          </a:p>
        </p:txBody>
      </p:sp>
    </p:spTree>
    <p:extLst>
      <p:ext uri="{BB962C8B-B14F-4D97-AF65-F5344CB8AC3E}">
        <p14:creationId xmlns:p14="http://schemas.microsoft.com/office/powerpoint/2010/main" val="130572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t>What does a utility allowance cover?</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8</a:t>
            </a:fld>
            <a:endParaRPr lang="en-US"/>
          </a:p>
        </p:txBody>
      </p:sp>
      <p:sp>
        <p:nvSpPr>
          <p:cNvPr id="6" name="Content Placeholder 5"/>
          <p:cNvSpPr>
            <a:spLocks noGrp="1"/>
          </p:cNvSpPr>
          <p:nvPr>
            <p:ph idx="1"/>
          </p:nvPr>
        </p:nvSpPr>
        <p:spPr>
          <a:xfrm>
            <a:off x="457200" y="1295400"/>
            <a:ext cx="8229600" cy="4830763"/>
          </a:xfrm>
        </p:spPr>
        <p:txBody>
          <a:bodyPr>
            <a:normAutofit/>
          </a:bodyPr>
          <a:lstStyle/>
          <a:p>
            <a:pPr marL="0" lvl="0" indent="0">
              <a:buNone/>
            </a:pPr>
            <a:r>
              <a:rPr lang="en-US" sz="2400" dirty="0" smtClean="0">
                <a:solidFill>
                  <a:prstClr val="black"/>
                </a:solidFill>
              </a:rPr>
              <a:t>►	UA should cover tenant-paid natural gas, electricity, delivered fuel (e.g., oil or propane), and charges for water/sewer or trash.  UA does </a:t>
            </a:r>
            <a:r>
              <a:rPr lang="en-US" sz="2400" u="sng" dirty="0" smtClean="0">
                <a:solidFill>
                  <a:prstClr val="black"/>
                </a:solidFill>
              </a:rPr>
              <a:t>not</a:t>
            </a:r>
            <a:r>
              <a:rPr lang="en-US" sz="2400" dirty="0" smtClean="0">
                <a:solidFill>
                  <a:prstClr val="black"/>
                </a:solidFill>
              </a:rPr>
              <a:t> cover telephone, cable or Internet</a:t>
            </a:r>
            <a:r>
              <a:rPr lang="en-US" sz="2400" dirty="0" smtClean="0">
                <a:solidFill>
                  <a:prstClr val="black"/>
                </a:solidFill>
              </a:rPr>
              <a:t>.</a:t>
            </a:r>
          </a:p>
          <a:p>
            <a:pPr marL="0" lvl="0" indent="0">
              <a:buNone/>
            </a:pPr>
            <a:r>
              <a:rPr lang="en-US" sz="2400" dirty="0" smtClean="0">
                <a:solidFill>
                  <a:prstClr val="black"/>
                </a:solidFill>
              </a:rPr>
              <a:t>►	PHA/owner may base UAs on actual bills/billing info they collect.  Others may use an engineering approach.  In either case, PHA/owner must provide a UA for each utility service consumed by the household: electricity, gas, oil/propane, water, sewer, trash.</a:t>
            </a:r>
            <a:endParaRPr lang="en-US" sz="2400" dirty="0">
              <a:solidFill>
                <a:prstClr val="black"/>
              </a:solidFill>
            </a:endParaRPr>
          </a:p>
        </p:txBody>
      </p:sp>
    </p:spTree>
    <p:extLst>
      <p:ext uri="{BB962C8B-B14F-4D97-AF65-F5344CB8AC3E}">
        <p14:creationId xmlns:p14="http://schemas.microsoft.com/office/powerpoint/2010/main" val="2897605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t>Overview of recent price increases</a:t>
            </a:r>
            <a:endParaRPr lang="en-US" sz="3200" dirty="0"/>
          </a:p>
        </p:txBody>
      </p:sp>
      <p:sp>
        <p:nvSpPr>
          <p:cNvPr id="4" name="Slide Number Placeholder 3"/>
          <p:cNvSpPr>
            <a:spLocks noGrp="1"/>
          </p:cNvSpPr>
          <p:nvPr>
            <p:ph type="sldNum" sz="quarter" idx="12"/>
          </p:nvPr>
        </p:nvSpPr>
        <p:spPr/>
        <p:txBody>
          <a:bodyPr/>
          <a:lstStyle/>
          <a:p>
            <a:fld id="{45DDC8A4-42C7-4B6C-B58E-2ABE2BCD8A9D}" type="slidenum">
              <a:rPr lang="en-US" smtClean="0"/>
              <a:t>9</a:t>
            </a:fld>
            <a:endParaRPr lang="en-US"/>
          </a:p>
        </p:txBody>
      </p:sp>
      <p:sp>
        <p:nvSpPr>
          <p:cNvPr id="6" name="Content Placeholder 5"/>
          <p:cNvSpPr>
            <a:spLocks noGrp="1"/>
          </p:cNvSpPr>
          <p:nvPr>
            <p:ph idx="1"/>
          </p:nvPr>
        </p:nvSpPr>
        <p:spPr>
          <a:xfrm>
            <a:off x="457200" y="1295400"/>
            <a:ext cx="8229600" cy="4830763"/>
          </a:xfrm>
        </p:spPr>
        <p:txBody>
          <a:bodyPr>
            <a:normAutofit/>
          </a:bodyPr>
          <a:lstStyle/>
          <a:p>
            <a:pPr marL="0" lvl="0" indent="0">
              <a:buNone/>
            </a:pPr>
            <a:r>
              <a:rPr lang="en-US" sz="2400" dirty="0" smtClean="0">
                <a:solidFill>
                  <a:prstClr val="black"/>
                </a:solidFill>
              </a:rPr>
              <a:t>►	</a:t>
            </a:r>
            <a:r>
              <a:rPr lang="en-US" sz="2400" dirty="0" smtClean="0">
                <a:solidFill>
                  <a:prstClr val="black"/>
                </a:solidFill>
              </a:rPr>
              <a:t>PULP and other local advocates will be best-positioned to determine recent prices in PA.</a:t>
            </a:r>
          </a:p>
          <a:p>
            <a:pPr marL="0" lvl="0" indent="0">
              <a:buNone/>
            </a:pPr>
            <a:r>
              <a:rPr lang="en-US" sz="2400" dirty="0" smtClean="0">
                <a:solidFill>
                  <a:prstClr val="black"/>
                </a:solidFill>
              </a:rPr>
              <a:t>►	However, across the country, energy prices have been increasing sharply, due to Russia’s war against Ukraine and other global and local factors.</a:t>
            </a:r>
          </a:p>
          <a:p>
            <a:pPr marL="0" lvl="0" indent="0">
              <a:buNone/>
            </a:pPr>
            <a:r>
              <a:rPr lang="en-US" sz="2400" dirty="0" smtClean="0">
                <a:solidFill>
                  <a:prstClr val="black"/>
                </a:solidFill>
              </a:rPr>
              <a:t>►	It will often take a fair amount of research and legwork to gather reliable data on energy prices.  Easier for regulated electric and gas companies; harder for oil/propane; possibly hardest for water/sewer/trash.</a:t>
            </a:r>
          </a:p>
          <a:p>
            <a:pPr marL="0" lvl="0" indent="0">
              <a:buNone/>
            </a:pPr>
            <a:r>
              <a:rPr lang="en-US" sz="2400" dirty="0" smtClean="0">
                <a:solidFill>
                  <a:prstClr val="black"/>
                </a:solidFill>
              </a:rPr>
              <a:t> </a:t>
            </a:r>
            <a:endParaRPr lang="en-US" sz="2400" dirty="0" smtClean="0">
              <a:solidFill>
                <a:prstClr val="black"/>
              </a:solidFill>
            </a:endParaRPr>
          </a:p>
          <a:p>
            <a:pPr marL="0" lvl="0" indent="0">
              <a:buNone/>
            </a:pPr>
            <a:endParaRPr lang="en-US" sz="2400" dirty="0">
              <a:solidFill>
                <a:prstClr val="black"/>
              </a:solidFill>
            </a:endParaRPr>
          </a:p>
        </p:txBody>
      </p:sp>
    </p:spTree>
    <p:extLst>
      <p:ext uri="{BB962C8B-B14F-4D97-AF65-F5344CB8AC3E}">
        <p14:creationId xmlns:p14="http://schemas.microsoft.com/office/powerpoint/2010/main" val="1081540045"/>
      </p:ext>
    </p:extLst>
  </p:cSld>
  <p:clrMapOvr>
    <a:masterClrMapping/>
  </p:clrMapOvr>
</p:sld>
</file>

<file path=ppt/theme/theme1.xml><?xml version="1.0" encoding="utf-8"?>
<a:theme xmlns:a="http://schemas.openxmlformats.org/drawingml/2006/main" name="DEFAULT-Template">
  <a:themeElements>
    <a:clrScheme name="Custom 4">
      <a:dk1>
        <a:sysClr val="windowText" lastClr="000000"/>
      </a:dk1>
      <a:lt1>
        <a:sysClr val="window" lastClr="FFFFFF"/>
      </a:lt1>
      <a:dk2>
        <a:srgbClr val="1D4F91"/>
      </a:dk2>
      <a:lt2>
        <a:srgbClr val="C8102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BASIC-Template</Template>
  <TotalTime>2301</TotalTime>
  <Words>278</Words>
  <Application>Microsoft Office PowerPoint</Application>
  <PresentationFormat>On-screen Show (4:3)</PresentationFormat>
  <Paragraphs>165</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Wingdings</vt:lpstr>
      <vt:lpstr>DEFAULT-Template</vt:lpstr>
      <vt:lpstr>Advocating for Increased Utility Allowances in Public and Subsidized Housing </vt:lpstr>
      <vt:lpstr>Scope of the webinar</vt:lpstr>
      <vt:lpstr>What (mostly) won’t be covered</vt:lpstr>
      <vt:lpstr>What is a utility allowance?</vt:lpstr>
      <vt:lpstr>Why is this important?  Why focus now?</vt:lpstr>
      <vt:lpstr>Red flag: vouchers v. pub. hsng./PBRA</vt:lpstr>
      <vt:lpstr>Red flag: vouchers (cont’d)</vt:lpstr>
      <vt:lpstr>What does a utility allowance cover?</vt:lpstr>
      <vt:lpstr>Overview of recent price increases</vt:lpstr>
      <vt:lpstr>Overview of recent gas price increases</vt:lpstr>
      <vt:lpstr>Overview of recent electric price increases</vt:lpstr>
      <vt:lpstr>Overview of recent water/sewer increases</vt:lpstr>
      <vt:lpstr>Overview of recent oil price increases</vt:lpstr>
      <vt:lpstr>Determining current allowances – deeper dive</vt:lpstr>
      <vt:lpstr>Determining current allowances – 2</vt:lpstr>
      <vt:lpstr>What is required of PHAs/pub. Hsng.?</vt:lpstr>
      <vt:lpstr>What is required of PHAs - 2</vt:lpstr>
      <vt:lpstr>What is required in HCVP</vt:lpstr>
      <vt:lpstr>What is required in PBRA</vt:lpstr>
      <vt:lpstr>Special rules, Ts with disabilities </vt:lpstr>
      <vt:lpstr>When to raise a challenge</vt:lpstr>
      <vt:lpstr>Sources of usage info</vt:lpstr>
      <vt:lpstr>Little guidance/benchmarks</vt:lpstr>
      <vt:lpstr>UA Advocacy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Expected Energy Price Increases</dc:title>
  <dc:creator>Charlie H</dc:creator>
  <cp:lastModifiedBy>Charlie H</cp:lastModifiedBy>
  <cp:revision>36</cp:revision>
  <cp:lastPrinted>2022-10-06T22:27:53Z</cp:lastPrinted>
  <dcterms:created xsi:type="dcterms:W3CDTF">2022-09-06T22:15:53Z</dcterms:created>
  <dcterms:modified xsi:type="dcterms:W3CDTF">2022-10-07T03:43:36Z</dcterms:modified>
</cp:coreProperties>
</file>