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5" r:id="rId2"/>
    <p:sldId id="288" r:id="rId3"/>
    <p:sldId id="289" r:id="rId4"/>
    <p:sldId id="290" r:id="rId5"/>
    <p:sldId id="257" r:id="rId6"/>
    <p:sldId id="258" r:id="rId7"/>
    <p:sldId id="259" r:id="rId8"/>
    <p:sldId id="347" r:id="rId9"/>
    <p:sldId id="328" r:id="rId10"/>
    <p:sldId id="296" r:id="rId11"/>
    <p:sldId id="340" r:id="rId12"/>
    <p:sldId id="310" r:id="rId13"/>
    <p:sldId id="346" r:id="rId14"/>
    <p:sldId id="312" r:id="rId15"/>
    <p:sldId id="348" r:id="rId16"/>
    <p:sldId id="315" r:id="rId17"/>
    <p:sldId id="298" r:id="rId18"/>
    <p:sldId id="341" r:id="rId19"/>
    <p:sldId id="324" r:id="rId20"/>
    <p:sldId id="329" r:id="rId21"/>
    <p:sldId id="331" r:id="rId22"/>
    <p:sldId id="336" r:id="rId23"/>
    <p:sldId id="334" r:id="rId24"/>
    <p:sldId id="335" r:id="rId25"/>
    <p:sldId id="333" r:id="rId26"/>
    <p:sldId id="337" r:id="rId27"/>
    <p:sldId id="338" r:id="rId28"/>
    <p:sldId id="330" r:id="rId29"/>
    <p:sldId id="339" r:id="rId30"/>
    <p:sldId id="349" r:id="rId31"/>
    <p:sldId id="271" r:id="rId32"/>
    <p:sldId id="272" r:id="rId33"/>
    <p:sldId id="274" r:id="rId34"/>
    <p:sldId id="342" r:id="rId35"/>
    <p:sldId id="275" r:id="rId36"/>
    <p:sldId id="276" r:id="rId37"/>
    <p:sldId id="278" r:id="rId38"/>
    <p:sldId id="279" r:id="rId39"/>
    <p:sldId id="280" r:id="rId40"/>
    <p:sldId id="343" r:id="rId41"/>
    <p:sldId id="32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y Geller" initials="H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80870" autoAdjust="0"/>
  </p:normalViewPr>
  <p:slideViewPr>
    <p:cSldViewPr>
      <p:cViewPr varScale="1">
        <p:scale>
          <a:sx n="60" d="100"/>
          <a:sy n="60" d="100"/>
        </p:scale>
        <p:origin x="1668"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BF8FA-211B-4D11-B17E-94CE18F379DF}" type="doc">
      <dgm:prSet loTypeId="urn:microsoft.com/office/officeart/2005/8/layout/cycle7" loCatId="cycle" qsTypeId="urn:microsoft.com/office/officeart/2005/8/quickstyle/3d4" qsCatId="3D" csTypeId="urn:microsoft.com/office/officeart/2005/8/colors/colorful1#1" csCatId="colorful" phldr="1"/>
      <dgm:spPr/>
      <dgm:t>
        <a:bodyPr/>
        <a:lstStyle/>
        <a:p>
          <a:endParaRPr lang="en-US"/>
        </a:p>
      </dgm:t>
    </dgm:pt>
    <dgm:pt modelId="{4671B817-E4A1-41B5-B222-3040B3F8B058}">
      <dgm:prSet phldrT="[Text]"/>
      <dgm:spPr>
        <a:solidFill>
          <a:srgbClr val="92D050"/>
        </a:solidFill>
      </dgm:spPr>
      <dgm:t>
        <a:bodyPr/>
        <a:lstStyle/>
        <a:p>
          <a:r>
            <a:rPr lang="en-US" b="1" dirty="0" smtClean="0"/>
            <a:t>Default Service</a:t>
          </a:r>
          <a:endParaRPr lang="en-US" b="1" dirty="0"/>
        </a:p>
      </dgm:t>
    </dgm:pt>
    <dgm:pt modelId="{26DB9C10-86B7-4F30-8330-6EFAF4309362}" type="parTrans" cxnId="{B110E4EF-F98D-4FE4-B879-87F6E1E4395A}">
      <dgm:prSet/>
      <dgm:spPr/>
      <dgm:t>
        <a:bodyPr/>
        <a:lstStyle/>
        <a:p>
          <a:endParaRPr lang="en-US"/>
        </a:p>
      </dgm:t>
    </dgm:pt>
    <dgm:pt modelId="{930338EB-BE99-4FD1-B39E-683351AFE514}" type="sibTrans" cxnId="{B110E4EF-F98D-4FE4-B879-87F6E1E4395A}">
      <dgm:prSet/>
      <dgm:spPr>
        <a:solidFill>
          <a:srgbClr val="92D050"/>
        </a:solidFill>
      </dgm:spPr>
      <dgm:t>
        <a:bodyPr/>
        <a:lstStyle/>
        <a:p>
          <a:endParaRPr lang="en-US"/>
        </a:p>
      </dgm:t>
    </dgm:pt>
    <dgm:pt modelId="{490F7096-E766-429A-BA9A-172CD92B6593}">
      <dgm:prSet phldrT="[Text]"/>
      <dgm:spPr>
        <a:solidFill>
          <a:schemeClr val="accent2"/>
        </a:solidFill>
      </dgm:spPr>
      <dgm:t>
        <a:bodyPr/>
        <a:lstStyle/>
        <a:p>
          <a:r>
            <a:rPr lang="en-US" b="1" dirty="0" smtClean="0"/>
            <a:t>Supplier A</a:t>
          </a:r>
          <a:endParaRPr lang="en-US" b="1" dirty="0"/>
        </a:p>
      </dgm:t>
    </dgm:pt>
    <dgm:pt modelId="{20AF487C-6F9C-4F92-928F-204157B2F5D1}" type="parTrans" cxnId="{926CB1CE-D29F-42ED-AEB8-D35ADDE58188}">
      <dgm:prSet/>
      <dgm:spPr/>
      <dgm:t>
        <a:bodyPr/>
        <a:lstStyle/>
        <a:p>
          <a:endParaRPr lang="en-US"/>
        </a:p>
      </dgm:t>
    </dgm:pt>
    <dgm:pt modelId="{7D7B8129-9D35-4C95-9913-EF2AD199567F}" type="sibTrans" cxnId="{926CB1CE-D29F-42ED-AEB8-D35ADDE58188}">
      <dgm:prSet/>
      <dgm:spPr>
        <a:solidFill>
          <a:schemeClr val="accent2">
            <a:lumMod val="75000"/>
          </a:schemeClr>
        </a:solidFill>
      </dgm:spPr>
      <dgm:t>
        <a:bodyPr/>
        <a:lstStyle/>
        <a:p>
          <a:endParaRPr lang="en-US"/>
        </a:p>
      </dgm:t>
    </dgm:pt>
    <dgm:pt modelId="{E1385939-54B3-4C69-9451-FE9C47376249}">
      <dgm:prSet phldrT="[Text]"/>
      <dgm:spPr/>
      <dgm:t>
        <a:bodyPr/>
        <a:lstStyle/>
        <a:p>
          <a:r>
            <a:rPr lang="en-US" b="1" dirty="0" smtClean="0"/>
            <a:t>Supplier B</a:t>
          </a:r>
          <a:endParaRPr lang="en-US" b="1" dirty="0"/>
        </a:p>
      </dgm:t>
    </dgm:pt>
    <dgm:pt modelId="{2139C14B-1E90-412E-9D95-E00F1D88258C}" type="parTrans" cxnId="{E185099F-7B8B-409C-A649-70BE949F1EE9}">
      <dgm:prSet/>
      <dgm:spPr/>
      <dgm:t>
        <a:bodyPr/>
        <a:lstStyle/>
        <a:p>
          <a:endParaRPr lang="en-US"/>
        </a:p>
      </dgm:t>
    </dgm:pt>
    <dgm:pt modelId="{643CD627-C1D9-4DC9-B1FB-6E03732BEB93}" type="sibTrans" cxnId="{E185099F-7B8B-409C-A649-70BE949F1EE9}">
      <dgm:prSet/>
      <dgm:spPr/>
      <dgm:t>
        <a:bodyPr/>
        <a:lstStyle/>
        <a:p>
          <a:endParaRPr lang="en-US"/>
        </a:p>
      </dgm:t>
    </dgm:pt>
    <dgm:pt modelId="{747799AB-32DD-4E75-B893-6B382AF2897A}" type="pres">
      <dgm:prSet presAssocID="{9B9BF8FA-211B-4D11-B17E-94CE18F379DF}" presName="Name0" presStyleCnt="0">
        <dgm:presLayoutVars>
          <dgm:dir/>
          <dgm:resizeHandles val="exact"/>
        </dgm:presLayoutVars>
      </dgm:prSet>
      <dgm:spPr/>
      <dgm:t>
        <a:bodyPr/>
        <a:lstStyle/>
        <a:p>
          <a:endParaRPr lang="en-US"/>
        </a:p>
      </dgm:t>
    </dgm:pt>
    <dgm:pt modelId="{915E066D-28F5-40EA-9BE7-AA30C5392E1E}" type="pres">
      <dgm:prSet presAssocID="{4671B817-E4A1-41B5-B222-3040B3F8B058}" presName="node" presStyleLbl="node1" presStyleIdx="0" presStyleCnt="3">
        <dgm:presLayoutVars>
          <dgm:bulletEnabled val="1"/>
        </dgm:presLayoutVars>
      </dgm:prSet>
      <dgm:spPr/>
      <dgm:t>
        <a:bodyPr/>
        <a:lstStyle/>
        <a:p>
          <a:endParaRPr lang="en-US"/>
        </a:p>
      </dgm:t>
    </dgm:pt>
    <dgm:pt modelId="{23088749-6CF3-4C0A-B8AE-3A649212AB5F}" type="pres">
      <dgm:prSet presAssocID="{930338EB-BE99-4FD1-B39E-683351AFE514}" presName="sibTrans" presStyleLbl="sibTrans2D1" presStyleIdx="0" presStyleCnt="3"/>
      <dgm:spPr/>
      <dgm:t>
        <a:bodyPr/>
        <a:lstStyle/>
        <a:p>
          <a:endParaRPr lang="en-US"/>
        </a:p>
      </dgm:t>
    </dgm:pt>
    <dgm:pt modelId="{19F91219-5F4D-4020-8058-9AE820364434}" type="pres">
      <dgm:prSet presAssocID="{930338EB-BE99-4FD1-B39E-683351AFE514}" presName="connectorText" presStyleLbl="sibTrans2D1" presStyleIdx="0" presStyleCnt="3"/>
      <dgm:spPr/>
      <dgm:t>
        <a:bodyPr/>
        <a:lstStyle/>
        <a:p>
          <a:endParaRPr lang="en-US"/>
        </a:p>
      </dgm:t>
    </dgm:pt>
    <dgm:pt modelId="{42FA3FAA-F8D5-4DE8-B9AB-A0970AFF1378}" type="pres">
      <dgm:prSet presAssocID="{490F7096-E766-429A-BA9A-172CD92B6593}" presName="node" presStyleLbl="node1" presStyleIdx="1" presStyleCnt="3">
        <dgm:presLayoutVars>
          <dgm:bulletEnabled val="1"/>
        </dgm:presLayoutVars>
      </dgm:prSet>
      <dgm:spPr/>
      <dgm:t>
        <a:bodyPr/>
        <a:lstStyle/>
        <a:p>
          <a:endParaRPr lang="en-US"/>
        </a:p>
      </dgm:t>
    </dgm:pt>
    <dgm:pt modelId="{691A42C6-E7A4-4651-B9C0-F8552A4CA54D}" type="pres">
      <dgm:prSet presAssocID="{7D7B8129-9D35-4C95-9913-EF2AD199567F}" presName="sibTrans" presStyleLbl="sibTrans2D1" presStyleIdx="1" presStyleCnt="3"/>
      <dgm:spPr/>
      <dgm:t>
        <a:bodyPr/>
        <a:lstStyle/>
        <a:p>
          <a:endParaRPr lang="en-US"/>
        </a:p>
      </dgm:t>
    </dgm:pt>
    <dgm:pt modelId="{7301C0CB-9ADB-4CB1-9048-FDF438091D6C}" type="pres">
      <dgm:prSet presAssocID="{7D7B8129-9D35-4C95-9913-EF2AD199567F}" presName="connectorText" presStyleLbl="sibTrans2D1" presStyleIdx="1" presStyleCnt="3"/>
      <dgm:spPr/>
      <dgm:t>
        <a:bodyPr/>
        <a:lstStyle/>
        <a:p>
          <a:endParaRPr lang="en-US"/>
        </a:p>
      </dgm:t>
    </dgm:pt>
    <dgm:pt modelId="{C510E3DC-0EE3-4434-86B8-E7718CCA4E10}" type="pres">
      <dgm:prSet presAssocID="{E1385939-54B3-4C69-9451-FE9C47376249}" presName="node" presStyleLbl="node1" presStyleIdx="2" presStyleCnt="3">
        <dgm:presLayoutVars>
          <dgm:bulletEnabled val="1"/>
        </dgm:presLayoutVars>
      </dgm:prSet>
      <dgm:spPr/>
      <dgm:t>
        <a:bodyPr/>
        <a:lstStyle/>
        <a:p>
          <a:endParaRPr lang="en-US"/>
        </a:p>
      </dgm:t>
    </dgm:pt>
    <dgm:pt modelId="{02648EC1-9106-4D99-8BEE-0141FC17BC51}" type="pres">
      <dgm:prSet presAssocID="{643CD627-C1D9-4DC9-B1FB-6E03732BEB93}" presName="sibTrans" presStyleLbl="sibTrans2D1" presStyleIdx="2" presStyleCnt="3"/>
      <dgm:spPr/>
      <dgm:t>
        <a:bodyPr/>
        <a:lstStyle/>
        <a:p>
          <a:endParaRPr lang="en-US"/>
        </a:p>
      </dgm:t>
    </dgm:pt>
    <dgm:pt modelId="{08B37D29-C026-4C9B-A9FE-1B68F92C6CF1}" type="pres">
      <dgm:prSet presAssocID="{643CD627-C1D9-4DC9-B1FB-6E03732BEB93}" presName="connectorText" presStyleLbl="sibTrans2D1" presStyleIdx="2" presStyleCnt="3"/>
      <dgm:spPr/>
      <dgm:t>
        <a:bodyPr/>
        <a:lstStyle/>
        <a:p>
          <a:endParaRPr lang="en-US"/>
        </a:p>
      </dgm:t>
    </dgm:pt>
  </dgm:ptLst>
  <dgm:cxnLst>
    <dgm:cxn modelId="{E5BA69B7-9DF1-49BA-9F21-149510B9AE3A}" type="presOf" srcId="{7D7B8129-9D35-4C95-9913-EF2AD199567F}" destId="{7301C0CB-9ADB-4CB1-9048-FDF438091D6C}" srcOrd="1" destOrd="0" presId="urn:microsoft.com/office/officeart/2005/8/layout/cycle7"/>
    <dgm:cxn modelId="{57E94451-EB93-40E7-AA29-2AACA6213449}" type="presOf" srcId="{9B9BF8FA-211B-4D11-B17E-94CE18F379DF}" destId="{747799AB-32DD-4E75-B893-6B382AF2897A}" srcOrd="0" destOrd="0" presId="urn:microsoft.com/office/officeart/2005/8/layout/cycle7"/>
    <dgm:cxn modelId="{280A20E0-F53D-43BA-AA87-CC21B52AAD63}" type="presOf" srcId="{930338EB-BE99-4FD1-B39E-683351AFE514}" destId="{23088749-6CF3-4C0A-B8AE-3A649212AB5F}" srcOrd="0" destOrd="0" presId="urn:microsoft.com/office/officeart/2005/8/layout/cycle7"/>
    <dgm:cxn modelId="{926CB1CE-D29F-42ED-AEB8-D35ADDE58188}" srcId="{9B9BF8FA-211B-4D11-B17E-94CE18F379DF}" destId="{490F7096-E766-429A-BA9A-172CD92B6593}" srcOrd="1" destOrd="0" parTransId="{20AF487C-6F9C-4F92-928F-204157B2F5D1}" sibTransId="{7D7B8129-9D35-4C95-9913-EF2AD199567F}"/>
    <dgm:cxn modelId="{B110E4EF-F98D-4FE4-B879-87F6E1E4395A}" srcId="{9B9BF8FA-211B-4D11-B17E-94CE18F379DF}" destId="{4671B817-E4A1-41B5-B222-3040B3F8B058}" srcOrd="0" destOrd="0" parTransId="{26DB9C10-86B7-4F30-8330-6EFAF4309362}" sibTransId="{930338EB-BE99-4FD1-B39E-683351AFE514}"/>
    <dgm:cxn modelId="{EA72026F-5C33-443C-8AE4-B1D8EB647972}" type="presOf" srcId="{E1385939-54B3-4C69-9451-FE9C47376249}" destId="{C510E3DC-0EE3-4434-86B8-E7718CCA4E10}" srcOrd="0" destOrd="0" presId="urn:microsoft.com/office/officeart/2005/8/layout/cycle7"/>
    <dgm:cxn modelId="{6BE790FB-995E-4771-A089-B3F573807F16}" type="presOf" srcId="{643CD627-C1D9-4DC9-B1FB-6E03732BEB93}" destId="{02648EC1-9106-4D99-8BEE-0141FC17BC51}" srcOrd="0" destOrd="0" presId="urn:microsoft.com/office/officeart/2005/8/layout/cycle7"/>
    <dgm:cxn modelId="{73F08730-0CC5-4847-AE35-8B4B86966962}" type="presOf" srcId="{930338EB-BE99-4FD1-B39E-683351AFE514}" destId="{19F91219-5F4D-4020-8058-9AE820364434}" srcOrd="1" destOrd="0" presId="urn:microsoft.com/office/officeart/2005/8/layout/cycle7"/>
    <dgm:cxn modelId="{E185099F-7B8B-409C-A649-70BE949F1EE9}" srcId="{9B9BF8FA-211B-4D11-B17E-94CE18F379DF}" destId="{E1385939-54B3-4C69-9451-FE9C47376249}" srcOrd="2" destOrd="0" parTransId="{2139C14B-1E90-412E-9D95-E00F1D88258C}" sibTransId="{643CD627-C1D9-4DC9-B1FB-6E03732BEB93}"/>
    <dgm:cxn modelId="{285839A1-6F30-4DDC-9660-2300F99B53D6}" type="presOf" srcId="{643CD627-C1D9-4DC9-B1FB-6E03732BEB93}" destId="{08B37D29-C026-4C9B-A9FE-1B68F92C6CF1}" srcOrd="1" destOrd="0" presId="urn:microsoft.com/office/officeart/2005/8/layout/cycle7"/>
    <dgm:cxn modelId="{06851194-B809-4B19-8CA9-0A8235C9C43B}" type="presOf" srcId="{4671B817-E4A1-41B5-B222-3040B3F8B058}" destId="{915E066D-28F5-40EA-9BE7-AA30C5392E1E}" srcOrd="0" destOrd="0" presId="urn:microsoft.com/office/officeart/2005/8/layout/cycle7"/>
    <dgm:cxn modelId="{6CA489DD-4BF1-4748-BC7F-E92A02CCE648}" type="presOf" srcId="{490F7096-E766-429A-BA9A-172CD92B6593}" destId="{42FA3FAA-F8D5-4DE8-B9AB-A0970AFF1378}" srcOrd="0" destOrd="0" presId="urn:microsoft.com/office/officeart/2005/8/layout/cycle7"/>
    <dgm:cxn modelId="{66B8A8F2-9052-4DA3-B42F-530D382CD464}" type="presOf" srcId="{7D7B8129-9D35-4C95-9913-EF2AD199567F}" destId="{691A42C6-E7A4-4651-B9C0-F8552A4CA54D}" srcOrd="0" destOrd="0" presId="urn:microsoft.com/office/officeart/2005/8/layout/cycle7"/>
    <dgm:cxn modelId="{A600F10D-45F4-43A4-B4DC-34BFB3AE9CD8}" type="presParOf" srcId="{747799AB-32DD-4E75-B893-6B382AF2897A}" destId="{915E066D-28F5-40EA-9BE7-AA30C5392E1E}" srcOrd="0" destOrd="0" presId="urn:microsoft.com/office/officeart/2005/8/layout/cycle7"/>
    <dgm:cxn modelId="{F2661288-DDE5-4C81-B4C6-73213F89A51A}" type="presParOf" srcId="{747799AB-32DD-4E75-B893-6B382AF2897A}" destId="{23088749-6CF3-4C0A-B8AE-3A649212AB5F}" srcOrd="1" destOrd="0" presId="urn:microsoft.com/office/officeart/2005/8/layout/cycle7"/>
    <dgm:cxn modelId="{BE52BFE7-2348-406A-B0FA-A61093B80E49}" type="presParOf" srcId="{23088749-6CF3-4C0A-B8AE-3A649212AB5F}" destId="{19F91219-5F4D-4020-8058-9AE820364434}" srcOrd="0" destOrd="0" presId="urn:microsoft.com/office/officeart/2005/8/layout/cycle7"/>
    <dgm:cxn modelId="{EAE2EA2E-30A6-43CC-BE04-938FB4337488}" type="presParOf" srcId="{747799AB-32DD-4E75-B893-6B382AF2897A}" destId="{42FA3FAA-F8D5-4DE8-B9AB-A0970AFF1378}" srcOrd="2" destOrd="0" presId="urn:microsoft.com/office/officeart/2005/8/layout/cycle7"/>
    <dgm:cxn modelId="{91BBA1A4-E970-495B-B83E-FED39107F667}" type="presParOf" srcId="{747799AB-32DD-4E75-B893-6B382AF2897A}" destId="{691A42C6-E7A4-4651-B9C0-F8552A4CA54D}" srcOrd="3" destOrd="0" presId="urn:microsoft.com/office/officeart/2005/8/layout/cycle7"/>
    <dgm:cxn modelId="{5FCD1FC3-A474-44F5-8064-422333195A8E}" type="presParOf" srcId="{691A42C6-E7A4-4651-B9C0-F8552A4CA54D}" destId="{7301C0CB-9ADB-4CB1-9048-FDF438091D6C}" srcOrd="0" destOrd="0" presId="urn:microsoft.com/office/officeart/2005/8/layout/cycle7"/>
    <dgm:cxn modelId="{CE23A8F2-E344-4D6A-93DF-BA0ACC1A6BFF}" type="presParOf" srcId="{747799AB-32DD-4E75-B893-6B382AF2897A}" destId="{C510E3DC-0EE3-4434-86B8-E7718CCA4E10}" srcOrd="4" destOrd="0" presId="urn:microsoft.com/office/officeart/2005/8/layout/cycle7"/>
    <dgm:cxn modelId="{558BB24B-BBB7-4AA5-903F-02CF8CDB6AA8}" type="presParOf" srcId="{747799AB-32DD-4E75-B893-6B382AF2897A}" destId="{02648EC1-9106-4D99-8BEE-0141FC17BC51}" srcOrd="5" destOrd="0" presId="urn:microsoft.com/office/officeart/2005/8/layout/cycle7"/>
    <dgm:cxn modelId="{C75334D5-A266-45B3-A0F6-D73399F0A1F5}" type="presParOf" srcId="{02648EC1-9106-4D99-8BEE-0141FC17BC51}" destId="{08B37D29-C026-4C9B-A9FE-1B68F92C6CF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10E55-EA06-47F8-A743-56F47CA0119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016E744E-4380-4014-9638-3959FAC532EA}">
      <dgm:prSet phldrT="[Text]"/>
      <dgm:spPr/>
      <dgm:t>
        <a:bodyPr/>
        <a:lstStyle/>
        <a:p>
          <a:r>
            <a:rPr lang="en-US" dirty="0" smtClean="0"/>
            <a:t>Harry</a:t>
          </a:r>
        </a:p>
        <a:p>
          <a:r>
            <a:rPr lang="en-US" dirty="0" smtClean="0"/>
            <a:t>717-236-9486, </a:t>
          </a:r>
        </a:p>
        <a:p>
          <a:r>
            <a:rPr lang="en-US" dirty="0" smtClean="0"/>
            <a:t>Ext 211</a:t>
          </a:r>
          <a:endParaRPr lang="en-US" dirty="0"/>
        </a:p>
      </dgm:t>
    </dgm:pt>
    <dgm:pt modelId="{51319ED9-EF55-4E3D-85A2-DF686BB04E79}" type="parTrans" cxnId="{449D4A8F-C11B-43B8-993E-7D6F5D9A8DDA}">
      <dgm:prSet/>
      <dgm:spPr/>
      <dgm:t>
        <a:bodyPr/>
        <a:lstStyle/>
        <a:p>
          <a:endParaRPr lang="en-US"/>
        </a:p>
      </dgm:t>
    </dgm:pt>
    <dgm:pt modelId="{3C61848A-147B-4614-A794-F1A90B41B35F}" type="sibTrans" cxnId="{449D4A8F-C11B-43B8-993E-7D6F5D9A8DDA}">
      <dgm:prSet/>
      <dgm:spPr/>
      <dgm:t>
        <a:bodyPr/>
        <a:lstStyle/>
        <a:p>
          <a:endParaRPr lang="en-US"/>
        </a:p>
      </dgm:t>
    </dgm:pt>
    <dgm:pt modelId="{E44FE2EB-1BB5-4308-AE01-7A08EE5CB85A}">
      <dgm:prSet phldrT="[Text]"/>
      <dgm:spPr/>
      <dgm:t>
        <a:bodyPr/>
        <a:lstStyle/>
        <a:p>
          <a:r>
            <a:rPr lang="en-US" dirty="0" smtClean="0"/>
            <a:t>Patrick</a:t>
          </a:r>
        </a:p>
        <a:p>
          <a:r>
            <a:rPr lang="en-US" dirty="0" smtClean="0"/>
            <a:t>717-236-9486,</a:t>
          </a:r>
        </a:p>
        <a:p>
          <a:r>
            <a:rPr lang="en-US" dirty="0" smtClean="0"/>
            <a:t>Ext. 202</a:t>
          </a:r>
        </a:p>
      </dgm:t>
    </dgm:pt>
    <dgm:pt modelId="{8A89077E-DDA6-4D16-915F-EF79FE747E75}" type="parTrans" cxnId="{64352A8E-B5FC-472B-B567-873A4B26FA25}">
      <dgm:prSet/>
      <dgm:spPr/>
      <dgm:t>
        <a:bodyPr/>
        <a:lstStyle/>
        <a:p>
          <a:endParaRPr lang="en-US"/>
        </a:p>
      </dgm:t>
    </dgm:pt>
    <dgm:pt modelId="{E8692D38-F375-4CE4-A02E-5381702F6FA1}" type="sibTrans" cxnId="{64352A8E-B5FC-472B-B567-873A4B26FA25}">
      <dgm:prSet/>
      <dgm:spPr/>
      <dgm:t>
        <a:bodyPr/>
        <a:lstStyle/>
        <a:p>
          <a:endParaRPr lang="en-US"/>
        </a:p>
      </dgm:t>
    </dgm:pt>
    <dgm:pt modelId="{00889B80-304B-4AD4-8DC3-0AD2B97CE2B4}">
      <dgm:prSet phldrT="[Text]"/>
      <dgm:spPr/>
      <dgm:t>
        <a:bodyPr/>
        <a:lstStyle/>
        <a:p>
          <a:r>
            <a:rPr lang="en-US" dirty="0" smtClean="0"/>
            <a:t>Liz</a:t>
          </a:r>
        </a:p>
        <a:p>
          <a:r>
            <a:rPr lang="en-US" dirty="0" smtClean="0"/>
            <a:t>717-236-9486, Ext. 205</a:t>
          </a:r>
          <a:endParaRPr lang="en-US" dirty="0"/>
        </a:p>
      </dgm:t>
    </dgm:pt>
    <dgm:pt modelId="{F95659AD-6191-404D-8FE4-72E7E61BCD2B}" type="parTrans" cxnId="{E4ED7AD4-D896-4288-A62D-31B448107E3D}">
      <dgm:prSet/>
      <dgm:spPr/>
      <dgm:t>
        <a:bodyPr/>
        <a:lstStyle/>
        <a:p>
          <a:endParaRPr lang="en-US"/>
        </a:p>
      </dgm:t>
    </dgm:pt>
    <dgm:pt modelId="{D2F72BE2-7142-48BA-98D2-EE14779781D7}" type="sibTrans" cxnId="{E4ED7AD4-D896-4288-A62D-31B448107E3D}">
      <dgm:prSet/>
      <dgm:spPr/>
      <dgm:t>
        <a:bodyPr/>
        <a:lstStyle/>
        <a:p>
          <a:endParaRPr lang="en-US"/>
        </a:p>
      </dgm:t>
    </dgm:pt>
    <dgm:pt modelId="{FE958DB8-E5AF-48FC-8CE5-F6139EFD2B40}" type="pres">
      <dgm:prSet presAssocID="{B8310E55-EA06-47F8-A743-56F47CA0119A}" presName="Name0" presStyleCnt="0">
        <dgm:presLayoutVars>
          <dgm:dir/>
          <dgm:resizeHandles val="exact"/>
        </dgm:presLayoutVars>
      </dgm:prSet>
      <dgm:spPr/>
      <dgm:t>
        <a:bodyPr/>
        <a:lstStyle/>
        <a:p>
          <a:endParaRPr lang="en-US"/>
        </a:p>
      </dgm:t>
    </dgm:pt>
    <dgm:pt modelId="{D52C78A0-6925-4CE9-B6BF-BC8A0FFA804B}" type="pres">
      <dgm:prSet presAssocID="{B8310E55-EA06-47F8-A743-56F47CA0119A}" presName="fgShape" presStyleLbl="fgShp" presStyleIdx="0" presStyleCnt="1"/>
      <dgm:spPr/>
    </dgm:pt>
    <dgm:pt modelId="{B4AF7693-804A-48B7-9F45-273A46417AB4}" type="pres">
      <dgm:prSet presAssocID="{B8310E55-EA06-47F8-A743-56F47CA0119A}" presName="linComp" presStyleCnt="0"/>
      <dgm:spPr/>
    </dgm:pt>
    <dgm:pt modelId="{BE34F868-541E-4CA4-96D4-8293207AE101}" type="pres">
      <dgm:prSet presAssocID="{016E744E-4380-4014-9638-3959FAC532EA}" presName="compNode" presStyleCnt="0"/>
      <dgm:spPr/>
    </dgm:pt>
    <dgm:pt modelId="{58A8A4B5-91FB-436F-8509-7224D8138D6C}" type="pres">
      <dgm:prSet presAssocID="{016E744E-4380-4014-9638-3959FAC532EA}" presName="bkgdShape" presStyleLbl="node1" presStyleIdx="0" presStyleCnt="3"/>
      <dgm:spPr/>
      <dgm:t>
        <a:bodyPr/>
        <a:lstStyle/>
        <a:p>
          <a:endParaRPr lang="en-US"/>
        </a:p>
      </dgm:t>
    </dgm:pt>
    <dgm:pt modelId="{DE875519-49D2-4F9C-B684-07A34ABBB26F}" type="pres">
      <dgm:prSet presAssocID="{016E744E-4380-4014-9638-3959FAC532EA}" presName="nodeTx" presStyleLbl="node1" presStyleIdx="0" presStyleCnt="3">
        <dgm:presLayoutVars>
          <dgm:bulletEnabled val="1"/>
        </dgm:presLayoutVars>
      </dgm:prSet>
      <dgm:spPr/>
      <dgm:t>
        <a:bodyPr/>
        <a:lstStyle/>
        <a:p>
          <a:endParaRPr lang="en-US"/>
        </a:p>
      </dgm:t>
    </dgm:pt>
    <dgm:pt modelId="{E75DCA69-9812-4E82-A0E2-B12802A1A214}" type="pres">
      <dgm:prSet presAssocID="{016E744E-4380-4014-9638-3959FAC532EA}" presName="invisiNode" presStyleLbl="node1" presStyleIdx="0" presStyleCnt="3"/>
      <dgm:spPr/>
    </dgm:pt>
    <dgm:pt modelId="{69EBC00D-1CF2-44E8-9651-F43F8D38E219}" type="pres">
      <dgm:prSet presAssocID="{016E744E-4380-4014-9638-3959FAC532EA}" presName="imagNode" presStyleLbl="fgImgPlace1" presStyleIdx="0" presStyleCnt="3" custScaleX="100415" custScaleY="96697" custLinFactNeighborX="-937" custLinFactNeighborY="976"/>
      <dgm:spPr>
        <a:blipFill rotWithShape="1">
          <a:blip xmlns:r="http://schemas.openxmlformats.org/officeDocument/2006/relationships" r:embed="rId1"/>
          <a:stretch>
            <a:fillRect/>
          </a:stretch>
        </a:blipFill>
      </dgm:spPr>
    </dgm:pt>
    <dgm:pt modelId="{9C286DFA-ABB0-41B1-9144-C0CCFCD97290}" type="pres">
      <dgm:prSet presAssocID="{3C61848A-147B-4614-A794-F1A90B41B35F}" presName="sibTrans" presStyleLbl="sibTrans2D1" presStyleIdx="0" presStyleCnt="0"/>
      <dgm:spPr/>
      <dgm:t>
        <a:bodyPr/>
        <a:lstStyle/>
        <a:p>
          <a:endParaRPr lang="en-US"/>
        </a:p>
      </dgm:t>
    </dgm:pt>
    <dgm:pt modelId="{2D54D8BB-6932-4640-9306-0066D44EEDD8}" type="pres">
      <dgm:prSet presAssocID="{E44FE2EB-1BB5-4308-AE01-7A08EE5CB85A}" presName="compNode" presStyleCnt="0"/>
      <dgm:spPr/>
    </dgm:pt>
    <dgm:pt modelId="{C69E3BD5-1AC4-4773-B162-C13D35B1B571}" type="pres">
      <dgm:prSet presAssocID="{E44FE2EB-1BB5-4308-AE01-7A08EE5CB85A}" presName="bkgdShape" presStyleLbl="node1" presStyleIdx="1" presStyleCnt="3" custLinFactNeighborX="254" custLinFactNeighborY="508"/>
      <dgm:spPr/>
      <dgm:t>
        <a:bodyPr/>
        <a:lstStyle/>
        <a:p>
          <a:endParaRPr lang="en-US"/>
        </a:p>
      </dgm:t>
    </dgm:pt>
    <dgm:pt modelId="{8D21E026-C840-4543-BC14-02389909CEF2}" type="pres">
      <dgm:prSet presAssocID="{E44FE2EB-1BB5-4308-AE01-7A08EE5CB85A}" presName="nodeTx" presStyleLbl="node1" presStyleIdx="1" presStyleCnt="3">
        <dgm:presLayoutVars>
          <dgm:bulletEnabled val="1"/>
        </dgm:presLayoutVars>
      </dgm:prSet>
      <dgm:spPr/>
      <dgm:t>
        <a:bodyPr/>
        <a:lstStyle/>
        <a:p>
          <a:endParaRPr lang="en-US"/>
        </a:p>
      </dgm:t>
    </dgm:pt>
    <dgm:pt modelId="{79E7B4A3-AA77-4F17-B0EA-610EA1442F37}" type="pres">
      <dgm:prSet presAssocID="{E44FE2EB-1BB5-4308-AE01-7A08EE5CB85A}" presName="invisiNode" presStyleLbl="node1" presStyleIdx="1" presStyleCnt="3"/>
      <dgm:spPr/>
    </dgm:pt>
    <dgm:pt modelId="{317A27D3-9454-4D0E-9EE1-7ACE1CD9AB50}" type="pres">
      <dgm:prSet presAssocID="{E44FE2EB-1BB5-4308-AE01-7A08EE5CB85A}" presName="imagNode" presStyleLbl="fgImgPlace1" presStyleIdx="1" presStyleCnt="3"/>
      <dgm:spPr>
        <a:blipFill rotWithShape="1">
          <a:blip xmlns:r="http://schemas.openxmlformats.org/officeDocument/2006/relationships" r:embed="rId2"/>
          <a:stretch>
            <a:fillRect/>
          </a:stretch>
        </a:blipFill>
      </dgm:spPr>
    </dgm:pt>
    <dgm:pt modelId="{65B1D381-011A-4BB3-89A6-A1E6DCD99C37}" type="pres">
      <dgm:prSet presAssocID="{E8692D38-F375-4CE4-A02E-5381702F6FA1}" presName="sibTrans" presStyleLbl="sibTrans2D1" presStyleIdx="0" presStyleCnt="0"/>
      <dgm:spPr/>
      <dgm:t>
        <a:bodyPr/>
        <a:lstStyle/>
        <a:p>
          <a:endParaRPr lang="en-US"/>
        </a:p>
      </dgm:t>
    </dgm:pt>
    <dgm:pt modelId="{503B1843-6130-4EEC-B073-8A7569049576}" type="pres">
      <dgm:prSet presAssocID="{00889B80-304B-4AD4-8DC3-0AD2B97CE2B4}" presName="compNode" presStyleCnt="0"/>
      <dgm:spPr/>
    </dgm:pt>
    <dgm:pt modelId="{5633DEDB-93A3-451E-A0A5-6DCCDCB7424A}" type="pres">
      <dgm:prSet presAssocID="{00889B80-304B-4AD4-8DC3-0AD2B97CE2B4}" presName="bkgdShape" presStyleLbl="node1" presStyleIdx="2" presStyleCnt="3"/>
      <dgm:spPr/>
      <dgm:t>
        <a:bodyPr/>
        <a:lstStyle/>
        <a:p>
          <a:endParaRPr lang="en-US"/>
        </a:p>
      </dgm:t>
    </dgm:pt>
    <dgm:pt modelId="{478F8A4F-E28E-4CF5-B188-83DC7D39D472}" type="pres">
      <dgm:prSet presAssocID="{00889B80-304B-4AD4-8DC3-0AD2B97CE2B4}" presName="nodeTx" presStyleLbl="node1" presStyleIdx="2" presStyleCnt="3">
        <dgm:presLayoutVars>
          <dgm:bulletEnabled val="1"/>
        </dgm:presLayoutVars>
      </dgm:prSet>
      <dgm:spPr/>
      <dgm:t>
        <a:bodyPr/>
        <a:lstStyle/>
        <a:p>
          <a:endParaRPr lang="en-US"/>
        </a:p>
      </dgm:t>
    </dgm:pt>
    <dgm:pt modelId="{E5FED931-56C6-4208-BE9B-9F6565613718}" type="pres">
      <dgm:prSet presAssocID="{00889B80-304B-4AD4-8DC3-0AD2B97CE2B4}" presName="invisiNode" presStyleLbl="node1" presStyleIdx="2" presStyleCnt="3"/>
      <dgm:spPr/>
    </dgm:pt>
    <dgm:pt modelId="{D86E1775-2480-4355-9B1B-A934A469C74F}" type="pres">
      <dgm:prSet presAssocID="{00889B80-304B-4AD4-8DC3-0AD2B97CE2B4}" presName="imagNode" presStyleLbl="fgImgPlace1" presStyleIdx="2" presStyleCnt="3" custLinFactNeighborX="-207" custLinFactNeighborY="-3003"/>
      <dgm:spPr>
        <a:blipFill rotWithShape="1">
          <a:blip xmlns:r="http://schemas.openxmlformats.org/officeDocument/2006/relationships" r:embed="rId3"/>
          <a:stretch>
            <a:fillRect/>
          </a:stretch>
        </a:blipFill>
      </dgm:spPr>
    </dgm:pt>
  </dgm:ptLst>
  <dgm:cxnLst>
    <dgm:cxn modelId="{EF9316D2-2904-436A-ABEA-15F3C029C3E9}" type="presOf" srcId="{B8310E55-EA06-47F8-A743-56F47CA0119A}" destId="{FE958DB8-E5AF-48FC-8CE5-F6139EFD2B40}" srcOrd="0" destOrd="0" presId="urn:microsoft.com/office/officeart/2005/8/layout/hList7#1"/>
    <dgm:cxn modelId="{252DF405-B356-4DF8-80AA-7458A8D6133E}" type="presOf" srcId="{E8692D38-F375-4CE4-A02E-5381702F6FA1}" destId="{65B1D381-011A-4BB3-89A6-A1E6DCD99C37}" srcOrd="0" destOrd="0" presId="urn:microsoft.com/office/officeart/2005/8/layout/hList7#1"/>
    <dgm:cxn modelId="{B31D4E0F-3857-422A-B5F3-CD374E1A3988}" type="presOf" srcId="{E44FE2EB-1BB5-4308-AE01-7A08EE5CB85A}" destId="{8D21E026-C840-4543-BC14-02389909CEF2}" srcOrd="1" destOrd="0" presId="urn:microsoft.com/office/officeart/2005/8/layout/hList7#1"/>
    <dgm:cxn modelId="{5E0F5745-2D41-4DBF-97E8-4E56C020AA2A}" type="presOf" srcId="{00889B80-304B-4AD4-8DC3-0AD2B97CE2B4}" destId="{5633DEDB-93A3-451E-A0A5-6DCCDCB7424A}" srcOrd="0" destOrd="0" presId="urn:microsoft.com/office/officeart/2005/8/layout/hList7#1"/>
    <dgm:cxn modelId="{B3F9CB03-C410-4B36-A5B6-469CF93B689D}" type="presOf" srcId="{00889B80-304B-4AD4-8DC3-0AD2B97CE2B4}" destId="{478F8A4F-E28E-4CF5-B188-83DC7D39D472}" srcOrd="1" destOrd="0" presId="urn:microsoft.com/office/officeart/2005/8/layout/hList7#1"/>
    <dgm:cxn modelId="{DE6C5983-214D-4ADD-8B0D-CC9DE409B69E}" type="presOf" srcId="{E44FE2EB-1BB5-4308-AE01-7A08EE5CB85A}" destId="{C69E3BD5-1AC4-4773-B162-C13D35B1B571}" srcOrd="0" destOrd="0" presId="urn:microsoft.com/office/officeart/2005/8/layout/hList7#1"/>
    <dgm:cxn modelId="{64352A8E-B5FC-472B-B567-873A4B26FA25}" srcId="{B8310E55-EA06-47F8-A743-56F47CA0119A}" destId="{E44FE2EB-1BB5-4308-AE01-7A08EE5CB85A}" srcOrd="1" destOrd="0" parTransId="{8A89077E-DDA6-4D16-915F-EF79FE747E75}" sibTransId="{E8692D38-F375-4CE4-A02E-5381702F6FA1}"/>
    <dgm:cxn modelId="{19702677-A9ED-48D9-AAF0-5F0E75450F77}" type="presOf" srcId="{016E744E-4380-4014-9638-3959FAC532EA}" destId="{DE875519-49D2-4F9C-B684-07A34ABBB26F}" srcOrd="1" destOrd="0" presId="urn:microsoft.com/office/officeart/2005/8/layout/hList7#1"/>
    <dgm:cxn modelId="{05A6ED0E-DAA8-44C3-BA6C-A307315C37D2}" type="presOf" srcId="{016E744E-4380-4014-9638-3959FAC532EA}" destId="{58A8A4B5-91FB-436F-8509-7224D8138D6C}" srcOrd="0" destOrd="0" presId="urn:microsoft.com/office/officeart/2005/8/layout/hList7#1"/>
    <dgm:cxn modelId="{449D4A8F-C11B-43B8-993E-7D6F5D9A8DDA}" srcId="{B8310E55-EA06-47F8-A743-56F47CA0119A}" destId="{016E744E-4380-4014-9638-3959FAC532EA}" srcOrd="0" destOrd="0" parTransId="{51319ED9-EF55-4E3D-85A2-DF686BB04E79}" sibTransId="{3C61848A-147B-4614-A794-F1A90B41B35F}"/>
    <dgm:cxn modelId="{E4ED7AD4-D896-4288-A62D-31B448107E3D}" srcId="{B8310E55-EA06-47F8-A743-56F47CA0119A}" destId="{00889B80-304B-4AD4-8DC3-0AD2B97CE2B4}" srcOrd="2" destOrd="0" parTransId="{F95659AD-6191-404D-8FE4-72E7E61BCD2B}" sibTransId="{D2F72BE2-7142-48BA-98D2-EE14779781D7}"/>
    <dgm:cxn modelId="{C0EDA159-32ED-43FD-A34F-537CE2B682F7}" type="presOf" srcId="{3C61848A-147B-4614-A794-F1A90B41B35F}" destId="{9C286DFA-ABB0-41B1-9144-C0CCFCD97290}" srcOrd="0" destOrd="0" presId="urn:microsoft.com/office/officeart/2005/8/layout/hList7#1"/>
    <dgm:cxn modelId="{178E28A1-DF93-4525-BB17-681AF6F0D162}" type="presParOf" srcId="{FE958DB8-E5AF-48FC-8CE5-F6139EFD2B40}" destId="{D52C78A0-6925-4CE9-B6BF-BC8A0FFA804B}" srcOrd="0" destOrd="0" presId="urn:microsoft.com/office/officeart/2005/8/layout/hList7#1"/>
    <dgm:cxn modelId="{CE0C3773-10E2-4212-930C-7814A001282D}" type="presParOf" srcId="{FE958DB8-E5AF-48FC-8CE5-F6139EFD2B40}" destId="{B4AF7693-804A-48B7-9F45-273A46417AB4}" srcOrd="1" destOrd="0" presId="urn:microsoft.com/office/officeart/2005/8/layout/hList7#1"/>
    <dgm:cxn modelId="{3B8E96CA-47A3-455B-A141-B565D7CBBC4F}" type="presParOf" srcId="{B4AF7693-804A-48B7-9F45-273A46417AB4}" destId="{BE34F868-541E-4CA4-96D4-8293207AE101}" srcOrd="0" destOrd="0" presId="urn:microsoft.com/office/officeart/2005/8/layout/hList7#1"/>
    <dgm:cxn modelId="{3E031CA5-AC93-4AE7-AE6D-E281D598F957}" type="presParOf" srcId="{BE34F868-541E-4CA4-96D4-8293207AE101}" destId="{58A8A4B5-91FB-436F-8509-7224D8138D6C}" srcOrd="0" destOrd="0" presId="urn:microsoft.com/office/officeart/2005/8/layout/hList7#1"/>
    <dgm:cxn modelId="{6822C842-4100-4E49-80FD-B14B7B7919BE}" type="presParOf" srcId="{BE34F868-541E-4CA4-96D4-8293207AE101}" destId="{DE875519-49D2-4F9C-B684-07A34ABBB26F}" srcOrd="1" destOrd="0" presId="urn:microsoft.com/office/officeart/2005/8/layout/hList7#1"/>
    <dgm:cxn modelId="{CE16D54E-F1B2-4160-AE4A-67DB3AF661D1}" type="presParOf" srcId="{BE34F868-541E-4CA4-96D4-8293207AE101}" destId="{E75DCA69-9812-4E82-A0E2-B12802A1A214}" srcOrd="2" destOrd="0" presId="urn:microsoft.com/office/officeart/2005/8/layout/hList7#1"/>
    <dgm:cxn modelId="{94A28625-891E-477D-8708-05BFCF014042}" type="presParOf" srcId="{BE34F868-541E-4CA4-96D4-8293207AE101}" destId="{69EBC00D-1CF2-44E8-9651-F43F8D38E219}" srcOrd="3" destOrd="0" presId="urn:microsoft.com/office/officeart/2005/8/layout/hList7#1"/>
    <dgm:cxn modelId="{A4577EDE-9F05-41AB-802E-FEA0D3709325}" type="presParOf" srcId="{B4AF7693-804A-48B7-9F45-273A46417AB4}" destId="{9C286DFA-ABB0-41B1-9144-C0CCFCD97290}" srcOrd="1" destOrd="0" presId="urn:microsoft.com/office/officeart/2005/8/layout/hList7#1"/>
    <dgm:cxn modelId="{5D99DEAB-815A-4C06-962E-4CF513D2466B}" type="presParOf" srcId="{B4AF7693-804A-48B7-9F45-273A46417AB4}" destId="{2D54D8BB-6932-4640-9306-0066D44EEDD8}" srcOrd="2" destOrd="0" presId="urn:microsoft.com/office/officeart/2005/8/layout/hList7#1"/>
    <dgm:cxn modelId="{A5FC352B-248C-4FF1-867A-13506C16EAC0}" type="presParOf" srcId="{2D54D8BB-6932-4640-9306-0066D44EEDD8}" destId="{C69E3BD5-1AC4-4773-B162-C13D35B1B571}" srcOrd="0" destOrd="0" presId="urn:microsoft.com/office/officeart/2005/8/layout/hList7#1"/>
    <dgm:cxn modelId="{FD75C544-9173-41DA-BE54-4D0A6DCFE279}" type="presParOf" srcId="{2D54D8BB-6932-4640-9306-0066D44EEDD8}" destId="{8D21E026-C840-4543-BC14-02389909CEF2}" srcOrd="1" destOrd="0" presId="urn:microsoft.com/office/officeart/2005/8/layout/hList7#1"/>
    <dgm:cxn modelId="{8161AF81-45D3-4E35-80AF-436167637638}" type="presParOf" srcId="{2D54D8BB-6932-4640-9306-0066D44EEDD8}" destId="{79E7B4A3-AA77-4F17-B0EA-610EA1442F37}" srcOrd="2" destOrd="0" presId="urn:microsoft.com/office/officeart/2005/8/layout/hList7#1"/>
    <dgm:cxn modelId="{4768F0ED-1C91-495B-9350-694DEC0B5D23}" type="presParOf" srcId="{2D54D8BB-6932-4640-9306-0066D44EEDD8}" destId="{317A27D3-9454-4D0E-9EE1-7ACE1CD9AB50}" srcOrd="3" destOrd="0" presId="urn:microsoft.com/office/officeart/2005/8/layout/hList7#1"/>
    <dgm:cxn modelId="{2408137B-5DFF-4BDD-8E87-D906D987A554}" type="presParOf" srcId="{B4AF7693-804A-48B7-9F45-273A46417AB4}" destId="{65B1D381-011A-4BB3-89A6-A1E6DCD99C37}" srcOrd="3" destOrd="0" presId="urn:microsoft.com/office/officeart/2005/8/layout/hList7#1"/>
    <dgm:cxn modelId="{0B4AE4ED-FC9C-40C8-BE6F-B9298FB2B894}" type="presParOf" srcId="{B4AF7693-804A-48B7-9F45-273A46417AB4}" destId="{503B1843-6130-4EEC-B073-8A7569049576}" srcOrd="4" destOrd="0" presId="urn:microsoft.com/office/officeart/2005/8/layout/hList7#1"/>
    <dgm:cxn modelId="{33B2BB5B-0ABC-4DED-9E09-404EC1AD8C30}" type="presParOf" srcId="{503B1843-6130-4EEC-B073-8A7569049576}" destId="{5633DEDB-93A3-451E-A0A5-6DCCDCB7424A}" srcOrd="0" destOrd="0" presId="urn:microsoft.com/office/officeart/2005/8/layout/hList7#1"/>
    <dgm:cxn modelId="{1E456559-6204-45D0-A208-ABCB4E60E54D}" type="presParOf" srcId="{503B1843-6130-4EEC-B073-8A7569049576}" destId="{478F8A4F-E28E-4CF5-B188-83DC7D39D472}" srcOrd="1" destOrd="0" presId="urn:microsoft.com/office/officeart/2005/8/layout/hList7#1"/>
    <dgm:cxn modelId="{3D22C3F8-D395-4B5C-B7C3-469C3663FC58}" type="presParOf" srcId="{503B1843-6130-4EEC-B073-8A7569049576}" destId="{E5FED931-56C6-4208-BE9B-9F6565613718}" srcOrd="2" destOrd="0" presId="urn:microsoft.com/office/officeart/2005/8/layout/hList7#1"/>
    <dgm:cxn modelId="{035FADDA-7FC0-43E8-8707-ACD487C4BDAB}" type="presParOf" srcId="{503B1843-6130-4EEC-B073-8A7569049576}" destId="{D86E1775-2480-4355-9B1B-A934A469C74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066D-28F5-40EA-9BE7-AA30C5392E1E}">
      <dsp:nvSpPr>
        <dsp:cNvPr id="0" name=""/>
        <dsp:cNvSpPr/>
      </dsp:nvSpPr>
      <dsp:spPr>
        <a:xfrm>
          <a:off x="2943448" y="1529"/>
          <a:ext cx="2342703" cy="1171351"/>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Default Service</a:t>
          </a:r>
          <a:endParaRPr lang="en-US" sz="3100" b="1" kern="1200" dirty="0"/>
        </a:p>
      </dsp:txBody>
      <dsp:txXfrm>
        <a:off x="2977756" y="35837"/>
        <a:ext cx="2274087" cy="1102735"/>
      </dsp:txXfrm>
    </dsp:sp>
    <dsp:sp modelId="{23088749-6CF3-4C0A-B8AE-3A649212AB5F}">
      <dsp:nvSpPr>
        <dsp:cNvPr id="0" name=""/>
        <dsp:cNvSpPr/>
      </dsp:nvSpPr>
      <dsp:spPr>
        <a:xfrm rot="3600000">
          <a:off x="4471375" y="2057994"/>
          <a:ext cx="1221869" cy="409973"/>
        </a:xfrm>
        <a:prstGeom prst="leftRightArrow">
          <a:avLst>
            <a:gd name="adj1" fmla="val 60000"/>
            <a:gd name="adj2" fmla="val 50000"/>
          </a:avLst>
        </a:prstGeom>
        <a:solidFill>
          <a:srgbClr val="92D05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94367" y="2139989"/>
        <a:ext cx="975885" cy="245983"/>
      </dsp:txXfrm>
    </dsp:sp>
    <dsp:sp modelId="{42FA3FAA-F8D5-4DE8-B9AB-A0970AFF1378}">
      <dsp:nvSpPr>
        <dsp:cNvPr id="0" name=""/>
        <dsp:cNvSpPr/>
      </dsp:nvSpPr>
      <dsp:spPr>
        <a:xfrm>
          <a:off x="4878468" y="3353082"/>
          <a:ext cx="2342703" cy="1171351"/>
        </a:xfrm>
        <a:prstGeom prst="roundRect">
          <a:avLst>
            <a:gd name="adj" fmla="val 10000"/>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Supplier A</a:t>
          </a:r>
          <a:endParaRPr lang="en-US" sz="3100" b="1" kern="1200" dirty="0"/>
        </a:p>
      </dsp:txBody>
      <dsp:txXfrm>
        <a:off x="4912776" y="3387390"/>
        <a:ext cx="2274087" cy="1102735"/>
      </dsp:txXfrm>
    </dsp:sp>
    <dsp:sp modelId="{691A42C6-E7A4-4651-B9C0-F8552A4CA54D}">
      <dsp:nvSpPr>
        <dsp:cNvPr id="0" name=""/>
        <dsp:cNvSpPr/>
      </dsp:nvSpPr>
      <dsp:spPr>
        <a:xfrm rot="10800000">
          <a:off x="3503865" y="3733771"/>
          <a:ext cx="1221869" cy="409973"/>
        </a:xfrm>
        <a:prstGeom prst="leftRightArrow">
          <a:avLst>
            <a:gd name="adj1" fmla="val 60000"/>
            <a:gd name="adj2" fmla="val 50000"/>
          </a:avLst>
        </a:prstGeom>
        <a:solidFill>
          <a:schemeClr val="accent2">
            <a:lumMod val="7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626857" y="3815766"/>
        <a:ext cx="975885" cy="245983"/>
      </dsp:txXfrm>
    </dsp:sp>
    <dsp:sp modelId="{C510E3DC-0EE3-4434-86B8-E7718CCA4E10}">
      <dsp:nvSpPr>
        <dsp:cNvPr id="0" name=""/>
        <dsp:cNvSpPr/>
      </dsp:nvSpPr>
      <dsp:spPr>
        <a:xfrm>
          <a:off x="1008428" y="3353082"/>
          <a:ext cx="2342703" cy="117135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Supplier B</a:t>
          </a:r>
          <a:endParaRPr lang="en-US" sz="3100" b="1" kern="1200" dirty="0"/>
        </a:p>
      </dsp:txBody>
      <dsp:txXfrm>
        <a:off x="1042736" y="3387390"/>
        <a:ext cx="2274087" cy="1102735"/>
      </dsp:txXfrm>
    </dsp:sp>
    <dsp:sp modelId="{02648EC1-9106-4D99-8BEE-0141FC17BC51}">
      <dsp:nvSpPr>
        <dsp:cNvPr id="0" name=""/>
        <dsp:cNvSpPr/>
      </dsp:nvSpPr>
      <dsp:spPr>
        <a:xfrm rot="18000000">
          <a:off x="2536355" y="2057994"/>
          <a:ext cx="1221869" cy="409973"/>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59347" y="2139989"/>
        <a:ext cx="975885" cy="24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8A4B5-91FB-436F-8509-7224D8138D6C}">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Harry</a:t>
          </a:r>
        </a:p>
        <a:p>
          <a:pPr lvl="0" algn="ctr" defTabSz="977900">
            <a:lnSpc>
              <a:spcPct val="90000"/>
            </a:lnSpc>
            <a:spcBef>
              <a:spcPct val="0"/>
            </a:spcBef>
            <a:spcAft>
              <a:spcPct val="35000"/>
            </a:spcAft>
          </a:pPr>
          <a:r>
            <a:rPr lang="en-US" sz="2200" kern="1200" dirty="0" smtClean="0"/>
            <a:t>717-236-9486, </a:t>
          </a:r>
        </a:p>
        <a:p>
          <a:pPr lvl="0" algn="ctr" defTabSz="977900">
            <a:lnSpc>
              <a:spcPct val="90000"/>
            </a:lnSpc>
            <a:spcBef>
              <a:spcPct val="0"/>
            </a:spcBef>
            <a:spcAft>
              <a:spcPct val="35000"/>
            </a:spcAft>
          </a:pPr>
          <a:r>
            <a:rPr lang="en-US" sz="2200" kern="1200" dirty="0" smtClean="0"/>
            <a:t>Ext 211</a:t>
          </a:r>
          <a:endParaRPr lang="en-US" sz="2200" kern="1200" dirty="0"/>
        </a:p>
      </dsp:txBody>
      <dsp:txXfrm>
        <a:off x="1279" y="1625600"/>
        <a:ext cx="1991320" cy="1625600"/>
      </dsp:txXfrm>
    </dsp:sp>
    <dsp:sp modelId="{69EBC00D-1CF2-44E8-9651-F43F8D38E219}">
      <dsp:nvSpPr>
        <dsp:cNvPr id="0" name=""/>
        <dsp:cNvSpPr/>
      </dsp:nvSpPr>
      <dsp:spPr>
        <a:xfrm>
          <a:off x="304795" y="279398"/>
          <a:ext cx="1358928" cy="130861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E3BD5-1AC4-4773-B162-C13D35B1B571}">
      <dsp:nvSpPr>
        <dsp:cNvPr id="0" name=""/>
        <dsp:cNvSpPr/>
      </dsp:nvSpPr>
      <dsp:spPr>
        <a:xfrm>
          <a:off x="2057397"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Patrick</a:t>
          </a:r>
        </a:p>
        <a:p>
          <a:pPr lvl="0" algn="ctr" defTabSz="977900">
            <a:lnSpc>
              <a:spcPct val="90000"/>
            </a:lnSpc>
            <a:spcBef>
              <a:spcPct val="0"/>
            </a:spcBef>
            <a:spcAft>
              <a:spcPct val="35000"/>
            </a:spcAft>
          </a:pPr>
          <a:r>
            <a:rPr lang="en-US" sz="2200" kern="1200" dirty="0" smtClean="0"/>
            <a:t>717-236-9486,</a:t>
          </a:r>
        </a:p>
        <a:p>
          <a:pPr lvl="0" algn="ctr" defTabSz="977900">
            <a:lnSpc>
              <a:spcPct val="90000"/>
            </a:lnSpc>
            <a:spcBef>
              <a:spcPct val="0"/>
            </a:spcBef>
            <a:spcAft>
              <a:spcPct val="35000"/>
            </a:spcAft>
          </a:pPr>
          <a:r>
            <a:rPr lang="en-US" sz="2200" kern="1200" dirty="0" smtClean="0"/>
            <a:t>Ext. 202</a:t>
          </a:r>
        </a:p>
      </dsp:txBody>
      <dsp:txXfrm>
        <a:off x="2057397" y="1625600"/>
        <a:ext cx="1991320" cy="1625600"/>
      </dsp:txXfrm>
    </dsp:sp>
    <dsp:sp modelId="{317A27D3-9454-4D0E-9EE1-7ACE1CD9AB50}">
      <dsp:nvSpPr>
        <dsp:cNvPr id="0" name=""/>
        <dsp:cNvSpPr/>
      </dsp:nvSpPr>
      <dsp:spPr>
        <a:xfrm>
          <a:off x="2371344" y="243840"/>
          <a:ext cx="1353312" cy="13533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3DEDB-93A3-451E-A0A5-6DCCDCB7424A}">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Liz</a:t>
          </a:r>
        </a:p>
        <a:p>
          <a:pPr lvl="0" algn="ctr" defTabSz="977900">
            <a:lnSpc>
              <a:spcPct val="90000"/>
            </a:lnSpc>
            <a:spcBef>
              <a:spcPct val="0"/>
            </a:spcBef>
            <a:spcAft>
              <a:spcPct val="35000"/>
            </a:spcAft>
          </a:pPr>
          <a:r>
            <a:rPr lang="en-US" sz="2200" kern="1200" dirty="0" smtClean="0"/>
            <a:t>717-236-9486, Ext. 205</a:t>
          </a:r>
          <a:endParaRPr lang="en-US" sz="2200" kern="1200" dirty="0"/>
        </a:p>
      </dsp:txBody>
      <dsp:txXfrm>
        <a:off x="4103399" y="1625600"/>
        <a:ext cx="1991320" cy="1625600"/>
      </dsp:txXfrm>
    </dsp:sp>
    <dsp:sp modelId="{D86E1775-2480-4355-9B1B-A934A469C74F}">
      <dsp:nvSpPr>
        <dsp:cNvPr id="0" name=""/>
        <dsp:cNvSpPr/>
      </dsp:nvSpPr>
      <dsp:spPr>
        <a:xfrm>
          <a:off x="4419602" y="203200"/>
          <a:ext cx="1353312" cy="13533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C78A0-6925-4CE9-B6BF-BC8A0FFA804B}">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2AAF28-BFDF-4805-B4C2-81332729BE89}" type="datetimeFigureOut">
              <a:rPr lang="en-US" smtClean="0"/>
              <a:pPr/>
              <a:t>4/22/2014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CE530E-B333-4867-AACB-EB61D671B5D9}" type="slidenum">
              <a:rPr lang="en-US" smtClean="0"/>
              <a:pPr/>
              <a:t>‹#›</a:t>
            </a:fld>
            <a:endParaRPr lang="en-US"/>
          </a:p>
        </p:txBody>
      </p:sp>
    </p:spTree>
    <p:extLst>
      <p:ext uri="{BB962C8B-B14F-4D97-AF65-F5344CB8AC3E}">
        <p14:creationId xmlns:p14="http://schemas.microsoft.com/office/powerpoint/2010/main" val="140857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1</a:t>
            </a:fld>
            <a:endParaRPr lang="en-US"/>
          </a:p>
        </p:txBody>
      </p:sp>
    </p:spTree>
    <p:extLst>
      <p:ext uri="{BB962C8B-B14F-4D97-AF65-F5344CB8AC3E}">
        <p14:creationId xmlns:p14="http://schemas.microsoft.com/office/powerpoint/2010/main" val="328986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 poles and wires, it does make sense to allow owners and operators of electric generating plants to compete with each other to sell power into the electric grid.</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10</a:t>
            </a:fld>
            <a:endParaRPr lang="en-US"/>
          </a:p>
        </p:txBody>
      </p:sp>
    </p:spTree>
    <p:extLst>
      <p:ext uri="{BB962C8B-B14F-4D97-AF65-F5344CB8AC3E}">
        <p14:creationId xmlns:p14="http://schemas.microsoft.com/office/powerpoint/2010/main" val="155951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11</a:t>
            </a:fld>
            <a:endParaRPr lang="en-US"/>
          </a:p>
        </p:txBody>
      </p:sp>
    </p:spTree>
    <p:extLst>
      <p:ext uri="{BB962C8B-B14F-4D97-AF65-F5344CB8AC3E}">
        <p14:creationId xmlns:p14="http://schemas.microsoft.com/office/powerpoint/2010/main" val="24895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12</a:t>
            </a:fld>
            <a:endParaRPr lang="en-US"/>
          </a:p>
        </p:txBody>
      </p:sp>
    </p:spTree>
    <p:extLst>
      <p:ext uri="{BB962C8B-B14F-4D97-AF65-F5344CB8AC3E}">
        <p14:creationId xmlns:p14="http://schemas.microsoft.com/office/powerpoint/2010/main" val="1743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Arial" pitchFamily="34" charset="0"/>
              <a:buChar char="•"/>
            </a:pPr>
            <a:r>
              <a:rPr lang="en-US" dirty="0" smtClean="0"/>
              <a:t>The distribution company remains responsible for “keeping the lights on” for all customers within its service territory. </a:t>
            </a:r>
          </a:p>
          <a:p>
            <a:pPr>
              <a:lnSpc>
                <a:spcPct val="90000"/>
              </a:lnSpc>
              <a:buFont typeface="Arial" pitchFamily="34" charset="0"/>
              <a:buChar char="•"/>
            </a:pPr>
            <a:r>
              <a:rPr lang="en-US" dirty="0" smtClean="0"/>
              <a:t>If a tree falls on a line outside your home or you have a problem with your service – call your electric utility</a:t>
            </a:r>
          </a:p>
          <a:p>
            <a:pPr>
              <a:lnSpc>
                <a:spcPct val="90000"/>
              </a:lnSpc>
              <a:buFont typeface="Arial" pitchFamily="34" charset="0"/>
              <a:buChar char="•"/>
            </a:pPr>
            <a:r>
              <a:rPr lang="en-US" dirty="0" smtClean="0"/>
              <a:t>In most cases, residential customers will continue to receive their monthly bills from their electric utility.  </a:t>
            </a:r>
          </a:p>
        </p:txBody>
      </p:sp>
      <p:sp>
        <p:nvSpPr>
          <p:cNvPr id="4" name="Slide Number Placeholder 3"/>
          <p:cNvSpPr>
            <a:spLocks noGrp="1"/>
          </p:cNvSpPr>
          <p:nvPr>
            <p:ph type="sldNum" sz="quarter" idx="10"/>
          </p:nvPr>
        </p:nvSpPr>
        <p:spPr/>
        <p:txBody>
          <a:bodyPr/>
          <a:lstStyle/>
          <a:p>
            <a:fld id="{BDCE530E-B333-4867-AACB-EB61D671B5D9}" type="slidenum">
              <a:rPr lang="en-US" smtClean="0"/>
              <a:pPr/>
              <a:t>13</a:t>
            </a:fld>
            <a:endParaRPr lang="en-US"/>
          </a:p>
        </p:txBody>
      </p:sp>
    </p:spTree>
    <p:extLst>
      <p:ext uri="{BB962C8B-B14F-4D97-AF65-F5344CB8AC3E}">
        <p14:creationId xmlns:p14="http://schemas.microsoft.com/office/powerpoint/2010/main" val="47827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suppliers offering service to residential customers varies from one service territory to another.</a:t>
            </a:r>
          </a:p>
          <a:p>
            <a:r>
              <a:rPr lang="en-US" dirty="0" smtClean="0"/>
              <a:t>All electric suppliers must be </a:t>
            </a:r>
            <a:r>
              <a:rPr lang="en-US" u="sng" dirty="0" smtClean="0"/>
              <a:t>licensed </a:t>
            </a:r>
            <a:r>
              <a:rPr lang="en-US" dirty="0" smtClean="0"/>
              <a:t>by the PUC and must meet certain requirements in order to receive and maintain that license.</a:t>
            </a:r>
          </a:p>
          <a:p>
            <a:r>
              <a:rPr lang="en-US" dirty="0" smtClean="0">
                <a:solidFill>
                  <a:srgbClr val="FF0000"/>
                </a:solidFill>
              </a:rPr>
              <a:t>Competitive electric supplier prices and terms of service are not generally regulated or approved by the PUC, but are governed by the agreement between the supplier and the customer.</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14</a:t>
            </a:fld>
            <a:endParaRPr lang="en-US"/>
          </a:p>
        </p:txBody>
      </p:sp>
    </p:spTree>
    <p:extLst>
      <p:ext uri="{BB962C8B-B14F-4D97-AF65-F5344CB8AC3E}">
        <p14:creationId xmlns:p14="http://schemas.microsoft.com/office/powerpoint/2010/main" val="162038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15</a:t>
            </a:fld>
            <a:endParaRPr lang="en-US"/>
          </a:p>
        </p:txBody>
      </p:sp>
    </p:spTree>
    <p:extLst>
      <p:ext uri="{BB962C8B-B14F-4D97-AF65-F5344CB8AC3E}">
        <p14:creationId xmlns:p14="http://schemas.microsoft.com/office/powerpoint/2010/main" val="1474992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16</a:t>
            </a:fld>
            <a:endParaRPr lang="en-US"/>
          </a:p>
        </p:txBody>
      </p:sp>
    </p:spTree>
    <p:extLst>
      <p:ext uri="{BB962C8B-B14F-4D97-AF65-F5344CB8AC3E}">
        <p14:creationId xmlns:p14="http://schemas.microsoft.com/office/powerpoint/2010/main" val="3730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Service Needs</a:t>
            </a:r>
            <a:r>
              <a:rPr lang="en-US" baseline="0" dirty="0" smtClean="0"/>
              <a:t> – for example, a supplier may offer a discounted rate for a person’s vacation home if they are only connected to electricity certain times of year.</a:t>
            </a:r>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17</a:t>
            </a:fld>
            <a:endParaRPr lang="en-US"/>
          </a:p>
        </p:txBody>
      </p:sp>
    </p:spTree>
    <p:extLst>
      <p:ext uri="{BB962C8B-B14F-4D97-AF65-F5344CB8AC3E}">
        <p14:creationId xmlns:p14="http://schemas.microsoft.com/office/powerpoint/2010/main" val="107436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18</a:t>
            </a:fld>
            <a:endParaRPr lang="en-US"/>
          </a:p>
        </p:txBody>
      </p:sp>
    </p:spTree>
    <p:extLst>
      <p:ext uri="{BB962C8B-B14F-4D97-AF65-F5344CB8AC3E}">
        <p14:creationId xmlns:p14="http://schemas.microsoft.com/office/powerpoint/2010/main" val="103609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19</a:t>
            </a:fld>
            <a:endParaRPr lang="en-US"/>
          </a:p>
        </p:txBody>
      </p:sp>
    </p:spTree>
    <p:extLst>
      <p:ext uri="{BB962C8B-B14F-4D97-AF65-F5344CB8AC3E}">
        <p14:creationId xmlns:p14="http://schemas.microsoft.com/office/powerpoint/2010/main" val="32152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a:t>
            </a:fld>
            <a:endParaRPr lang="en-US"/>
          </a:p>
        </p:txBody>
      </p:sp>
    </p:spTree>
    <p:extLst>
      <p:ext uri="{BB962C8B-B14F-4D97-AF65-F5344CB8AC3E}">
        <p14:creationId xmlns:p14="http://schemas.microsoft.com/office/powerpoint/2010/main" val="344246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20</a:t>
            </a:fld>
            <a:endParaRPr lang="en-US"/>
          </a:p>
        </p:txBody>
      </p:sp>
    </p:spTree>
    <p:extLst>
      <p:ext uri="{BB962C8B-B14F-4D97-AF65-F5344CB8AC3E}">
        <p14:creationId xmlns:p14="http://schemas.microsoft.com/office/powerpoint/2010/main" val="382177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21</a:t>
            </a:fld>
            <a:endParaRPr lang="en-US"/>
          </a:p>
        </p:txBody>
      </p:sp>
    </p:spTree>
    <p:extLst>
      <p:ext uri="{BB962C8B-B14F-4D97-AF65-F5344CB8AC3E}">
        <p14:creationId xmlns:p14="http://schemas.microsoft.com/office/powerpoint/2010/main" val="73125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22</a:t>
            </a:fld>
            <a:endParaRPr lang="en-US"/>
          </a:p>
        </p:txBody>
      </p:sp>
    </p:spTree>
    <p:extLst>
      <p:ext uri="{BB962C8B-B14F-4D97-AF65-F5344CB8AC3E}">
        <p14:creationId xmlns:p14="http://schemas.microsoft.com/office/powerpoint/2010/main" val="222406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23</a:t>
            </a:fld>
            <a:endParaRPr lang="en-US"/>
          </a:p>
        </p:txBody>
      </p:sp>
    </p:spTree>
    <p:extLst>
      <p:ext uri="{BB962C8B-B14F-4D97-AF65-F5344CB8AC3E}">
        <p14:creationId xmlns:p14="http://schemas.microsoft.com/office/powerpoint/2010/main" val="2920428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24</a:t>
            </a:fld>
            <a:endParaRPr lang="en-US"/>
          </a:p>
        </p:txBody>
      </p:sp>
    </p:spTree>
    <p:extLst>
      <p:ext uri="{BB962C8B-B14F-4D97-AF65-F5344CB8AC3E}">
        <p14:creationId xmlns:p14="http://schemas.microsoft.com/office/powerpoint/2010/main" val="20807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25</a:t>
            </a:fld>
            <a:endParaRPr lang="en-US"/>
          </a:p>
        </p:txBody>
      </p:sp>
    </p:spTree>
    <p:extLst>
      <p:ext uri="{BB962C8B-B14F-4D97-AF65-F5344CB8AC3E}">
        <p14:creationId xmlns:p14="http://schemas.microsoft.com/office/powerpoint/2010/main" val="20914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26</a:t>
            </a:fld>
            <a:endParaRPr lang="en-US"/>
          </a:p>
        </p:txBody>
      </p:sp>
    </p:spTree>
    <p:extLst>
      <p:ext uri="{BB962C8B-B14F-4D97-AF65-F5344CB8AC3E}">
        <p14:creationId xmlns:p14="http://schemas.microsoft.com/office/powerpoint/2010/main" val="637680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the video says that there will be no cancellation fees, it is important to note that this refers to no cancellation fees </a:t>
            </a:r>
            <a:r>
              <a:rPr lang="en-US" u="sng" baseline="0" dirty="0" smtClean="0"/>
              <a:t>at the time of the contract’s expiration</a:t>
            </a:r>
            <a:r>
              <a:rPr lang="en-US" u="none" baseline="0" dirty="0" smtClean="0"/>
              <a:t> there may or may not be cancellation fees during the term of the contract.</a:t>
            </a:r>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27</a:t>
            </a:fld>
            <a:endParaRPr lang="en-US"/>
          </a:p>
        </p:txBody>
      </p:sp>
    </p:spTree>
    <p:extLst>
      <p:ext uri="{BB962C8B-B14F-4D97-AF65-F5344CB8AC3E}">
        <p14:creationId xmlns:p14="http://schemas.microsoft.com/office/powerpoint/2010/main" val="1859517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a:t>
            </a:r>
            <a:r>
              <a:rPr lang="en-US" baseline="0" dirty="0" smtClean="0"/>
              <a:t> can be either oral or written.</a:t>
            </a:r>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28</a:t>
            </a:fld>
            <a:endParaRPr lang="en-US"/>
          </a:p>
        </p:txBody>
      </p:sp>
    </p:spTree>
    <p:extLst>
      <p:ext uri="{BB962C8B-B14F-4D97-AF65-F5344CB8AC3E}">
        <p14:creationId xmlns:p14="http://schemas.microsoft.com/office/powerpoint/2010/main" val="1472712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29</a:t>
            </a:fld>
            <a:endParaRPr lang="en-US"/>
          </a:p>
        </p:txBody>
      </p:sp>
    </p:spTree>
    <p:extLst>
      <p:ext uri="{BB962C8B-B14F-4D97-AF65-F5344CB8AC3E}">
        <p14:creationId xmlns:p14="http://schemas.microsoft.com/office/powerpoint/2010/main" val="31835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74320">
              <a:buFont typeface="Courier New" pitchFamily="49" charset="0"/>
              <a:buChar char="o"/>
              <a:defRPr/>
            </a:pPr>
            <a:r>
              <a:rPr lang="en-US" b="1" dirty="0" smtClean="0">
                <a:solidFill>
                  <a:srgbClr val="C00000"/>
                </a:solidFill>
              </a:rPr>
              <a:t>Educate</a:t>
            </a:r>
            <a:r>
              <a:rPr lang="en-US" dirty="0" smtClean="0"/>
              <a:t> and provide information to policy makers, low-income advocates, and clients.</a:t>
            </a:r>
          </a:p>
          <a:p>
            <a:pPr indent="-274320">
              <a:buFont typeface="Courier New" pitchFamily="49" charset="0"/>
              <a:buChar char="o"/>
              <a:defRPr/>
            </a:pPr>
            <a:r>
              <a:rPr lang="en-US" b="1" dirty="0" smtClean="0">
                <a:solidFill>
                  <a:srgbClr val="C00000"/>
                </a:solidFill>
              </a:rPr>
              <a:t>Represent</a:t>
            </a:r>
            <a:r>
              <a:rPr lang="en-US" dirty="0" smtClean="0">
                <a:solidFill>
                  <a:srgbClr val="C00000"/>
                </a:solidFill>
              </a:rPr>
              <a:t> </a:t>
            </a:r>
            <a:r>
              <a:rPr lang="en-US" dirty="0" smtClean="0">
                <a:solidFill>
                  <a:schemeClr val="tx1"/>
                </a:solidFill>
              </a:rPr>
              <a:t>clients </a:t>
            </a:r>
            <a:r>
              <a:rPr lang="en-US" dirty="0" smtClean="0"/>
              <a:t>in impact advocacy.</a:t>
            </a:r>
          </a:p>
          <a:p>
            <a:pPr indent="-274320">
              <a:buFont typeface="Courier New" pitchFamily="49" charset="0"/>
              <a:buChar char="o"/>
              <a:defRPr/>
            </a:pPr>
            <a:r>
              <a:rPr lang="en-US" b="1" dirty="0" smtClean="0">
                <a:solidFill>
                  <a:srgbClr val="C00000"/>
                </a:solidFill>
              </a:rPr>
              <a:t>Participate</a:t>
            </a:r>
            <a:r>
              <a:rPr lang="en-US" dirty="0" smtClean="0">
                <a:solidFill>
                  <a:srgbClr val="C00000"/>
                </a:solidFill>
              </a:rPr>
              <a:t> </a:t>
            </a:r>
            <a:r>
              <a:rPr lang="en-US" dirty="0" smtClean="0"/>
              <a:t>on behalf of low income energy/utility consumers in work groups, task forces, and advisory committees. </a:t>
            </a:r>
          </a:p>
          <a:p>
            <a:pPr indent="-274320">
              <a:buFont typeface="Courier New" pitchFamily="49" charset="0"/>
              <a:buChar char="o"/>
              <a:defRPr/>
            </a:pPr>
            <a:r>
              <a:rPr lang="en-US" b="1" dirty="0" smtClean="0">
                <a:solidFill>
                  <a:srgbClr val="C00000"/>
                </a:solidFill>
              </a:rPr>
              <a:t>Testify </a:t>
            </a:r>
            <a:r>
              <a:rPr lang="en-US" dirty="0" smtClean="0"/>
              <a:t>before the PA General Assembly and administrative agencies.</a:t>
            </a:r>
          </a:p>
          <a:p>
            <a:endParaRPr lang="en-US" dirty="0"/>
          </a:p>
        </p:txBody>
      </p:sp>
      <p:sp>
        <p:nvSpPr>
          <p:cNvPr id="4" name="Slide Number Placeholder 3"/>
          <p:cNvSpPr>
            <a:spLocks noGrp="1"/>
          </p:cNvSpPr>
          <p:nvPr>
            <p:ph type="sldNum" sz="quarter" idx="10"/>
          </p:nvPr>
        </p:nvSpPr>
        <p:spPr/>
        <p:txBody>
          <a:bodyPr/>
          <a:lstStyle/>
          <a:p>
            <a:fld id="{901C1BE8-8FC6-402B-8129-80742C936EFD}" type="slidenum">
              <a:rPr lang="en-US" smtClean="0"/>
              <a:pPr/>
              <a:t>3</a:t>
            </a:fld>
            <a:endParaRPr lang="en-US"/>
          </a:p>
        </p:txBody>
      </p:sp>
      <p:sp>
        <p:nvSpPr>
          <p:cNvPr id="5" name="Date Placeholder 4"/>
          <p:cNvSpPr>
            <a:spLocks noGrp="1"/>
          </p:cNvSpPr>
          <p:nvPr>
            <p:ph type="dt" idx="11"/>
          </p:nvPr>
        </p:nvSpPr>
        <p:spPr/>
        <p:txBody>
          <a:bodyPr/>
          <a:lstStyle/>
          <a:p>
            <a:r>
              <a:rPr lang="en-US" smtClean="0"/>
              <a:t>9/11/2013</a:t>
            </a:r>
            <a:endParaRPr lang="en-US"/>
          </a:p>
        </p:txBody>
      </p:sp>
    </p:spTree>
    <p:extLst>
      <p:ext uri="{BB962C8B-B14F-4D97-AF65-F5344CB8AC3E}">
        <p14:creationId xmlns:p14="http://schemas.microsoft.com/office/powerpoint/2010/main" val="2657691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30</a:t>
            </a:fld>
            <a:endParaRPr lang="en-US"/>
          </a:p>
        </p:txBody>
      </p:sp>
    </p:spTree>
    <p:extLst>
      <p:ext uri="{BB962C8B-B14F-4D97-AF65-F5344CB8AC3E}">
        <p14:creationId xmlns:p14="http://schemas.microsoft.com/office/powerpoint/2010/main" val="3769816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dirty="0" smtClean="0">
                <a:solidFill>
                  <a:schemeClr val="accent2"/>
                </a:solidFill>
              </a:rPr>
              <a:t>Before the Switch:</a:t>
            </a:r>
          </a:p>
          <a:p>
            <a:pPr marL="1371600" lvl="3" indent="0">
              <a:buNone/>
            </a:pPr>
            <a:r>
              <a:rPr lang="en-US" dirty="0" smtClean="0"/>
              <a:t>One of the common misperceptions is that you can avoid paying your utility a past due bill by switching to a new electricity supplier.  This is </a:t>
            </a:r>
            <a:r>
              <a:rPr lang="en-US" u="sng" dirty="0" smtClean="0"/>
              <a:t>not</a:t>
            </a:r>
            <a:r>
              <a:rPr lang="en-US" dirty="0" smtClean="0"/>
              <a:t> the case.  Individuals who are in arrears will still owe the money and may still face termination of service for past amounts due.</a:t>
            </a:r>
          </a:p>
          <a:p>
            <a:pPr lvl="2"/>
            <a:r>
              <a:rPr lang="en-US" b="1" dirty="0" smtClean="0">
                <a:solidFill>
                  <a:schemeClr val="accent1"/>
                </a:solidFill>
              </a:rPr>
              <a:t>After the Switch:</a:t>
            </a:r>
          </a:p>
          <a:p>
            <a:pPr marL="1371600" lvl="3" indent="0">
              <a:buNone/>
            </a:pPr>
            <a:r>
              <a:rPr lang="en-US" dirty="0" smtClean="0"/>
              <a:t>Another common misperception is that if you are behind to a “supplier” that you can start fresh and avoid paying the bill by switching to another supplier or back to the EDC.  This is </a:t>
            </a:r>
            <a:r>
              <a:rPr lang="en-US" u="sng" dirty="0" smtClean="0"/>
              <a:t>not</a:t>
            </a:r>
            <a:r>
              <a:rPr lang="en-US" dirty="0" smtClean="0"/>
              <a:t> the case.  </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31</a:t>
            </a:fld>
            <a:endParaRPr lang="en-US"/>
          </a:p>
        </p:txBody>
      </p:sp>
    </p:spTree>
    <p:extLst>
      <p:ext uri="{BB962C8B-B14F-4D97-AF65-F5344CB8AC3E}">
        <p14:creationId xmlns:p14="http://schemas.microsoft.com/office/powerpoint/2010/main" val="1412399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32</a:t>
            </a:fld>
            <a:endParaRPr lang="en-US"/>
          </a:p>
        </p:txBody>
      </p:sp>
    </p:spTree>
    <p:extLst>
      <p:ext uri="{BB962C8B-B14F-4D97-AF65-F5344CB8AC3E}">
        <p14:creationId xmlns:p14="http://schemas.microsoft.com/office/powerpoint/2010/main" val="833369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33</a:t>
            </a:fld>
            <a:endParaRPr lang="en-US"/>
          </a:p>
        </p:txBody>
      </p:sp>
    </p:spTree>
    <p:extLst>
      <p:ext uri="{BB962C8B-B14F-4D97-AF65-F5344CB8AC3E}">
        <p14:creationId xmlns:p14="http://schemas.microsoft.com/office/powerpoint/2010/main" val="3715299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CAP customers within PPL and the First Energy Companies who are served by an EGS with prices higher than utility price to compare will pay more for service.  The status of the  PECO and Duquesne Shopping Plans is presently  uncertain. </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34</a:t>
            </a:fld>
            <a:endParaRPr lang="en-US"/>
          </a:p>
        </p:txBody>
      </p:sp>
    </p:spTree>
    <p:extLst>
      <p:ext uri="{BB962C8B-B14F-4D97-AF65-F5344CB8AC3E}">
        <p14:creationId xmlns:p14="http://schemas.microsoft.com/office/powerpoint/2010/main" val="2291541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PULP’s position is that customers enrolled in CAP should remain on default service unless it is can be guaranteed that supplier prices are no higher than utility default price.  </a:t>
            </a:r>
          </a:p>
          <a:p>
            <a:pPr lvl="1"/>
            <a:r>
              <a:rPr lang="en-US" dirty="0" smtClean="0"/>
              <a:t>CAP is designed to produce affordable bills.  If they are not, the problem is with program design and implementation</a:t>
            </a:r>
          </a:p>
          <a:p>
            <a:pPr lvl="1"/>
            <a:r>
              <a:rPr lang="en-US" dirty="0" smtClean="0"/>
              <a:t>EDCs run their Universal Service Programs, project costs, establish payment parameters, and structure affordability based on the assumption of customers paying EDC prices.</a:t>
            </a:r>
          </a:p>
          <a:p>
            <a:pPr lvl="1"/>
            <a:r>
              <a:rPr lang="en-US" dirty="0" smtClean="0"/>
              <a:t>The benefits to CAP customers from shopping at this point do not appear to be greater than the potential harm</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35</a:t>
            </a:fld>
            <a:endParaRPr lang="en-US"/>
          </a:p>
        </p:txBody>
      </p:sp>
    </p:spTree>
    <p:extLst>
      <p:ext uri="{BB962C8B-B14F-4D97-AF65-F5344CB8AC3E}">
        <p14:creationId xmlns:p14="http://schemas.microsoft.com/office/powerpoint/2010/main" val="86463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CAP is designed to produce affordable bills.  If bills are not affordable, the program fails.</a:t>
            </a:r>
          </a:p>
          <a:p>
            <a:r>
              <a:rPr lang="en-US" sz="1200" dirty="0" smtClean="0"/>
              <a:t>EDCs administer Universal Service Programs, project costs, establish payment parameters, and structure affordability on the assumption that customers will pay the PTC.</a:t>
            </a:r>
          </a:p>
          <a:p>
            <a:r>
              <a:rPr lang="en-US" sz="1200" dirty="0" smtClean="0"/>
              <a:t>The benefits to CAP customers from shopping at this point do not appear to be greater than the potential harm</a:t>
            </a:r>
          </a:p>
          <a:p>
            <a:endParaRPr lang="en-US" dirty="0" smtClean="0"/>
          </a:p>
          <a:p>
            <a:r>
              <a:rPr lang="en-US" b="1" dirty="0" smtClean="0"/>
              <a:t>For non-CAP customers who are paying full residential tariff rates there </a:t>
            </a:r>
            <a:r>
              <a:rPr lang="en-US" b="1" u="sng" dirty="0" smtClean="0"/>
              <a:t>may</a:t>
            </a:r>
            <a:r>
              <a:rPr lang="en-US" b="1" dirty="0" smtClean="0"/>
              <a:t> be savings opportunities for folks.</a:t>
            </a:r>
          </a:p>
          <a:p>
            <a:r>
              <a:rPr lang="en-US" b="1" dirty="0" smtClean="0"/>
              <a:t>However, switching suppliers requires  vigilance and diligence in keeping up with contract terms, contract end dates, cancellation fees, and competing offers.</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36</a:t>
            </a:fld>
            <a:endParaRPr lang="en-US"/>
          </a:p>
        </p:txBody>
      </p:sp>
    </p:spTree>
    <p:extLst>
      <p:ext uri="{BB962C8B-B14F-4D97-AF65-F5344CB8AC3E}">
        <p14:creationId xmlns:p14="http://schemas.microsoft.com/office/powerpoint/2010/main" val="3744882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37</a:t>
            </a:fld>
            <a:endParaRPr lang="en-US"/>
          </a:p>
        </p:txBody>
      </p:sp>
    </p:spTree>
    <p:extLst>
      <p:ext uri="{BB962C8B-B14F-4D97-AF65-F5344CB8AC3E}">
        <p14:creationId xmlns:p14="http://schemas.microsoft.com/office/powerpoint/2010/main" val="1667407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38</a:t>
            </a:fld>
            <a:endParaRPr lang="en-US"/>
          </a:p>
        </p:txBody>
      </p:sp>
    </p:spTree>
    <p:extLst>
      <p:ext uri="{BB962C8B-B14F-4D97-AF65-F5344CB8AC3E}">
        <p14:creationId xmlns:p14="http://schemas.microsoft.com/office/powerpoint/2010/main" val="128203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39</a:t>
            </a:fld>
            <a:endParaRPr lang="en-US"/>
          </a:p>
        </p:txBody>
      </p:sp>
    </p:spTree>
    <p:extLst>
      <p:ext uri="{BB962C8B-B14F-4D97-AF65-F5344CB8AC3E}">
        <p14:creationId xmlns:p14="http://schemas.microsoft.com/office/powerpoint/2010/main" val="311919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Today, I will:</a:t>
            </a:r>
          </a:p>
          <a:p>
            <a:pPr lvl="0"/>
            <a:r>
              <a:rPr lang="en-US" dirty="0" smtClean="0"/>
              <a:t>Provide an overview of competitive electric shopping. </a:t>
            </a:r>
          </a:p>
          <a:p>
            <a:r>
              <a:rPr lang="en-US" dirty="0" smtClean="0"/>
              <a:t>Provide an initial roadmap into the process of shopping. </a:t>
            </a:r>
          </a:p>
          <a:p>
            <a:pPr lvl="0"/>
            <a:r>
              <a:rPr lang="en-US" dirty="0" smtClean="0"/>
              <a:t>Introduce the issues confronting  low-income electric consumers in the competitive retail electric market. </a:t>
            </a:r>
          </a:p>
        </p:txBody>
      </p:sp>
      <p:sp>
        <p:nvSpPr>
          <p:cNvPr id="4" name="Slide Number Placeholder 3"/>
          <p:cNvSpPr>
            <a:spLocks noGrp="1"/>
          </p:cNvSpPr>
          <p:nvPr>
            <p:ph type="sldNum" sz="quarter" idx="10"/>
          </p:nvPr>
        </p:nvSpPr>
        <p:spPr/>
        <p:txBody>
          <a:bodyPr/>
          <a:lstStyle/>
          <a:p>
            <a:fld id="{BDCE530E-B333-4867-AACB-EB61D671B5D9}" type="slidenum">
              <a:rPr lang="en-US" smtClean="0"/>
              <a:pPr/>
              <a:t>4</a:t>
            </a:fld>
            <a:endParaRPr lang="en-US"/>
          </a:p>
        </p:txBody>
      </p:sp>
    </p:spTree>
    <p:extLst>
      <p:ext uri="{BB962C8B-B14F-4D97-AF65-F5344CB8AC3E}">
        <p14:creationId xmlns:p14="http://schemas.microsoft.com/office/powerpoint/2010/main" val="220286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40</a:t>
            </a:fld>
            <a:endParaRPr lang="en-US"/>
          </a:p>
        </p:txBody>
      </p:sp>
    </p:spTree>
    <p:extLst>
      <p:ext uri="{BB962C8B-B14F-4D97-AF65-F5344CB8AC3E}">
        <p14:creationId xmlns:p14="http://schemas.microsoft.com/office/powerpoint/2010/main" val="2136438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41</a:t>
            </a:fld>
            <a:endParaRPr lang="en-US"/>
          </a:p>
        </p:txBody>
      </p:sp>
    </p:spTree>
    <p:extLst>
      <p:ext uri="{BB962C8B-B14F-4D97-AF65-F5344CB8AC3E}">
        <p14:creationId xmlns:p14="http://schemas.microsoft.com/office/powerpoint/2010/main" val="188342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a competitive electric supplier is complicated</a:t>
            </a:r>
            <a:r>
              <a:rPr lang="en-US" baseline="0" dirty="0" smtClean="0"/>
              <a:t> and t</a:t>
            </a:r>
            <a:r>
              <a:rPr lang="en-US" dirty="0" smtClean="0"/>
              <a:t>here are many potential – and often unforeseen - consequences for the low income households who shop for a competitive supplier.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bottom line, We need to know </a:t>
            </a:r>
            <a:r>
              <a:rPr lang="en-US" u="sng" dirty="0" smtClean="0"/>
              <a:t>how</a:t>
            </a:r>
            <a:r>
              <a:rPr lang="en-US" dirty="0" smtClean="0"/>
              <a:t> and </a:t>
            </a:r>
            <a:r>
              <a:rPr lang="en-US" u="sng" dirty="0" smtClean="0"/>
              <a:t>whether</a:t>
            </a:r>
            <a:r>
              <a:rPr lang="en-US" dirty="0" smtClean="0"/>
              <a:t> to advise an  individual of limited economic means to switch to a supplier or switch back to default service provided generation service.</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5</a:t>
            </a:fld>
            <a:endParaRPr lang="en-US"/>
          </a:p>
        </p:txBody>
      </p:sp>
    </p:spTree>
    <p:extLst>
      <p:ext uri="{BB962C8B-B14F-4D97-AF65-F5344CB8AC3E}">
        <p14:creationId xmlns:p14="http://schemas.microsoft.com/office/powerpoint/2010/main" val="3772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income households under constant economic pressure.</a:t>
            </a:r>
          </a:p>
          <a:p>
            <a:pPr lvl="1"/>
            <a:r>
              <a:rPr lang="en-US" dirty="0" smtClean="0"/>
              <a:t>Vulnerable to promises of savings, particularly savings on essential services.</a:t>
            </a:r>
          </a:p>
          <a:p>
            <a:r>
              <a:rPr lang="en-US" dirty="0" smtClean="0"/>
              <a:t>Hundreds of suppliers making offers, many of them by telephone and through door-to-door sales.</a:t>
            </a:r>
          </a:p>
          <a:p>
            <a:r>
              <a:rPr lang="en-US" dirty="0" smtClean="0"/>
              <a:t>Retail electricity supply contracts are form agreements in which the purchaser  has  little or no ability to shape the terms. </a:t>
            </a:r>
          </a:p>
          <a:p>
            <a:r>
              <a:rPr lang="en-US" dirty="0" smtClean="0"/>
              <a:t>The contracts are often unclear and/ or use unfamiliar language or terms.</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6</a:t>
            </a:fld>
            <a:endParaRPr lang="en-US"/>
          </a:p>
        </p:txBody>
      </p:sp>
    </p:spTree>
    <p:extLst>
      <p:ext uri="{BB962C8B-B14F-4D97-AF65-F5344CB8AC3E}">
        <p14:creationId xmlns:p14="http://schemas.microsoft.com/office/powerpoint/2010/main" val="313729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Switching to alternate electric generation  supplier </a:t>
            </a:r>
            <a:r>
              <a:rPr lang="en-US" u="sng" dirty="0" smtClean="0"/>
              <a:t>may</a:t>
            </a:r>
            <a:r>
              <a:rPr lang="en-US" dirty="0" smtClean="0"/>
              <a:t> help a household save money</a:t>
            </a:r>
            <a:r>
              <a:rPr lang="en-US" baseline="0" dirty="0" smtClean="0"/>
              <a:t> – BUT – </a:t>
            </a:r>
            <a:endParaRPr lang="en-US" dirty="0" smtClean="0"/>
          </a:p>
          <a:p>
            <a:r>
              <a:rPr lang="en-US" dirty="0" smtClean="0"/>
              <a:t>Switching to an alternate electric generation  supplier </a:t>
            </a:r>
            <a:r>
              <a:rPr lang="en-US" u="sng" dirty="0" smtClean="0"/>
              <a:t>may</a:t>
            </a:r>
            <a:r>
              <a:rPr lang="en-US" dirty="0" smtClean="0"/>
              <a:t> result in higher electric costs  for that person.</a:t>
            </a:r>
          </a:p>
          <a:p>
            <a:endParaRPr lang="en-US" dirty="0"/>
          </a:p>
        </p:txBody>
      </p:sp>
      <p:sp>
        <p:nvSpPr>
          <p:cNvPr id="4" name="Slide Number Placeholder 3"/>
          <p:cNvSpPr>
            <a:spLocks noGrp="1"/>
          </p:cNvSpPr>
          <p:nvPr>
            <p:ph type="sldNum" sz="quarter" idx="10"/>
          </p:nvPr>
        </p:nvSpPr>
        <p:spPr/>
        <p:txBody>
          <a:bodyPr/>
          <a:lstStyle/>
          <a:p>
            <a:fld id="{BDCE530E-B333-4867-AACB-EB61D671B5D9}" type="slidenum">
              <a:rPr lang="en-US" smtClean="0"/>
              <a:pPr/>
              <a:t>7</a:t>
            </a:fld>
            <a:endParaRPr lang="en-US"/>
          </a:p>
        </p:txBody>
      </p:sp>
    </p:spTree>
    <p:extLst>
      <p:ext uri="{BB962C8B-B14F-4D97-AF65-F5344CB8AC3E}">
        <p14:creationId xmlns:p14="http://schemas.microsoft.com/office/powerpoint/2010/main" val="84361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8</a:t>
            </a:fld>
            <a:endParaRPr lang="en-US"/>
          </a:p>
        </p:txBody>
      </p:sp>
    </p:spTree>
    <p:extLst>
      <p:ext uri="{BB962C8B-B14F-4D97-AF65-F5344CB8AC3E}">
        <p14:creationId xmlns:p14="http://schemas.microsoft.com/office/powerpoint/2010/main" val="201205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E530E-B333-4867-AACB-EB61D671B5D9}" type="slidenum">
              <a:rPr lang="en-US" smtClean="0"/>
              <a:pPr/>
              <a:t>9</a:t>
            </a:fld>
            <a:endParaRPr lang="en-US"/>
          </a:p>
        </p:txBody>
      </p:sp>
    </p:spTree>
    <p:extLst>
      <p:ext uri="{BB962C8B-B14F-4D97-AF65-F5344CB8AC3E}">
        <p14:creationId xmlns:p14="http://schemas.microsoft.com/office/powerpoint/2010/main" val="401612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19857-59B3-460F-9A6E-CCC2887F6C13}"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857-59B3-460F-9A6E-CCC2887F6C13}"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857-59B3-460F-9A6E-CCC2887F6C13}"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857-59B3-460F-9A6E-CCC2887F6C13}"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19857-59B3-460F-9A6E-CCC2887F6C13}"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19857-59B3-460F-9A6E-CCC2887F6C13}"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19857-59B3-460F-9A6E-CCC2887F6C13}"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19857-59B3-460F-9A6E-CCC2887F6C13}"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19857-59B3-460F-9A6E-CCC2887F6C13}"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19857-59B3-460F-9A6E-CCC2887F6C13}"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19857-59B3-460F-9A6E-CCC2887F6C13}"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2D883-88EE-46E5-AA4A-1A11D40A22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19857-59B3-460F-9A6E-CCC2887F6C13}" type="datetimeFigureOut">
              <a:rPr lang="en-US" smtClean="0"/>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2D883-88EE-46E5-AA4A-1A11D40A22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ca.state.pa.us/Industry/Electric/elecomp/ElectricGuides.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apowerswitch.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apowerswitch.com/shop-for-electricity/understanding-fixed-and-variable-ra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uc.state.pa.us/about_puc/educational_videos.asp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puc.state.pa.us/consumer_info/electricity/suppliers_list.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pulp@palegalaid.ne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1470025"/>
          </a:xfrm>
        </p:spPr>
        <p:txBody>
          <a:bodyPr/>
          <a:lstStyle/>
          <a:p>
            <a:r>
              <a:rPr lang="en-US" b="1" dirty="0" smtClean="0"/>
              <a:t>Competitive Electric</a:t>
            </a:r>
            <a:br>
              <a:rPr lang="en-US" b="1" dirty="0" smtClean="0"/>
            </a:br>
            <a:r>
              <a:rPr lang="en-US" b="1" dirty="0" smtClean="0"/>
              <a:t> Shopping 101</a:t>
            </a:r>
            <a:endParaRPr lang="en-US" b="1" dirty="0"/>
          </a:p>
        </p:txBody>
      </p:sp>
      <p:sp>
        <p:nvSpPr>
          <p:cNvPr id="3" name="Subtitle 2"/>
          <p:cNvSpPr>
            <a:spLocks noGrp="1"/>
          </p:cNvSpPr>
          <p:nvPr>
            <p:ph type="subTitle" idx="1"/>
          </p:nvPr>
        </p:nvSpPr>
        <p:spPr>
          <a:xfrm>
            <a:off x="1371600" y="2590800"/>
            <a:ext cx="6400800" cy="3048000"/>
          </a:xfrm>
        </p:spPr>
        <p:txBody>
          <a:bodyPr>
            <a:normAutofit/>
          </a:bodyPr>
          <a:lstStyle/>
          <a:p>
            <a:pPr>
              <a:lnSpc>
                <a:spcPct val="80000"/>
              </a:lnSpc>
            </a:pPr>
            <a:r>
              <a:rPr lang="en-US" dirty="0" smtClean="0">
                <a:solidFill>
                  <a:schemeClr val="tx1"/>
                </a:solidFill>
              </a:rPr>
              <a:t>April 22, 2014</a:t>
            </a:r>
          </a:p>
          <a:p>
            <a:pPr>
              <a:lnSpc>
                <a:spcPct val="80000"/>
              </a:lnSpc>
            </a:pPr>
            <a:endParaRPr lang="en-US" b="1" dirty="0" smtClean="0">
              <a:solidFill>
                <a:schemeClr val="tx1"/>
              </a:solidFill>
            </a:endParaRPr>
          </a:p>
          <a:p>
            <a:pPr>
              <a:lnSpc>
                <a:spcPct val="80000"/>
              </a:lnSpc>
            </a:pPr>
            <a:r>
              <a:rPr lang="en-US" b="1" dirty="0" smtClean="0">
                <a:solidFill>
                  <a:schemeClr val="tx1"/>
                </a:solidFill>
              </a:rPr>
              <a:t>The Pennsylvania Utility </a:t>
            </a:r>
            <a:r>
              <a:rPr lang="en-US" b="1" dirty="0">
                <a:solidFill>
                  <a:schemeClr val="tx1"/>
                </a:solidFill>
              </a:rPr>
              <a:t>Law Project</a:t>
            </a:r>
          </a:p>
          <a:p>
            <a:pPr>
              <a:lnSpc>
                <a:spcPct val="80000"/>
              </a:lnSpc>
            </a:pPr>
            <a:endParaRPr lang="en-US" b="1" dirty="0"/>
          </a:p>
          <a:p>
            <a:endParaRPr lang="en-US" dirty="0"/>
          </a:p>
        </p:txBody>
      </p:sp>
      <p:pic>
        <p:nvPicPr>
          <p:cNvPr id="4" name="Picture 3" descr="C:\Users\Public\Pictures\Sample Pictures\MAIN LOGO.jpg"/>
          <p:cNvPicPr/>
          <p:nvPr/>
        </p:nvPicPr>
        <p:blipFill>
          <a:blip r:embed="rId3" cstate="print"/>
          <a:stretch>
            <a:fillRect/>
          </a:stretch>
        </p:blipFill>
        <p:spPr bwMode="auto">
          <a:xfrm>
            <a:off x="3954780" y="4191000"/>
            <a:ext cx="1234440" cy="1726970"/>
          </a:xfrm>
          <a:prstGeom prst="rect">
            <a:avLst/>
          </a:prstGeom>
          <a:noFill/>
          <a:ln w="9525">
            <a:noFill/>
            <a:miter lim="800000"/>
            <a:headEnd/>
            <a:tailEnd/>
          </a:ln>
        </p:spPr>
      </p:pic>
    </p:spTree>
    <p:extLst>
      <p:ext uri="{BB962C8B-B14F-4D97-AF65-F5344CB8AC3E}">
        <p14:creationId xmlns:p14="http://schemas.microsoft.com/office/powerpoint/2010/main" val="90139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Evolution of “Electric Choice”</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smtClean="0"/>
              <a:t>1996: </a:t>
            </a:r>
          </a:p>
          <a:p>
            <a:r>
              <a:rPr lang="en-US" dirty="0" smtClean="0"/>
              <a:t>Statutory </a:t>
            </a:r>
            <a:r>
              <a:rPr lang="en-US" dirty="0"/>
              <a:t>c</a:t>
            </a:r>
            <a:r>
              <a:rPr lang="en-US" dirty="0" smtClean="0"/>
              <a:t>hange allowed competition in the </a:t>
            </a:r>
            <a:r>
              <a:rPr lang="en-US" dirty="0" smtClean="0">
                <a:solidFill>
                  <a:srgbClr val="FF0000"/>
                </a:solidFill>
              </a:rPr>
              <a:t>GENERATION </a:t>
            </a:r>
            <a:r>
              <a:rPr lang="en-US" dirty="0" smtClean="0"/>
              <a:t>portion</a:t>
            </a:r>
            <a:r>
              <a:rPr lang="en-US" dirty="0" smtClean="0">
                <a:solidFill>
                  <a:srgbClr val="FF0000"/>
                </a:solidFill>
              </a:rPr>
              <a:t> </a:t>
            </a:r>
            <a:r>
              <a:rPr lang="en-US" dirty="0" smtClean="0"/>
              <a:t>of the </a:t>
            </a:r>
            <a:r>
              <a:rPr lang="en-US" dirty="0"/>
              <a:t>e</a:t>
            </a:r>
            <a:r>
              <a:rPr lang="en-US" dirty="0" smtClean="0"/>
              <a:t>lectric industry.</a:t>
            </a:r>
          </a:p>
          <a:p>
            <a:r>
              <a:rPr lang="en-US" dirty="0" smtClean="0"/>
              <a:t>Regulated electric companies retained control of service delivery (poles and wires).</a:t>
            </a:r>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F894DDE9-DCE9-476D-9125-90F44433F610}" type="slidenum">
              <a:rPr lang="en-US" smtClean="0"/>
              <a:pPr/>
              <a:t>10</a:t>
            </a:fld>
            <a:endParaRPr lang="en-US"/>
          </a:p>
        </p:txBody>
      </p:sp>
    </p:spTree>
    <p:extLst>
      <p:ext uri="{BB962C8B-B14F-4D97-AF65-F5344CB8AC3E}">
        <p14:creationId xmlns:p14="http://schemas.microsoft.com/office/powerpoint/2010/main" val="42933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Arial" pitchFamily="34" charset="0"/>
              <a:buChar char="•"/>
            </a:pPr>
            <a:r>
              <a:rPr lang="en-US" dirty="0" smtClean="0"/>
              <a:t>Residential customers are inundated with offers to choose their electric supplier.</a:t>
            </a:r>
          </a:p>
          <a:p>
            <a:pPr lvl="1">
              <a:buFont typeface="Arial" pitchFamily="34" charset="0"/>
              <a:buChar char="•"/>
            </a:pPr>
            <a:r>
              <a:rPr lang="en-US" dirty="0" smtClean="0"/>
              <a:t>Mail solicitations</a:t>
            </a:r>
          </a:p>
          <a:p>
            <a:pPr lvl="1">
              <a:buFont typeface="Arial" pitchFamily="34" charset="0"/>
              <a:buChar char="•"/>
            </a:pPr>
            <a:r>
              <a:rPr lang="en-US" dirty="0" smtClean="0"/>
              <a:t>E-mail &amp; Fax solicitations</a:t>
            </a:r>
          </a:p>
          <a:p>
            <a:pPr lvl="1">
              <a:buFont typeface="Arial" pitchFamily="34" charset="0"/>
              <a:buChar char="•"/>
            </a:pPr>
            <a:r>
              <a:rPr lang="en-US" dirty="0" smtClean="0"/>
              <a:t>Telephone solicitations</a:t>
            </a:r>
          </a:p>
          <a:p>
            <a:pPr lvl="1">
              <a:buFont typeface="Arial" pitchFamily="34" charset="0"/>
              <a:buChar char="•"/>
            </a:pPr>
            <a:r>
              <a:rPr lang="en-US" dirty="0" smtClean="0"/>
              <a:t>Door-to-Door Sales</a:t>
            </a:r>
          </a:p>
          <a:p>
            <a:pPr>
              <a:buFont typeface="Arial" pitchFamily="34" charset="0"/>
              <a:buChar char="•"/>
            </a:pPr>
            <a:r>
              <a:rPr lang="en-US" dirty="0" smtClean="0"/>
              <a:t>Approximately </a:t>
            </a:r>
            <a:r>
              <a:rPr lang="en-US" b="1" dirty="0" smtClean="0">
                <a:solidFill>
                  <a:srgbClr val="C00000"/>
                </a:solidFill>
              </a:rPr>
              <a:t>300</a:t>
            </a:r>
            <a:r>
              <a:rPr lang="en-US" dirty="0" smtClean="0"/>
              <a:t> suppliers, brokers, or marketers currently offer retail electric services throughout Pennsylvania.  </a:t>
            </a:r>
          </a:p>
          <a:p>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11</a:t>
            </a:fld>
            <a:endParaRPr lang="en-US"/>
          </a:p>
        </p:txBody>
      </p:sp>
      <p:sp>
        <p:nvSpPr>
          <p:cNvPr id="4" name="Title 3"/>
          <p:cNvSpPr>
            <a:spLocks noGrp="1"/>
          </p:cNvSpPr>
          <p:nvPr>
            <p:ph type="title"/>
          </p:nvPr>
        </p:nvSpPr>
        <p:spPr/>
        <p:txBody>
          <a:bodyPr>
            <a:normAutofit/>
          </a:bodyPr>
          <a:lstStyle/>
          <a:p>
            <a:pPr algn="ctr"/>
            <a:r>
              <a:rPr lang="en-US" b="1" dirty="0" smtClean="0">
                <a:solidFill>
                  <a:schemeClr val="accent1">
                    <a:lumMod val="75000"/>
                  </a:schemeClr>
                </a:solidFill>
              </a:rPr>
              <a:t>Effect of Restructuring</a:t>
            </a:r>
            <a:endParaRPr lang="en-US" b="1" dirty="0">
              <a:solidFill>
                <a:schemeClr val="accent1">
                  <a:lumMod val="75000"/>
                </a:schemeClr>
              </a:solidFill>
            </a:endParaRPr>
          </a:p>
        </p:txBody>
      </p:sp>
    </p:spTree>
    <p:extLst>
      <p:ext uri="{BB962C8B-B14F-4D97-AF65-F5344CB8AC3E}">
        <p14:creationId xmlns:p14="http://schemas.microsoft.com/office/powerpoint/2010/main" val="83094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The Public Utility Commission</a:t>
            </a:r>
            <a:r>
              <a:rPr lang="en-US" dirty="0" smtClean="0"/>
              <a:t> </a:t>
            </a:r>
            <a:r>
              <a:rPr lang="en-US" b="1" dirty="0" smtClean="0"/>
              <a:t>(PUC)</a:t>
            </a:r>
            <a:r>
              <a:rPr lang="en-US" dirty="0" smtClean="0"/>
              <a:t> </a:t>
            </a:r>
          </a:p>
          <a:p>
            <a:pPr marL="0" indent="0">
              <a:buNone/>
            </a:pPr>
            <a:r>
              <a:rPr lang="en-US" dirty="0" smtClean="0"/>
              <a:t>The state regulatory agency that provides oversight, policy </a:t>
            </a:r>
            <a:r>
              <a:rPr lang="en-US" dirty="0" smtClean="0"/>
              <a:t>guidance, </a:t>
            </a:r>
            <a:r>
              <a:rPr lang="en-US" dirty="0" smtClean="0"/>
              <a:t>and direction to electric public utilities.</a:t>
            </a:r>
          </a:p>
          <a:p>
            <a:pPr lvl="1"/>
            <a:r>
              <a:rPr lang="en-US" dirty="0" smtClean="0"/>
              <a:t>Regulates electric distribution companies (EDCs) by setting rates, terms and conditions of service </a:t>
            </a:r>
          </a:p>
          <a:p>
            <a:pPr lvl="1"/>
            <a:r>
              <a:rPr lang="en-US" dirty="0" smtClean="0"/>
              <a:t>Oversees the competitive electric market by </a:t>
            </a:r>
            <a:r>
              <a:rPr lang="en-US" u="sng" dirty="0" smtClean="0"/>
              <a:t>licensing</a:t>
            </a:r>
            <a:r>
              <a:rPr lang="en-US" dirty="0" smtClean="0"/>
              <a:t> electric generation suppliers (EGSs) and establishing marketing regulations.</a:t>
            </a:r>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12</a:t>
            </a:fld>
            <a:endParaRPr lang="en-US"/>
          </a:p>
        </p:txBody>
      </p:sp>
      <p:sp>
        <p:nvSpPr>
          <p:cNvPr id="4" name="Title 3"/>
          <p:cNvSpPr>
            <a:spLocks noGrp="1"/>
          </p:cNvSpPr>
          <p:nvPr>
            <p:ph type="title"/>
          </p:nvPr>
        </p:nvSpPr>
        <p:spPr/>
        <p:txBody>
          <a:bodyPr>
            <a:noAutofit/>
          </a:bodyPr>
          <a:lstStyle/>
          <a:p>
            <a:r>
              <a:rPr lang="en-US" b="1" dirty="0" smtClean="0">
                <a:solidFill>
                  <a:schemeClr val="accent1">
                    <a:lumMod val="75000"/>
                  </a:schemeClr>
                </a:solidFill>
              </a:rPr>
              <a:t>Terminology</a:t>
            </a:r>
            <a:endParaRPr lang="en-US" b="1" dirty="0">
              <a:solidFill>
                <a:schemeClr val="accent1">
                  <a:lumMod val="75000"/>
                </a:schemeClr>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t>Electric Distribution Companies (EDCs)</a:t>
            </a:r>
            <a:endParaRPr lang="en-US" dirty="0" smtClean="0"/>
          </a:p>
          <a:p>
            <a:pPr marL="0" indent="0">
              <a:buNone/>
            </a:pPr>
            <a:r>
              <a:rPr lang="en-US" dirty="0"/>
              <a:t>The company that owns the power lines and equipment necessary to deliver purchased electricity to the customer.</a:t>
            </a:r>
          </a:p>
          <a:p>
            <a:pPr lvl="1"/>
            <a:r>
              <a:rPr lang="en-US" dirty="0"/>
              <a:t>Regulated monopolies</a:t>
            </a:r>
          </a:p>
          <a:p>
            <a:pPr lvl="1"/>
            <a:r>
              <a:rPr lang="en-US" dirty="0"/>
              <a:t>Responsible for billing, meters, outages, disconnection and reconnection of service</a:t>
            </a:r>
          </a:p>
          <a:p>
            <a:pPr lvl="1"/>
            <a:r>
              <a:rPr lang="en-US" dirty="0"/>
              <a:t>Responsible for Universal Service </a:t>
            </a:r>
            <a:r>
              <a:rPr lang="en-US" dirty="0" smtClean="0"/>
              <a:t>and </a:t>
            </a:r>
            <a:r>
              <a:rPr lang="en-US" dirty="0"/>
              <a:t>Energy </a:t>
            </a:r>
            <a:r>
              <a:rPr lang="en-US" dirty="0" smtClean="0"/>
              <a:t>Efficiency/Conservation </a:t>
            </a:r>
            <a:r>
              <a:rPr lang="en-US" dirty="0"/>
              <a:t>Programs </a:t>
            </a:r>
            <a:r>
              <a:rPr lang="en-US" dirty="0" smtClean="0"/>
              <a:t>(</a:t>
            </a:r>
            <a:r>
              <a:rPr lang="en-US" dirty="0"/>
              <a:t>Act 129</a:t>
            </a:r>
            <a:r>
              <a:rPr lang="en-US" dirty="0" smtClean="0"/>
              <a:t>)</a:t>
            </a:r>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13</a:t>
            </a:fld>
            <a:endParaRPr lang="en-US"/>
          </a:p>
        </p:txBody>
      </p:sp>
      <p:sp>
        <p:nvSpPr>
          <p:cNvPr id="4" name="Title 3"/>
          <p:cNvSpPr>
            <a:spLocks noGrp="1"/>
          </p:cNvSpPr>
          <p:nvPr>
            <p:ph type="title"/>
          </p:nvPr>
        </p:nvSpPr>
        <p:spPr/>
        <p:txBody>
          <a:bodyPr>
            <a:noAutofit/>
          </a:bodyPr>
          <a:lstStyle/>
          <a:p>
            <a:r>
              <a:rPr lang="en-US" b="1" dirty="0" smtClean="0">
                <a:solidFill>
                  <a:schemeClr val="accent1">
                    <a:lumMod val="75000"/>
                  </a:schemeClr>
                </a:solidFill>
              </a:rPr>
              <a:t>Terminology</a:t>
            </a:r>
            <a:endParaRPr lang="en-US" b="1" dirty="0">
              <a:solidFill>
                <a:schemeClr val="accent1">
                  <a:lumMod val="75000"/>
                </a:schemeClr>
              </a:solidFill>
            </a:endParaRPr>
          </a:p>
        </p:txBody>
      </p:sp>
    </p:spTree>
    <p:extLst>
      <p:ext uri="{BB962C8B-B14F-4D97-AF65-F5344CB8AC3E}">
        <p14:creationId xmlns:p14="http://schemas.microsoft.com/office/powerpoint/2010/main" val="171022314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b="1" dirty="0" smtClean="0"/>
              <a:t>Electric Generation Suppliers (EGSs)</a:t>
            </a:r>
          </a:p>
          <a:p>
            <a:pPr marL="0" indent="0">
              <a:buNone/>
            </a:pPr>
            <a:r>
              <a:rPr lang="en-US" dirty="0" smtClean="0"/>
              <a:t>Any individual or entity </a:t>
            </a:r>
            <a:r>
              <a:rPr lang="en-US" dirty="0"/>
              <a:t>that sells electricity to </a:t>
            </a:r>
            <a:r>
              <a:rPr lang="en-US" dirty="0" smtClean="0"/>
              <a:t>customers using the </a:t>
            </a:r>
            <a:r>
              <a:rPr lang="en-US" dirty="0"/>
              <a:t>transmission or distribution facilities of an electric distribution company (EDC</a:t>
            </a:r>
            <a:r>
              <a:rPr lang="en-US" dirty="0" smtClean="0"/>
              <a:t>). EGSs:</a:t>
            </a:r>
          </a:p>
          <a:p>
            <a:r>
              <a:rPr lang="en-US" sz="3000" dirty="0" smtClean="0"/>
              <a:t>Must be licensed by the PUC</a:t>
            </a:r>
          </a:p>
          <a:p>
            <a:r>
              <a:rPr lang="en-US" sz="3000" dirty="0" smtClean="0"/>
              <a:t>Generally buy energy on the wholesale market and resell it to residential customers</a:t>
            </a:r>
          </a:p>
          <a:p>
            <a:pPr marL="0" indent="0">
              <a:buNone/>
            </a:pPr>
            <a:r>
              <a:rPr lang="en-US" sz="3000" i="1" dirty="0" smtClean="0">
                <a:solidFill>
                  <a:srgbClr val="C00000"/>
                </a:solidFill>
              </a:rPr>
              <a:t>Prices </a:t>
            </a:r>
            <a:r>
              <a:rPr lang="en-US" sz="3000" i="1" dirty="0">
                <a:solidFill>
                  <a:srgbClr val="C00000"/>
                </a:solidFill>
              </a:rPr>
              <a:t>and terms of service </a:t>
            </a:r>
            <a:r>
              <a:rPr lang="en-US" sz="3000" i="1" dirty="0" smtClean="0">
                <a:solidFill>
                  <a:srgbClr val="C00000"/>
                </a:solidFill>
              </a:rPr>
              <a:t>are typically governed by contract between the supplier and customer without PUC regulation or approval. </a:t>
            </a:r>
            <a:endParaRPr lang="en-US" sz="3000" i="1" dirty="0">
              <a:solidFill>
                <a:srgbClr val="C00000"/>
              </a:solidFill>
            </a:endParaRPr>
          </a:p>
        </p:txBody>
      </p:sp>
      <p:sp>
        <p:nvSpPr>
          <p:cNvPr id="3" name="Slide Number Placeholder 2"/>
          <p:cNvSpPr>
            <a:spLocks noGrp="1"/>
          </p:cNvSpPr>
          <p:nvPr>
            <p:ph type="sldNum" sz="quarter" idx="12"/>
          </p:nvPr>
        </p:nvSpPr>
        <p:spPr/>
        <p:txBody>
          <a:bodyPr/>
          <a:lstStyle/>
          <a:p>
            <a:fld id="{FDE75489-93F6-4F34-9A5F-252428CD0555}" type="slidenum">
              <a:rPr lang="en-US" smtClean="0"/>
              <a:pPr/>
              <a:t>14</a:t>
            </a:fld>
            <a:endParaRPr lang="en-US"/>
          </a:p>
        </p:txBody>
      </p:sp>
      <p:sp>
        <p:nvSpPr>
          <p:cNvPr id="4" name="Title 3"/>
          <p:cNvSpPr>
            <a:spLocks noGrp="1"/>
          </p:cNvSpPr>
          <p:nvPr>
            <p:ph type="title"/>
          </p:nvPr>
        </p:nvSpPr>
        <p:spPr/>
        <p:txBody>
          <a:bodyPr>
            <a:normAutofit/>
          </a:bodyPr>
          <a:lstStyle/>
          <a:p>
            <a:r>
              <a:rPr lang="en-US" b="1" dirty="0" smtClean="0">
                <a:solidFill>
                  <a:schemeClr val="accent1">
                    <a:lumMod val="75000"/>
                  </a:schemeClr>
                </a:solidFill>
              </a:rPr>
              <a:t>Terminology</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smtClean="0"/>
              <a:t>Shopping Basics</a:t>
            </a:r>
            <a:endParaRPr lang="en-US" sz="5400" dirty="0"/>
          </a:p>
        </p:txBody>
      </p:sp>
    </p:spTree>
    <p:extLst>
      <p:ext uri="{BB962C8B-B14F-4D97-AF65-F5344CB8AC3E}">
        <p14:creationId xmlns:p14="http://schemas.microsoft.com/office/powerpoint/2010/main" val="3408845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Are Consumers Required to Shop?</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lgn="ctr">
              <a:buNone/>
            </a:pPr>
            <a:r>
              <a:rPr lang="en-US" sz="4400" dirty="0" smtClean="0">
                <a:solidFill>
                  <a:srgbClr val="C00000"/>
                </a:solidFill>
              </a:rPr>
              <a:t>No.  </a:t>
            </a:r>
          </a:p>
          <a:p>
            <a:pPr marL="0" indent="0" algn="ctr">
              <a:buNone/>
            </a:pPr>
            <a:endParaRPr lang="en-US" sz="1000" dirty="0">
              <a:solidFill>
                <a:srgbClr val="C00000"/>
              </a:solidFill>
            </a:endParaRPr>
          </a:p>
          <a:p>
            <a:r>
              <a:rPr lang="en-US" dirty="0" smtClean="0"/>
              <a:t>Shopping for electricity is voluntary. </a:t>
            </a:r>
          </a:p>
          <a:p>
            <a:r>
              <a:rPr lang="en-US" i="1" dirty="0" smtClean="0"/>
              <a:t>EDCs must provide electricity to non-shopping customers at the least cost over time and with no mark-up.  </a:t>
            </a:r>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F894DDE9-DCE9-476D-9125-90F44433F610}" type="slidenum">
              <a:rPr lang="en-US" smtClean="0"/>
              <a:pPr/>
              <a:t>16</a:t>
            </a:fld>
            <a:endParaRPr lang="en-US"/>
          </a:p>
        </p:txBody>
      </p:sp>
    </p:spTree>
    <p:extLst>
      <p:ext uri="{BB962C8B-B14F-4D97-AF65-F5344CB8AC3E}">
        <p14:creationId xmlns:p14="http://schemas.microsoft.com/office/powerpoint/2010/main" val="377584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So…Why Shop for Electricity?</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4191000" cy="4525963"/>
          </a:xfrm>
        </p:spPr>
        <p:txBody>
          <a:bodyPr>
            <a:normAutofit/>
          </a:bodyPr>
          <a:lstStyle/>
          <a:p>
            <a:r>
              <a:rPr lang="en-US" sz="2800" dirty="0" smtClean="0"/>
              <a:t>Potential savings</a:t>
            </a:r>
          </a:p>
          <a:p>
            <a:r>
              <a:rPr lang="en-US" sz="2800" dirty="0" smtClean="0"/>
              <a:t>Desire to purchase </a:t>
            </a:r>
            <a:r>
              <a:rPr lang="en-US" sz="2800" dirty="0"/>
              <a:t>c</a:t>
            </a:r>
            <a:r>
              <a:rPr lang="en-US" sz="2800" dirty="0" smtClean="0"/>
              <a:t>lean, renewable electricity - even at a higher cost</a:t>
            </a:r>
          </a:p>
          <a:p>
            <a:r>
              <a:rPr lang="en-US" sz="2800" dirty="0" smtClean="0"/>
              <a:t>Unique service needs</a:t>
            </a:r>
          </a:p>
        </p:txBody>
      </p:sp>
      <p:sp>
        <p:nvSpPr>
          <p:cNvPr id="4" name="Slide Number Placeholder 3"/>
          <p:cNvSpPr>
            <a:spLocks noGrp="1"/>
          </p:cNvSpPr>
          <p:nvPr>
            <p:ph type="sldNum" sz="quarter" idx="12"/>
          </p:nvPr>
        </p:nvSpPr>
        <p:spPr>
          <a:prstGeom prst="rect">
            <a:avLst/>
          </a:prstGeom>
        </p:spPr>
        <p:txBody>
          <a:bodyPr/>
          <a:lstStyle/>
          <a:p>
            <a:fld id="{F894DDE9-DCE9-476D-9125-90F44433F610}" type="slidenum">
              <a:rPr lang="en-US" smtClean="0"/>
              <a:pPr/>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550" y="1600200"/>
            <a:ext cx="3543300" cy="2657475"/>
          </a:xfrm>
          <a:prstGeom prst="rect">
            <a:avLst/>
          </a:prstGeom>
        </p:spPr>
      </p:pic>
      <p:sp>
        <p:nvSpPr>
          <p:cNvPr id="7" name="TextBox 6"/>
          <p:cNvSpPr txBox="1"/>
          <p:nvPr/>
        </p:nvSpPr>
        <p:spPr>
          <a:xfrm>
            <a:off x="4781550" y="4337516"/>
            <a:ext cx="3543300" cy="646331"/>
          </a:xfrm>
          <a:prstGeom prst="rect">
            <a:avLst/>
          </a:prstGeom>
          <a:noFill/>
        </p:spPr>
        <p:txBody>
          <a:bodyPr wrap="square" rtlCol="0">
            <a:spAutoFit/>
          </a:bodyPr>
          <a:lstStyle/>
          <a:p>
            <a:r>
              <a:rPr lang="en-US" sz="1200" dirty="0" smtClean="0">
                <a:solidFill>
                  <a:schemeClr val="bg1">
                    <a:lumMod val="50000"/>
                  </a:schemeClr>
                </a:solidFill>
              </a:rPr>
              <a:t>Photo Credit: Philly.com</a:t>
            </a:r>
          </a:p>
          <a:p>
            <a:r>
              <a:rPr lang="en-US" sz="1200" dirty="0">
                <a:solidFill>
                  <a:schemeClr val="bg1">
                    <a:lumMod val="50000"/>
                  </a:schemeClr>
                </a:solidFill>
              </a:rPr>
              <a:t>http://media.philly.com/images/102313_outlets_600.jpg</a:t>
            </a:r>
          </a:p>
        </p:txBody>
      </p:sp>
    </p:spTree>
    <p:extLst>
      <p:ext uri="{BB962C8B-B14F-4D97-AF65-F5344CB8AC3E}">
        <p14:creationId xmlns:p14="http://schemas.microsoft.com/office/powerpoint/2010/main" val="2262008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Switching is Multidirectional</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713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89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How Does a Consumer Switch?</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C00000"/>
                </a:solidFill>
              </a:rPr>
              <a:t>(1) KNOW THE PRICE</a:t>
            </a:r>
          </a:p>
          <a:p>
            <a:pPr marL="0" indent="0">
              <a:buNone/>
            </a:pPr>
            <a:endParaRPr lang="en-US" sz="1000" dirty="0"/>
          </a:p>
          <a:p>
            <a:r>
              <a:rPr lang="en-US" sz="2800" dirty="0" smtClean="0"/>
              <a:t>Look for the EDCs “Price to Compare” (PTC)</a:t>
            </a:r>
          </a:p>
          <a:p>
            <a:pPr lvl="1"/>
            <a:r>
              <a:rPr lang="en-US" sz="2400" dirty="0" smtClean="0"/>
              <a:t>The </a:t>
            </a:r>
            <a:r>
              <a:rPr lang="en-US" sz="2400" dirty="0"/>
              <a:t>Price to Compare  (PTC ) is the price per kilowatt-hour (kWh) that the utility charges for the portion of its service that is subject to competition. </a:t>
            </a:r>
            <a:endParaRPr lang="en-US" sz="2400" dirty="0" smtClean="0"/>
          </a:p>
          <a:p>
            <a:r>
              <a:rPr lang="en-US" sz="2800" dirty="0" smtClean="0"/>
              <a:t>Compare the PTC </a:t>
            </a:r>
            <a:r>
              <a:rPr lang="en-US" sz="2800" dirty="0"/>
              <a:t>to the offers of competitive </a:t>
            </a:r>
            <a:r>
              <a:rPr lang="en-US" sz="2800" dirty="0" smtClean="0"/>
              <a:t>suppliers.</a:t>
            </a:r>
            <a:endParaRPr lang="en-US" sz="2800" dirty="0"/>
          </a:p>
          <a:p>
            <a:pPr marL="0" indent="0">
              <a:buNone/>
            </a:pPr>
            <a:endParaRPr lang="en-US" dirty="0" smtClean="0"/>
          </a:p>
        </p:txBody>
      </p:sp>
    </p:spTree>
    <p:extLst>
      <p:ext uri="{BB962C8B-B14F-4D97-AF65-F5344CB8AC3E}">
        <p14:creationId xmlns:p14="http://schemas.microsoft.com/office/powerpoint/2010/main" val="388202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841375"/>
          </a:xfrm>
        </p:spPr>
        <p:txBody>
          <a:bodyPr>
            <a:noAutofit/>
          </a:bodyPr>
          <a:lstStyle/>
          <a:p>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Pennsylvania Utility Law </a:t>
            </a:r>
            <a:r>
              <a:rPr lang="en-US" b="1" dirty="0" smtClean="0">
                <a:solidFill>
                  <a:schemeClr val="accent1">
                    <a:lumMod val="75000"/>
                  </a:schemeClr>
                </a:solidFill>
              </a:rPr>
              <a:t>Project</a:t>
            </a:r>
            <a:r>
              <a:rPr lang="en-US" b="1" dirty="0">
                <a:solidFill>
                  <a:schemeClr val="accent1">
                    <a:lumMod val="75000"/>
                  </a:schemeClr>
                </a:solidFill>
              </a:rPr>
              <a:t/>
            </a:r>
            <a:br>
              <a:rPr lang="en-US" b="1" dirty="0">
                <a:solidFill>
                  <a:schemeClr val="accent1">
                    <a:lumMod val="75000"/>
                  </a:schemeClr>
                </a:solidFill>
              </a:rPr>
            </a:br>
            <a:endParaRPr lang="en-US" b="1" dirty="0">
              <a:solidFill>
                <a:schemeClr val="accent1">
                  <a:lumMod val="75000"/>
                </a:schemeClr>
              </a:solidFill>
            </a:endParaRPr>
          </a:p>
        </p:txBody>
      </p:sp>
      <p:sp>
        <p:nvSpPr>
          <p:cNvPr id="3" name="Subtitle 2"/>
          <p:cNvSpPr>
            <a:spLocks noGrp="1"/>
          </p:cNvSpPr>
          <p:nvPr>
            <p:ph type="subTitle" idx="1"/>
          </p:nvPr>
        </p:nvSpPr>
        <p:spPr>
          <a:xfrm>
            <a:off x="685800" y="1371600"/>
            <a:ext cx="7772400" cy="4572000"/>
          </a:xfrm>
        </p:spPr>
        <p:txBody>
          <a:bodyPr>
            <a:normAutofit/>
          </a:bodyPr>
          <a:lstStyle/>
          <a:p>
            <a:pPr algn="l"/>
            <a:r>
              <a:rPr lang="en-US" b="1" dirty="0" smtClean="0">
                <a:solidFill>
                  <a:schemeClr val="accent1">
                    <a:lumMod val="75000"/>
                  </a:schemeClr>
                </a:solidFill>
              </a:rPr>
              <a:t>Who We Are:  </a:t>
            </a:r>
          </a:p>
          <a:p>
            <a:pPr algn="l"/>
            <a:r>
              <a:rPr lang="en-US" dirty="0" smtClean="0">
                <a:solidFill>
                  <a:schemeClr val="tx1"/>
                </a:solidFill>
              </a:rPr>
              <a:t>A specialized legal aid program of the Pennsylvania Legal Aid Network</a:t>
            </a:r>
          </a:p>
          <a:p>
            <a:pPr algn="l"/>
            <a:endParaRPr lang="en-US" sz="1000" dirty="0" smtClean="0">
              <a:solidFill>
                <a:schemeClr val="tx1"/>
              </a:solidFill>
            </a:endParaRPr>
          </a:p>
          <a:p>
            <a:pPr algn="l"/>
            <a:r>
              <a:rPr lang="en-US" b="1" dirty="0" smtClean="0">
                <a:solidFill>
                  <a:schemeClr val="accent1">
                    <a:lumMod val="75000"/>
                  </a:schemeClr>
                </a:solidFill>
              </a:rPr>
              <a:t>Our Mission: </a:t>
            </a:r>
          </a:p>
          <a:p>
            <a:pPr algn="l"/>
            <a:r>
              <a:rPr lang="en-US" dirty="0" smtClean="0">
                <a:solidFill>
                  <a:schemeClr val="tx1"/>
                </a:solidFill>
              </a:rPr>
              <a:t>To assist Pennsylvania households with limited income to connect with and maintain affordable utility and energy services.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12700" y="0"/>
            <a:ext cx="8991600" cy="6861528"/>
            <a:chOff x="288" y="144"/>
            <a:chExt cx="5184" cy="3948"/>
          </a:xfrm>
        </p:grpSpPr>
        <p:sp>
          <p:nvSpPr>
            <p:cNvPr id="7" name="AutoShape 3"/>
            <p:cNvSpPr>
              <a:spLocks noChangeAspect="1" noChangeArrowheads="1" noTextEdit="1"/>
            </p:cNvSpPr>
            <p:nvPr/>
          </p:nvSpPr>
          <p:spPr bwMode="auto">
            <a:xfrm>
              <a:off x="288" y="144"/>
              <a:ext cx="5184" cy="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44"/>
              <a:ext cx="5188" cy="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8292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How </a:t>
            </a:r>
            <a:r>
              <a:rPr lang="en-US" b="1" dirty="0" smtClean="0">
                <a:solidFill>
                  <a:schemeClr val="accent1">
                    <a:lumMod val="75000"/>
                  </a:schemeClr>
                </a:solidFill>
              </a:rPr>
              <a:t>Does a </a:t>
            </a:r>
            <a:r>
              <a:rPr lang="en-US" b="1" dirty="0">
                <a:solidFill>
                  <a:schemeClr val="accent1">
                    <a:lumMod val="75000"/>
                  </a:schemeClr>
                </a:solidFill>
              </a:rPr>
              <a:t>Consumer Switch?</a:t>
            </a:r>
            <a:endParaRPr lang="en-US" dirty="0"/>
          </a:p>
        </p:txBody>
      </p:sp>
      <p:sp>
        <p:nvSpPr>
          <p:cNvPr id="3" name="Content Placeholder 2"/>
          <p:cNvSpPr>
            <a:spLocks noGrp="1"/>
          </p:cNvSpPr>
          <p:nvPr>
            <p:ph idx="1"/>
          </p:nvPr>
        </p:nvSpPr>
        <p:spPr/>
        <p:txBody>
          <a:bodyPr/>
          <a:lstStyle/>
          <a:p>
            <a:pPr marL="0" indent="0" algn="ctr">
              <a:buNone/>
            </a:pPr>
            <a:r>
              <a:rPr lang="en-US" sz="3600" b="1" dirty="0">
                <a:solidFill>
                  <a:srgbClr val="C00000"/>
                </a:solidFill>
              </a:rPr>
              <a:t>(2) CHECK THE TERMS</a:t>
            </a:r>
            <a:br>
              <a:rPr lang="en-US" sz="3600" b="1" dirty="0">
                <a:solidFill>
                  <a:srgbClr val="C00000"/>
                </a:solidFill>
              </a:rPr>
            </a:br>
            <a:r>
              <a:rPr lang="en-US" sz="2400" b="1" dirty="0">
                <a:solidFill>
                  <a:srgbClr val="C00000"/>
                </a:solidFill>
              </a:rPr>
              <a:t>Make sure you are comparing apples to apples!</a:t>
            </a:r>
            <a:endParaRPr lang="en-US" sz="2400" b="1" dirty="0" smtClean="0">
              <a:solidFill>
                <a:srgbClr val="C00000"/>
              </a:solidFill>
            </a:endParaRPr>
          </a:p>
          <a:p>
            <a:pPr marL="0" indent="0" algn="ct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0815344"/>
              </p:ext>
            </p:extLst>
          </p:nvPr>
        </p:nvGraphicFramePr>
        <p:xfrm>
          <a:off x="457200" y="2895600"/>
          <a:ext cx="8229600" cy="3291840"/>
        </p:xfrm>
        <a:graphic>
          <a:graphicData uri="http://schemas.openxmlformats.org/drawingml/2006/table">
            <a:tbl>
              <a:tblPr firstRow="1" bandRow="1">
                <a:tableStyleId>{5C22544A-7EE6-4342-B048-85BDC9FD1C3A}</a:tableStyleId>
              </a:tblPr>
              <a:tblGrid>
                <a:gridCol w="4114800"/>
                <a:gridCol w="4114800"/>
              </a:tblGrid>
              <a:tr h="336534">
                <a:tc>
                  <a:txBody>
                    <a:bodyPr/>
                    <a:lstStyle/>
                    <a:p>
                      <a:pPr algn="ctr"/>
                      <a:r>
                        <a:rPr lang="en-US" sz="2400" dirty="0" smtClean="0"/>
                        <a:t>Default</a:t>
                      </a:r>
                      <a:r>
                        <a:rPr lang="en-US" sz="2400" baseline="0" dirty="0" smtClean="0"/>
                        <a:t> Service (EDC)</a:t>
                      </a:r>
                      <a:endParaRPr lang="en-US" sz="2400" dirty="0"/>
                    </a:p>
                  </a:txBody>
                  <a:tcPr/>
                </a:tc>
                <a:tc>
                  <a:txBody>
                    <a:bodyPr/>
                    <a:lstStyle/>
                    <a:p>
                      <a:pPr algn="ctr"/>
                      <a:r>
                        <a:rPr lang="en-US" sz="2400" dirty="0" smtClean="0"/>
                        <a:t>Competitive</a:t>
                      </a:r>
                      <a:r>
                        <a:rPr lang="en-US" sz="2400" baseline="0" dirty="0" smtClean="0"/>
                        <a:t> Service (EGS)</a:t>
                      </a:r>
                      <a:endParaRPr lang="en-US" sz="2400" dirty="0"/>
                    </a:p>
                  </a:txBody>
                  <a:tcPr/>
                </a:tc>
              </a:tr>
              <a:tr h="2503186">
                <a:tc>
                  <a:txBody>
                    <a:bodyPr/>
                    <a:lstStyle/>
                    <a:p>
                      <a:pPr marL="285750" indent="-285750">
                        <a:buFont typeface="Arial" panose="020B0604020202020204" pitchFamily="34" charset="0"/>
                        <a:buChar char="•"/>
                      </a:pPr>
                      <a:r>
                        <a:rPr lang="en-US" sz="2000" b="1" dirty="0" smtClean="0"/>
                        <a:t>Subject</a:t>
                      </a:r>
                      <a:r>
                        <a:rPr lang="en-US" sz="2000" b="1" baseline="0" dirty="0" smtClean="0"/>
                        <a:t> to PUC oversight and regulation</a:t>
                      </a:r>
                    </a:p>
                    <a:p>
                      <a:pPr marL="285750" indent="-285750">
                        <a:buFont typeface="Arial" panose="020B0604020202020204" pitchFamily="34" charset="0"/>
                        <a:buChar char="•"/>
                      </a:pPr>
                      <a:r>
                        <a:rPr lang="en-US" sz="2000" b="1" baseline="0" dirty="0" smtClean="0"/>
                        <a:t>Price changes quarterly, but always provided at the least cost over time, with no mark-up </a:t>
                      </a:r>
                    </a:p>
                    <a:p>
                      <a:pPr marL="285750" indent="-285750">
                        <a:buFont typeface="Arial" panose="020B0604020202020204" pitchFamily="34" charset="0"/>
                        <a:buChar char="•"/>
                      </a:pPr>
                      <a:r>
                        <a:rPr lang="en-US" sz="2000" b="1" baseline="0" dirty="0" smtClean="0"/>
                        <a:t>No cancellation other usage-based fees</a:t>
                      </a:r>
                    </a:p>
                    <a:p>
                      <a:endParaRPr lang="en-US" sz="2000" dirty="0"/>
                    </a:p>
                  </a:txBody>
                  <a:tcPr/>
                </a:tc>
                <a:tc>
                  <a:txBody>
                    <a:bodyPr/>
                    <a:lstStyle/>
                    <a:p>
                      <a:pPr marL="285750" indent="-285750">
                        <a:buFont typeface="Arial" panose="020B0604020202020204" pitchFamily="34" charset="0"/>
                        <a:buChar char="•"/>
                      </a:pPr>
                      <a:r>
                        <a:rPr lang="en-US" sz="2000" b="1" dirty="0" smtClean="0"/>
                        <a:t>Generally</a:t>
                      </a:r>
                      <a:r>
                        <a:rPr lang="en-US" sz="2000" b="1" baseline="0" dirty="0" smtClean="0"/>
                        <a:t> no PUC oversight or regulation</a:t>
                      </a:r>
                    </a:p>
                    <a:p>
                      <a:pPr marL="285750" indent="-285750">
                        <a:buFont typeface="Arial" panose="020B0604020202020204" pitchFamily="34" charset="0"/>
                        <a:buChar char="•"/>
                      </a:pPr>
                      <a:r>
                        <a:rPr lang="en-US" sz="2000" b="1" baseline="0" dirty="0" smtClean="0"/>
                        <a:t>May offer </a:t>
                      </a:r>
                      <a:r>
                        <a:rPr lang="en-US" sz="2000" b="1" u="sng" baseline="0" dirty="0" smtClean="0"/>
                        <a:t>fixed prices </a:t>
                      </a:r>
                      <a:r>
                        <a:rPr lang="en-US" sz="2000" b="1" baseline="0" dirty="0" smtClean="0"/>
                        <a:t>for a specific length of time.</a:t>
                      </a:r>
                    </a:p>
                    <a:p>
                      <a:pPr marL="285750" indent="-285750">
                        <a:buFont typeface="Arial" panose="020B0604020202020204" pitchFamily="34" charset="0"/>
                        <a:buChar char="•"/>
                      </a:pPr>
                      <a:r>
                        <a:rPr lang="en-US" sz="2000" b="1" baseline="0" dirty="0" smtClean="0"/>
                        <a:t>May offer </a:t>
                      </a:r>
                      <a:r>
                        <a:rPr lang="en-US" sz="2000" b="1" u="sng" baseline="0" dirty="0" smtClean="0"/>
                        <a:t>variable prices</a:t>
                      </a:r>
                      <a:r>
                        <a:rPr lang="en-US" sz="2000" b="1" u="none" baseline="0" dirty="0" smtClean="0"/>
                        <a:t>, which can change by the hour, day, week, or month.</a:t>
                      </a:r>
                      <a:endParaRPr lang="en-US" sz="2000" b="1" u="sng" baseline="0" dirty="0" smtClean="0"/>
                    </a:p>
                    <a:p>
                      <a:pPr marL="285750" lvl="0" indent="-285750">
                        <a:buFont typeface="Arial" panose="020B0604020202020204" pitchFamily="34" charset="0"/>
                        <a:buChar char="•"/>
                      </a:pPr>
                      <a:r>
                        <a:rPr lang="en-US" sz="2000" b="1" baseline="0" dirty="0" smtClean="0"/>
                        <a:t>May impose cancellation or other usage-based fees.</a:t>
                      </a:r>
                    </a:p>
                  </a:txBody>
                  <a:tcPr/>
                </a:tc>
              </a:tr>
            </a:tbl>
          </a:graphicData>
        </a:graphic>
      </p:graphicFrame>
    </p:spTree>
    <p:extLst>
      <p:ext uri="{BB962C8B-B14F-4D97-AF65-F5344CB8AC3E}">
        <p14:creationId xmlns:p14="http://schemas.microsoft.com/office/powerpoint/2010/main" val="115782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Helpful Tools for Comparing Terms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b="1" dirty="0" smtClean="0"/>
              <a:t>The Office </a:t>
            </a:r>
            <a:r>
              <a:rPr lang="en-US" b="1" dirty="0"/>
              <a:t>of Consumer Advocate (OCA</a:t>
            </a:r>
            <a:r>
              <a:rPr lang="en-US" b="1" dirty="0" smtClean="0"/>
              <a:t>):</a:t>
            </a:r>
          </a:p>
          <a:p>
            <a:pPr marL="0" indent="0" algn="ctr">
              <a:buNone/>
            </a:pPr>
            <a:r>
              <a:rPr lang="en-US" dirty="0" smtClean="0">
                <a:hlinkClick r:id="rId3"/>
              </a:rPr>
              <a:t>Electric Shopping Guide</a:t>
            </a:r>
            <a:endParaRPr lang="en-US" dirty="0" smtClean="0"/>
          </a:p>
          <a:p>
            <a:pPr marL="0" indent="0" algn="ctr">
              <a:buNone/>
            </a:pPr>
            <a:r>
              <a:rPr lang="en-US" sz="1400" i="1" dirty="0"/>
              <a:t>http://www.oca.state.pa.us/Industry/Electric/elecomp/ElectricGuides.htm</a:t>
            </a:r>
          </a:p>
          <a:p>
            <a:pPr marL="0" indent="0" algn="ctr">
              <a:buNone/>
            </a:pPr>
            <a:r>
              <a:rPr lang="en-US" b="1" dirty="0"/>
              <a:t>The </a:t>
            </a:r>
            <a:r>
              <a:rPr lang="en-US" b="1" dirty="0" smtClean="0"/>
              <a:t>Pennsylvania Public </a:t>
            </a:r>
            <a:r>
              <a:rPr lang="en-US" b="1" dirty="0"/>
              <a:t>Utility </a:t>
            </a:r>
            <a:r>
              <a:rPr lang="en-US" b="1" dirty="0" smtClean="0"/>
              <a:t>Commission:</a:t>
            </a:r>
          </a:p>
          <a:p>
            <a:pPr marL="0" indent="0" algn="ctr">
              <a:buNone/>
            </a:pPr>
            <a:r>
              <a:rPr lang="en-US" dirty="0" smtClean="0">
                <a:hlinkClick r:id="rId4"/>
              </a:rPr>
              <a:t>www.papowerswitch.com</a:t>
            </a:r>
            <a:endParaRPr lang="en-US" dirty="0"/>
          </a:p>
        </p:txBody>
      </p:sp>
    </p:spTree>
    <p:extLst>
      <p:ext uri="{BB962C8B-B14F-4D97-AF65-F5344CB8AC3E}">
        <p14:creationId xmlns:p14="http://schemas.microsoft.com/office/powerpoint/2010/main" val="219968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Fixed or Variable </a:t>
            </a:r>
            <a:r>
              <a:rPr lang="en-US" b="1" dirty="0">
                <a:solidFill>
                  <a:schemeClr val="accent1">
                    <a:lumMod val="75000"/>
                  </a:schemeClr>
                </a:solidFill>
              </a:rPr>
              <a:t>R</a:t>
            </a:r>
            <a:r>
              <a:rPr lang="en-US" b="1" dirty="0" smtClean="0">
                <a:solidFill>
                  <a:schemeClr val="accent1">
                    <a:lumMod val="75000"/>
                  </a:schemeClr>
                </a:solidFill>
              </a:rPr>
              <a:t>ates?</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26159"/>
              </p:ext>
            </p:extLst>
          </p:nvPr>
        </p:nvGraphicFramePr>
        <p:xfrm>
          <a:off x="457200" y="1600201"/>
          <a:ext cx="8229600" cy="2926080"/>
        </p:xfrm>
        <a:graphic>
          <a:graphicData uri="http://schemas.openxmlformats.org/drawingml/2006/table">
            <a:tbl>
              <a:tblPr firstRow="1" bandRow="1">
                <a:tableStyleId>{5C22544A-7EE6-4342-B048-85BDC9FD1C3A}</a:tableStyleId>
              </a:tblPr>
              <a:tblGrid>
                <a:gridCol w="4114800"/>
                <a:gridCol w="4114800"/>
              </a:tblGrid>
              <a:tr h="453791">
                <a:tc gridSpan="2">
                  <a:txBody>
                    <a:bodyPr/>
                    <a:lstStyle/>
                    <a:p>
                      <a:pPr algn="ctr"/>
                      <a:r>
                        <a:rPr lang="en-US" sz="2400" dirty="0" smtClean="0"/>
                        <a:t>Fixed Rate vs.</a:t>
                      </a:r>
                      <a:r>
                        <a:rPr lang="en-US" sz="2400" baseline="0" dirty="0" smtClean="0"/>
                        <a:t> Variable Rate</a:t>
                      </a:r>
                      <a:endParaRPr lang="en-US" sz="2400" dirty="0"/>
                    </a:p>
                  </a:txBody>
                  <a:tcPr/>
                </a:tc>
                <a:tc hMerge="1">
                  <a:txBody>
                    <a:bodyPr/>
                    <a:lstStyle/>
                    <a:p>
                      <a:endParaRPr lang="en-US" dirty="0"/>
                    </a:p>
                  </a:txBody>
                  <a:tcPr/>
                </a:tc>
              </a:tr>
              <a:tr h="453791">
                <a:tc>
                  <a:txBody>
                    <a:bodyPr/>
                    <a:lstStyle/>
                    <a:p>
                      <a:pPr algn="ctr"/>
                      <a:r>
                        <a:rPr lang="en-US" sz="2400" b="1" dirty="0" smtClean="0"/>
                        <a:t>Fixed Rate</a:t>
                      </a:r>
                      <a:endParaRPr lang="en-US" sz="2400" b="1" dirty="0"/>
                    </a:p>
                  </a:txBody>
                  <a:tcPr/>
                </a:tc>
                <a:tc>
                  <a:txBody>
                    <a:bodyPr/>
                    <a:lstStyle/>
                    <a:p>
                      <a:pPr algn="ctr"/>
                      <a:r>
                        <a:rPr lang="en-US" sz="2400" b="1" dirty="0" smtClean="0"/>
                        <a:t>Variable</a:t>
                      </a:r>
                      <a:r>
                        <a:rPr lang="en-US" sz="2400" b="1" baseline="0" dirty="0" smtClean="0"/>
                        <a:t> Rate</a:t>
                      </a:r>
                      <a:endParaRPr lang="en-US" sz="2400" b="1" dirty="0"/>
                    </a:p>
                  </a:txBody>
                  <a:tcPr/>
                </a:tc>
              </a:tr>
              <a:tr h="1454618">
                <a:tc>
                  <a:txBody>
                    <a:bodyPr/>
                    <a:lstStyle/>
                    <a:p>
                      <a:r>
                        <a:rPr lang="en-US" dirty="0" smtClean="0"/>
                        <a:t>All inclusive per kWh price</a:t>
                      </a:r>
                      <a:r>
                        <a:rPr lang="en-US" baseline="0" dirty="0" smtClean="0"/>
                        <a:t> that </a:t>
                      </a:r>
                      <a:r>
                        <a:rPr lang="en-US" u="dbl" baseline="0" dirty="0" smtClean="0"/>
                        <a:t>will remain the same</a:t>
                      </a:r>
                      <a:r>
                        <a:rPr lang="en-US" baseline="0" dirty="0" smtClean="0"/>
                        <a:t> for at least three (3) billing cycles </a:t>
                      </a:r>
                      <a:r>
                        <a:rPr lang="en-US" u="sng" baseline="0" dirty="0" smtClean="0"/>
                        <a:t>or</a:t>
                      </a:r>
                      <a:r>
                        <a:rPr lang="en-US" u="none" baseline="0" dirty="0" smtClean="0"/>
                        <a:t> the term of the contract, whichever is longer. </a:t>
                      </a:r>
                    </a:p>
                    <a:p>
                      <a:endParaRPr lang="en-US" u="none" baseline="0" dirty="0" smtClean="0"/>
                    </a:p>
                    <a:p>
                      <a:r>
                        <a:rPr lang="en-US" b="1" u="none" baseline="0" dirty="0" smtClean="0"/>
                        <a:t>If you select a fixed rate, it may change to a variable rate at the end of the contract.</a:t>
                      </a:r>
                      <a:endParaRPr lang="en-US" b="1" dirty="0"/>
                    </a:p>
                  </a:txBody>
                  <a:tcPr/>
                </a:tc>
                <a:tc>
                  <a:txBody>
                    <a:bodyPr/>
                    <a:lstStyle/>
                    <a:p>
                      <a:r>
                        <a:rPr lang="en-US" dirty="0" smtClean="0"/>
                        <a:t>An all inclusive per kWh price</a:t>
                      </a:r>
                      <a:r>
                        <a:rPr lang="en-US" baseline="0" dirty="0" smtClean="0"/>
                        <a:t> </a:t>
                      </a:r>
                      <a:r>
                        <a:rPr lang="en-US" u="dbl" baseline="0" dirty="0" smtClean="0"/>
                        <a:t>that can change by the hour, day, week or month</a:t>
                      </a:r>
                      <a:r>
                        <a:rPr lang="en-US" baseline="0" dirty="0" smtClean="0"/>
                        <a:t>, depending on the terms and conditions in the supplier’s disclosure statement.</a:t>
                      </a:r>
                    </a:p>
                    <a:p>
                      <a:endParaRPr lang="en-US" baseline="0" dirty="0" smtClean="0"/>
                    </a:p>
                    <a:p>
                      <a:r>
                        <a:rPr lang="en-US" b="1" baseline="0" dirty="0" smtClean="0"/>
                        <a:t>If you select a variable rate, it may change with market conditions.</a:t>
                      </a:r>
                      <a:endParaRPr lang="en-US" b="1" dirty="0"/>
                    </a:p>
                  </a:txBody>
                  <a:tcPr/>
                </a:tc>
              </a:tr>
            </a:tbl>
          </a:graphicData>
        </a:graphic>
      </p:graphicFrame>
      <p:sp>
        <p:nvSpPr>
          <p:cNvPr id="5" name="TextBox 4"/>
          <p:cNvSpPr txBox="1"/>
          <p:nvPr/>
        </p:nvSpPr>
        <p:spPr>
          <a:xfrm>
            <a:off x="457200" y="5029200"/>
            <a:ext cx="8229600" cy="1077218"/>
          </a:xfrm>
          <a:prstGeom prst="rect">
            <a:avLst/>
          </a:prstGeom>
          <a:noFill/>
        </p:spPr>
        <p:txBody>
          <a:bodyPr wrap="square" rtlCol="0">
            <a:spAutoFit/>
          </a:bodyPr>
          <a:lstStyle/>
          <a:p>
            <a:pPr algn="ctr"/>
            <a:r>
              <a:rPr lang="en-US" sz="3200" b="1" dirty="0" smtClean="0">
                <a:hlinkClick r:id="rId3"/>
              </a:rPr>
              <a:t>The PUC created a helpful </a:t>
            </a:r>
          </a:p>
          <a:p>
            <a:pPr algn="ctr"/>
            <a:r>
              <a:rPr lang="en-US" sz="3200" b="1" dirty="0" smtClean="0">
                <a:hlinkClick r:id="rId3"/>
              </a:rPr>
              <a:t>video explaining these differences</a:t>
            </a:r>
            <a:r>
              <a:rPr lang="en-US" dirty="0" smtClean="0">
                <a:hlinkClick r:id="rId3"/>
              </a:rPr>
              <a:t>.</a:t>
            </a:r>
            <a:endParaRPr lang="en-US" dirty="0"/>
          </a:p>
        </p:txBody>
      </p:sp>
    </p:spTree>
    <p:extLst>
      <p:ext uri="{BB962C8B-B14F-4D97-AF65-F5344CB8AC3E}">
        <p14:creationId xmlns:p14="http://schemas.microsoft.com/office/powerpoint/2010/main" val="3692969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What can really be known </a:t>
            </a:r>
            <a:br>
              <a:rPr lang="en-US" b="1" dirty="0" smtClean="0">
                <a:solidFill>
                  <a:schemeClr val="accent1">
                    <a:lumMod val="75000"/>
                  </a:schemeClr>
                </a:solidFill>
              </a:rPr>
            </a:br>
            <a:r>
              <a:rPr lang="en-US" b="1" dirty="0" smtClean="0">
                <a:solidFill>
                  <a:schemeClr val="accent1">
                    <a:lumMod val="75000"/>
                  </a:schemeClr>
                </a:solidFill>
              </a:rPr>
              <a:t>about variable rate contracts?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C00000"/>
                </a:solidFill>
              </a:rPr>
              <a:t>NOT MUCH</a:t>
            </a:r>
            <a:endParaRPr lang="en-US" sz="2800" b="1" dirty="0" smtClean="0">
              <a:solidFill>
                <a:srgbClr val="C00000"/>
              </a:solidFill>
            </a:endParaRPr>
          </a:p>
          <a:p>
            <a:pPr marL="457200" indent="-457200" algn="l">
              <a:buFont typeface="Arial" panose="020B0604020202020204" pitchFamily="34" charset="0"/>
              <a:buChar char="•"/>
            </a:pPr>
            <a:r>
              <a:rPr lang="en-US" sz="2800" b="1" dirty="0" smtClean="0">
                <a:solidFill>
                  <a:schemeClr val="tx1"/>
                </a:solidFill>
              </a:rPr>
              <a:t>No price index to track variability</a:t>
            </a:r>
          </a:p>
          <a:p>
            <a:pPr marL="457200" indent="-457200" algn="l">
              <a:buFont typeface="Arial" panose="020B0604020202020204" pitchFamily="34" charset="0"/>
              <a:buChar char="•"/>
            </a:pPr>
            <a:r>
              <a:rPr lang="en-US" sz="2800" b="1" dirty="0" smtClean="0">
                <a:solidFill>
                  <a:schemeClr val="tx1"/>
                </a:solidFill>
              </a:rPr>
              <a:t>Limited and confusing disclosure statements</a:t>
            </a:r>
          </a:p>
          <a:p>
            <a:pPr marL="0" indent="0" algn="l">
              <a:buNone/>
            </a:pPr>
            <a:endParaRPr lang="en-US" sz="2800" b="1" dirty="0" smtClean="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355906"/>
            <a:ext cx="4876800" cy="2806700"/>
          </a:xfrm>
          <a:prstGeom prst="rect">
            <a:avLst/>
          </a:prstGeom>
        </p:spPr>
      </p:pic>
      <p:sp>
        <p:nvSpPr>
          <p:cNvPr id="6" name="TextBox 5"/>
          <p:cNvSpPr txBox="1"/>
          <p:nvPr/>
        </p:nvSpPr>
        <p:spPr>
          <a:xfrm>
            <a:off x="1981200" y="6162606"/>
            <a:ext cx="4876800" cy="461665"/>
          </a:xfrm>
          <a:prstGeom prst="rect">
            <a:avLst/>
          </a:prstGeom>
          <a:noFill/>
        </p:spPr>
        <p:txBody>
          <a:bodyPr wrap="square" rtlCol="0">
            <a:spAutoFit/>
          </a:bodyPr>
          <a:lstStyle/>
          <a:p>
            <a:r>
              <a:rPr lang="en-US" sz="1200" i="1" dirty="0" smtClean="0"/>
              <a:t>Photo credit: WITF, http</a:t>
            </a:r>
            <a:r>
              <a:rPr lang="en-US" sz="1200" i="1" dirty="0"/>
              <a:t>://www.witf.org/news/2014/02/spiking-electric-bills-eyed-by-pa-public-utility-commission.php</a:t>
            </a:r>
          </a:p>
        </p:txBody>
      </p:sp>
    </p:spTree>
    <p:extLst>
      <p:ext uri="{BB962C8B-B14F-4D97-AF65-F5344CB8AC3E}">
        <p14:creationId xmlns:p14="http://schemas.microsoft.com/office/powerpoint/2010/main" val="2277742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Sample Disclosure Statement:</a:t>
            </a:r>
            <a:endParaRPr lang="en-US" b="1" dirty="0">
              <a:solidFill>
                <a:schemeClr val="accent1">
                  <a:lumMod val="75000"/>
                </a:schemeClr>
              </a:solidFill>
            </a:endParaRPr>
          </a:p>
        </p:txBody>
      </p:sp>
      <p:sp>
        <p:nvSpPr>
          <p:cNvPr id="3" name="Content Placeholder 2"/>
          <p:cNvSpPr>
            <a:spLocks noGrp="1"/>
          </p:cNvSpPr>
          <p:nvPr>
            <p:ph idx="1"/>
          </p:nvPr>
        </p:nvSpPr>
        <p:spPr>
          <a:xfrm>
            <a:off x="457200" y="1417638"/>
            <a:ext cx="8229600" cy="3840162"/>
          </a:xfrm>
        </p:spPr>
        <p:txBody>
          <a:bodyPr>
            <a:normAutofit fontScale="25000" lnSpcReduction="20000"/>
          </a:bodyPr>
          <a:lstStyle/>
          <a:p>
            <a:pPr marL="0" indent="0">
              <a:buNone/>
            </a:pPr>
            <a:endParaRPr lang="en-US" sz="8000" dirty="0" smtClean="0"/>
          </a:p>
          <a:p>
            <a:pPr marL="0" indent="0" algn="just">
              <a:lnSpc>
                <a:spcPct val="170000"/>
              </a:lnSpc>
              <a:buNone/>
            </a:pPr>
            <a:r>
              <a:rPr lang="en-US" sz="9600" b="1" dirty="0" smtClean="0">
                <a:cs typeface="Courier New" panose="02070309020205020404" pitchFamily="49" charset="0"/>
              </a:rPr>
              <a:t>“Variable </a:t>
            </a:r>
            <a:r>
              <a:rPr lang="en-US" sz="9600" b="1" dirty="0">
                <a:cs typeface="Courier New" panose="02070309020205020404" pitchFamily="49" charset="0"/>
              </a:rPr>
              <a:t>rate products are subject to change without notice and may change due to current and predicted weather patterns, retail competition, wholesale commodity energy costs, fluctuations in energy supply and demand, industry regulations, pricing strategies, costs to serve customers, among many factors</a:t>
            </a:r>
            <a:r>
              <a:rPr lang="en-US" sz="9600" b="1" dirty="0" smtClean="0">
                <a:cs typeface="Courier New" panose="02070309020205020404" pitchFamily="49" charset="0"/>
              </a:rPr>
              <a:t>.”</a:t>
            </a:r>
            <a:endParaRPr lang="en-US" sz="9600" b="1" dirty="0">
              <a:cs typeface="Courier New" panose="02070309020205020404" pitchFamily="49" charset="0"/>
            </a:endParaRPr>
          </a:p>
          <a:p>
            <a:pPr marL="0" indent="0">
              <a:buNone/>
            </a:pPr>
            <a:endParaRPr lang="en-US" sz="6200" dirty="0"/>
          </a:p>
        </p:txBody>
      </p:sp>
    </p:spTree>
    <p:extLst>
      <p:ext uri="{BB962C8B-B14F-4D97-AF65-F5344CB8AC3E}">
        <p14:creationId xmlns:p14="http://schemas.microsoft.com/office/powerpoint/2010/main" val="1036431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Fixed Rates Are Not Always Fixed</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pPr marL="0" indent="0">
              <a:buNone/>
            </a:pPr>
            <a:r>
              <a:rPr lang="en-US" b="1" dirty="0" smtClean="0">
                <a:solidFill>
                  <a:srgbClr val="C00000"/>
                </a:solidFill>
              </a:rPr>
              <a:t>Service Delivery Fees</a:t>
            </a:r>
          </a:p>
          <a:p>
            <a:r>
              <a:rPr lang="en-US" dirty="0" smtClean="0"/>
              <a:t>This winter, due to spikes in energy costs, one supplier added an additional fee of $5-</a:t>
            </a:r>
            <a:r>
              <a:rPr lang="en-US" dirty="0" smtClean="0"/>
              <a:t>$15</a:t>
            </a:r>
            <a:r>
              <a:rPr lang="en-US" dirty="0" smtClean="0"/>
              <a:t>.</a:t>
            </a:r>
          </a:p>
          <a:p>
            <a:pPr marL="0" indent="0">
              <a:buNone/>
            </a:pPr>
            <a:r>
              <a:rPr lang="en-US" b="1" dirty="0" smtClean="0">
                <a:solidFill>
                  <a:srgbClr val="C00000"/>
                </a:solidFill>
              </a:rPr>
              <a:t>Automatic Contract Renewal</a:t>
            </a:r>
          </a:p>
          <a:p>
            <a:r>
              <a:rPr lang="en-US" dirty="0" smtClean="0"/>
              <a:t>At the end of contract term, </a:t>
            </a:r>
            <a:r>
              <a:rPr lang="en-US" u="sng" dirty="0" smtClean="0"/>
              <a:t>if customer does not affirmatively choose</a:t>
            </a:r>
            <a:r>
              <a:rPr lang="en-US" dirty="0" smtClean="0"/>
              <a:t> another product with supplier, return to default service, or switch to another supplier, they may be placed on a variable rate contract.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06289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799" y="906332"/>
            <a:ext cx="7772400" cy="1470025"/>
          </a:xfrm>
        </p:spPr>
        <p:txBody>
          <a:bodyPr>
            <a:normAutofit fontScale="90000"/>
          </a:bodyPr>
          <a:lstStyle/>
          <a:p>
            <a:r>
              <a:rPr lang="en-US" sz="3600" b="1" dirty="0">
                <a:hlinkClick r:id="rId3"/>
              </a:rPr>
              <a:t>The PUC created a helpful video on this topic</a:t>
            </a:r>
            <a:r>
              <a:rPr lang="en-US" b="1" dirty="0"/>
              <a:t/>
            </a:r>
            <a:br>
              <a:rPr lang="en-US" b="1" dirty="0"/>
            </a:br>
            <a:endParaRPr lang="en-US" b="1" dirty="0"/>
          </a:p>
        </p:txBody>
      </p:sp>
      <p:sp>
        <p:nvSpPr>
          <p:cNvPr id="3" name="Content Placeholder 2"/>
          <p:cNvSpPr>
            <a:spLocks noGrp="1"/>
          </p:cNvSpPr>
          <p:nvPr>
            <p:ph type="subTitle"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57" y="1728506"/>
            <a:ext cx="8343484" cy="3910294"/>
          </a:xfrm>
          <a:prstGeom prst="rect">
            <a:avLst/>
          </a:prstGeom>
        </p:spPr>
      </p:pic>
    </p:spTree>
    <p:extLst>
      <p:ext uri="{BB962C8B-B14F-4D97-AF65-F5344CB8AC3E}">
        <p14:creationId xmlns:p14="http://schemas.microsoft.com/office/powerpoint/2010/main" val="1871118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How to Switch</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t>Customer contacts the </a:t>
            </a:r>
            <a:r>
              <a:rPr lang="en-US" b="1" u="sng" dirty="0" smtClean="0"/>
              <a:t>new</a:t>
            </a:r>
            <a:r>
              <a:rPr lang="en-US" b="1" dirty="0" smtClean="0"/>
              <a:t> supplier</a:t>
            </a:r>
            <a:r>
              <a:rPr lang="en-US" b="1" dirty="0"/>
              <a:t> </a:t>
            </a:r>
            <a:r>
              <a:rPr lang="en-US" b="1" dirty="0" smtClean="0"/>
              <a:t>(EGS).</a:t>
            </a:r>
          </a:p>
          <a:p>
            <a:r>
              <a:rPr lang="en-US" b="1" dirty="0" smtClean="0"/>
              <a:t>Supplier </a:t>
            </a:r>
            <a:r>
              <a:rPr lang="en-US" b="1" dirty="0"/>
              <a:t>notifies the </a:t>
            </a:r>
            <a:r>
              <a:rPr lang="en-US" b="1" dirty="0" smtClean="0"/>
              <a:t>utility</a:t>
            </a:r>
            <a:r>
              <a:rPr lang="en-US" b="1" dirty="0"/>
              <a:t> </a:t>
            </a:r>
            <a:r>
              <a:rPr lang="en-US" b="1" dirty="0" smtClean="0"/>
              <a:t>(EDC) to initiate the </a:t>
            </a:r>
            <a:r>
              <a:rPr lang="en-US" b="1" dirty="0"/>
              <a:t>switch</a:t>
            </a:r>
            <a:r>
              <a:rPr lang="en-US" b="1" dirty="0" smtClean="0"/>
              <a:t>.</a:t>
            </a:r>
          </a:p>
          <a:p>
            <a:pPr lvl="1"/>
            <a:r>
              <a:rPr lang="en-US" dirty="0" smtClean="0">
                <a:solidFill>
                  <a:srgbClr val="C00000"/>
                </a:solidFill>
              </a:rPr>
              <a:t>Proposed regulations would allow contact with utility to change back to default service.</a:t>
            </a:r>
          </a:p>
          <a:p>
            <a:r>
              <a:rPr lang="en-US" b="1" dirty="0" smtClean="0"/>
              <a:t>Utility sends a confirmation letter, which notifies the customer of a ten (10) day waiting period.</a:t>
            </a:r>
          </a:p>
          <a:p>
            <a:pPr lvl="1"/>
            <a:r>
              <a:rPr lang="en-US" dirty="0" smtClean="0"/>
              <a:t>The customer can cancel the switch during this waiting period.</a:t>
            </a:r>
          </a:p>
          <a:p>
            <a:pPr lvl="1"/>
            <a:r>
              <a:rPr lang="en-US" i="1" dirty="0" smtClean="0"/>
              <a:t>Canceling after the first three (3) days may result in additional fees.</a:t>
            </a:r>
          </a:p>
          <a:p>
            <a:pPr lvl="1"/>
            <a:r>
              <a:rPr lang="en-US" dirty="0" smtClean="0">
                <a:solidFill>
                  <a:srgbClr val="C00000"/>
                </a:solidFill>
              </a:rPr>
              <a:t>Proposed regulations would eliminate the waiting period.</a:t>
            </a:r>
            <a:endParaRPr lang="en-US" dirty="0">
              <a:solidFill>
                <a:srgbClr val="C00000"/>
              </a:solidFill>
            </a:endParaRPr>
          </a:p>
          <a:p>
            <a:r>
              <a:rPr lang="en-US" b="1" dirty="0" smtClean="0"/>
              <a:t>Effective </a:t>
            </a:r>
            <a:r>
              <a:rPr lang="en-US" b="1" dirty="0"/>
              <a:t>date </a:t>
            </a:r>
            <a:r>
              <a:rPr lang="en-US" b="1" dirty="0" smtClean="0"/>
              <a:t>of switch depends </a:t>
            </a:r>
            <a:r>
              <a:rPr lang="en-US" b="1" dirty="0"/>
              <a:t>on next meter read date </a:t>
            </a:r>
            <a:endParaRPr lang="en-US" b="1" dirty="0" smtClean="0"/>
          </a:p>
          <a:p>
            <a:pPr lvl="1"/>
            <a:r>
              <a:rPr lang="en-US" dirty="0" smtClean="0"/>
              <a:t>Currently 11-45 days</a:t>
            </a:r>
            <a:endParaRPr lang="en-US" dirty="0"/>
          </a:p>
          <a:p>
            <a:pPr lvl="1"/>
            <a:r>
              <a:rPr lang="en-US" dirty="0" smtClean="0">
                <a:solidFill>
                  <a:srgbClr val="C00000"/>
                </a:solidFill>
              </a:rPr>
              <a:t>Proposed regulations would require the switch to occur within three (3) business days of receipt by utility.</a:t>
            </a:r>
          </a:p>
          <a:p>
            <a:pPr marL="457200" lvl="1" indent="0">
              <a:buNone/>
            </a:pPr>
            <a:endParaRPr lang="en-US" dirty="0"/>
          </a:p>
          <a:p>
            <a:endParaRPr lang="en-US" dirty="0"/>
          </a:p>
        </p:txBody>
      </p:sp>
    </p:spTree>
    <p:extLst>
      <p:ext uri="{BB962C8B-B14F-4D97-AF65-F5344CB8AC3E}">
        <p14:creationId xmlns:p14="http://schemas.microsoft.com/office/powerpoint/2010/main" val="1870017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b="1" dirty="0" smtClean="0">
                <a:solidFill>
                  <a:schemeClr val="accent1">
                    <a:lumMod val="75000"/>
                  </a:schemeClr>
                </a:solidFill>
              </a:rPr>
              <a:t>So . . . </a:t>
            </a:r>
            <a:endParaRPr lang="en-US" b="1" dirty="0">
              <a:solidFill>
                <a:schemeClr val="accent1">
                  <a:lumMod val="75000"/>
                </a:schemeClr>
              </a:solidFill>
            </a:endParaRPr>
          </a:p>
        </p:txBody>
      </p:sp>
      <p:sp>
        <p:nvSpPr>
          <p:cNvPr id="3" name="Content Placeholder 2"/>
          <p:cNvSpPr>
            <a:spLocks noGrp="1"/>
          </p:cNvSpPr>
          <p:nvPr>
            <p:ph type="subTitle" idx="1"/>
          </p:nvPr>
        </p:nvSpPr>
        <p:spPr>
          <a:xfrm>
            <a:off x="1181100" y="2460625"/>
            <a:ext cx="6781800" cy="1752600"/>
          </a:xfrm>
        </p:spPr>
        <p:txBody>
          <a:bodyPr>
            <a:normAutofit/>
          </a:bodyPr>
          <a:lstStyle/>
          <a:p>
            <a:pPr marL="0" indent="0">
              <a:buNone/>
            </a:pPr>
            <a:r>
              <a:rPr lang="en-US" b="1" dirty="0" smtClean="0">
                <a:solidFill>
                  <a:schemeClr val="tx1"/>
                </a:solidFill>
              </a:rPr>
              <a:t>. . . with all of these concerns, what should you be telling low-income households???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2172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accent1">
                    <a:lumMod val="75000"/>
                  </a:schemeClr>
                </a:solidFill>
              </a:rPr>
              <a:t>What We Do</a:t>
            </a:r>
            <a:endParaRPr lang="en-US" b="1" dirty="0">
              <a:solidFill>
                <a:schemeClr val="accent1">
                  <a:lumMod val="75000"/>
                </a:schemeClr>
              </a:solidFill>
            </a:endParaRPr>
          </a:p>
        </p:txBody>
      </p:sp>
      <p:sp>
        <p:nvSpPr>
          <p:cNvPr id="3" name="Content Placeholder 2"/>
          <p:cNvSpPr>
            <a:spLocks noGrp="1"/>
          </p:cNvSpPr>
          <p:nvPr>
            <p:ph idx="1"/>
          </p:nvPr>
        </p:nvSpPr>
        <p:spPr>
          <a:xfrm>
            <a:off x="457200" y="1417639"/>
            <a:ext cx="8229600" cy="4602162"/>
          </a:xfrm>
        </p:spPr>
        <p:txBody>
          <a:bodyPr>
            <a:normAutofit/>
          </a:bodyPr>
          <a:lstStyle/>
          <a:p>
            <a:pPr marL="713740" lvl="1">
              <a:lnSpc>
                <a:spcPct val="80000"/>
              </a:lnSpc>
              <a:buFont typeface="Courier New" pitchFamily="49" charset="0"/>
              <a:buChar char="o"/>
              <a:defRPr/>
            </a:pPr>
            <a:endParaRPr lang="en-US" sz="2100" dirty="0" smtClean="0"/>
          </a:p>
          <a:p>
            <a:pPr marL="68580" indent="0">
              <a:buNone/>
              <a:defRPr/>
            </a:pPr>
            <a:r>
              <a:rPr lang="en-US" b="1" dirty="0" smtClean="0"/>
              <a:t>On behalf of low income utility consumers across the Commonwealth, PULP provides:</a:t>
            </a:r>
          </a:p>
          <a:p>
            <a:pPr lvl="2" indent="-274320">
              <a:buFont typeface="Courier New" pitchFamily="49" charset="0"/>
              <a:buChar char="o"/>
              <a:defRPr/>
            </a:pPr>
            <a:r>
              <a:rPr lang="en-US" sz="3200" b="1" dirty="0" smtClean="0">
                <a:solidFill>
                  <a:srgbClr val="C00000"/>
                </a:solidFill>
              </a:rPr>
              <a:t>Education</a:t>
            </a:r>
            <a:r>
              <a:rPr lang="en-US" sz="3200" dirty="0" smtClean="0"/>
              <a:t> </a:t>
            </a:r>
          </a:p>
          <a:p>
            <a:pPr lvl="2" indent="-274320">
              <a:buFont typeface="Courier New" pitchFamily="49" charset="0"/>
              <a:buChar char="o"/>
              <a:defRPr/>
            </a:pPr>
            <a:r>
              <a:rPr lang="en-US" sz="3200" b="1" dirty="0" smtClean="0">
                <a:solidFill>
                  <a:srgbClr val="C00000"/>
                </a:solidFill>
              </a:rPr>
              <a:t>Training</a:t>
            </a:r>
          </a:p>
          <a:p>
            <a:pPr lvl="2" indent="-274320">
              <a:buFont typeface="Courier New" pitchFamily="49" charset="0"/>
              <a:buChar char="o"/>
              <a:defRPr/>
            </a:pPr>
            <a:r>
              <a:rPr lang="en-US" sz="3200" b="1" dirty="0" smtClean="0">
                <a:solidFill>
                  <a:srgbClr val="C00000"/>
                </a:solidFill>
              </a:rPr>
              <a:t>Advocacy</a:t>
            </a:r>
          </a:p>
          <a:p>
            <a:pPr lvl="2" indent="-274320">
              <a:buFont typeface="Courier New" pitchFamily="49" charset="0"/>
              <a:buChar char="o"/>
              <a:defRPr/>
            </a:pPr>
            <a:r>
              <a:rPr lang="en-US" sz="3200" b="1" dirty="0" smtClean="0">
                <a:solidFill>
                  <a:srgbClr val="C00000"/>
                </a:solidFill>
              </a:rPr>
              <a:t>Assistance</a:t>
            </a:r>
          </a:p>
          <a:p>
            <a:pPr lvl="2" indent="-274320">
              <a:buFont typeface="Courier New" pitchFamily="49" charset="0"/>
              <a:buChar char="o"/>
              <a:defRPr/>
            </a:pPr>
            <a:r>
              <a:rPr lang="en-US" sz="3200" b="1" dirty="0" smtClean="0">
                <a:solidFill>
                  <a:srgbClr val="C00000"/>
                </a:solidFill>
              </a:rPr>
              <a:t>Representation</a:t>
            </a:r>
            <a:endParaRPr lang="en-US" sz="3200" b="1" dirty="0">
              <a:solidFill>
                <a:srgbClr val="C00000"/>
              </a:solidFill>
            </a:endParaRPr>
          </a:p>
          <a:p>
            <a:pPr marL="868680" lvl="2" indent="0">
              <a:buNone/>
              <a:defRPr/>
            </a:pPr>
            <a:endParaRPr lang="en-US" sz="3200" b="1" dirty="0">
              <a:solidFill>
                <a:srgbClr val="C00000"/>
              </a:solidFill>
            </a:endParaRPr>
          </a:p>
        </p:txBody>
      </p:sp>
    </p:spTree>
    <p:extLst>
      <p:ext uri="{BB962C8B-B14F-4D97-AF65-F5344CB8AC3E}">
        <p14:creationId xmlns:p14="http://schemas.microsoft.com/office/powerpoint/2010/main" val="418126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400" b="1" dirty="0" smtClean="0"/>
              <a:t>Low Income Shopping</a:t>
            </a:r>
            <a:endParaRPr lang="en-US" sz="5400" b="1" dirty="0"/>
          </a:p>
        </p:txBody>
      </p:sp>
    </p:spTree>
    <p:extLst>
      <p:ext uri="{BB962C8B-B14F-4D97-AF65-F5344CB8AC3E}">
        <p14:creationId xmlns:p14="http://schemas.microsoft.com/office/powerpoint/2010/main" val="251962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3500" b="1" dirty="0" smtClean="0"/>
              <a:t>Are you current on your bill?  </a:t>
            </a:r>
          </a:p>
          <a:p>
            <a:pPr marL="0" indent="0">
              <a:buNone/>
            </a:pPr>
            <a:endParaRPr lang="en-US" sz="1200" b="1" dirty="0" smtClean="0"/>
          </a:p>
          <a:p>
            <a:pPr marL="0" indent="0">
              <a:buNone/>
            </a:pPr>
            <a:r>
              <a:rPr lang="en-US" dirty="0" smtClean="0"/>
              <a:t>If not, explain:</a:t>
            </a:r>
          </a:p>
          <a:p>
            <a:pPr lvl="1"/>
            <a:r>
              <a:rPr lang="en-US" b="1" dirty="0" smtClean="0">
                <a:solidFill>
                  <a:schemeClr val="accent2"/>
                </a:solidFill>
              </a:rPr>
              <a:t>Before the Switch</a:t>
            </a:r>
          </a:p>
          <a:p>
            <a:pPr marL="914400" lvl="2" indent="0">
              <a:buNone/>
            </a:pPr>
            <a:r>
              <a:rPr lang="en-US" dirty="0" smtClean="0"/>
              <a:t>A customer CAN NOT avoid paying a past due bill by switching to a new electricity supplier. </a:t>
            </a:r>
          </a:p>
          <a:p>
            <a:pPr lvl="1"/>
            <a:r>
              <a:rPr lang="en-US" b="1" dirty="0" smtClean="0">
                <a:solidFill>
                  <a:schemeClr val="accent1"/>
                </a:solidFill>
              </a:rPr>
              <a:t>After the Switch</a:t>
            </a:r>
          </a:p>
          <a:p>
            <a:pPr marL="914400" lvl="2" indent="0">
              <a:buNone/>
            </a:pPr>
            <a:r>
              <a:rPr lang="en-US" dirty="0" smtClean="0"/>
              <a:t>A customer CAN NOT avoid paying a past due bill to a supplier by switching to another supplier or back to the EDC. </a:t>
            </a:r>
            <a:endParaRPr lang="en-US" dirty="0"/>
          </a:p>
          <a:p>
            <a:pPr marL="914400" lvl="2" indent="0">
              <a:buNone/>
            </a:pPr>
            <a:endParaRPr lang="en-US" dirty="0" smtClean="0"/>
          </a:p>
          <a:p>
            <a:pPr marL="114300" indent="0">
              <a:buNone/>
            </a:pPr>
            <a:r>
              <a:rPr lang="en-US" dirty="0" smtClean="0"/>
              <a:t>Customers </a:t>
            </a:r>
            <a:r>
              <a:rPr lang="en-US" dirty="0"/>
              <a:t>in </a:t>
            </a:r>
            <a:r>
              <a:rPr lang="en-US" dirty="0" smtClean="0"/>
              <a:t>arrears to an EDC or EGS may face </a:t>
            </a:r>
            <a:r>
              <a:rPr lang="en-US" dirty="0"/>
              <a:t>termination </a:t>
            </a:r>
            <a:r>
              <a:rPr lang="en-US" dirty="0" smtClean="0"/>
              <a:t>for </a:t>
            </a:r>
            <a:r>
              <a:rPr lang="en-US" dirty="0"/>
              <a:t>past amounts due.</a:t>
            </a:r>
          </a:p>
          <a:p>
            <a:pPr marL="914400" lvl="2" indent="0">
              <a:buNone/>
            </a:pPr>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31</a:t>
            </a:fld>
            <a:endParaRPr lang="en-US"/>
          </a:p>
        </p:txBody>
      </p:sp>
      <p:sp>
        <p:nvSpPr>
          <p:cNvPr id="4" name="Title 3"/>
          <p:cNvSpPr>
            <a:spLocks noGrp="1"/>
          </p:cNvSpPr>
          <p:nvPr>
            <p:ph type="title"/>
          </p:nvPr>
        </p:nvSpPr>
        <p:spPr/>
        <p:txBody>
          <a:bodyPr>
            <a:normAutofit fontScale="90000"/>
          </a:bodyPr>
          <a:lstStyle/>
          <a:p>
            <a:pPr algn="ct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Questions to Ask Low-Income Clients</a:t>
            </a:r>
            <a:br>
              <a:rPr lang="en-US" b="1" dirty="0" smtClean="0">
                <a:solidFill>
                  <a:schemeClr val="accent1">
                    <a:lumMod val="75000"/>
                  </a:schemeClr>
                </a:solidFill>
              </a:rPr>
            </a:b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sz="3900" b="1" dirty="0" smtClean="0"/>
              <a:t>Are you in a Customer Assistance Program (CAP)?</a:t>
            </a:r>
          </a:p>
          <a:p>
            <a:pPr lvl="1">
              <a:buFont typeface="Arial" pitchFamily="34" charset="0"/>
              <a:buChar char="•"/>
            </a:pPr>
            <a:r>
              <a:rPr lang="en-US" dirty="0" smtClean="0"/>
              <a:t>If not, get them enrolled in this program</a:t>
            </a:r>
          </a:p>
          <a:p>
            <a:pPr lvl="1">
              <a:buFont typeface="Arial" pitchFamily="34" charset="0"/>
              <a:buChar char="•"/>
              <a:defRPr/>
            </a:pPr>
            <a:r>
              <a:rPr lang="en-US" dirty="0" smtClean="0"/>
              <a:t>Explain: </a:t>
            </a:r>
          </a:p>
          <a:p>
            <a:pPr lvl="2">
              <a:defRPr/>
            </a:pPr>
            <a:r>
              <a:rPr lang="en-US" dirty="0" smtClean="0"/>
              <a:t>Information and offers may not apply to CAP customers</a:t>
            </a:r>
          </a:p>
          <a:p>
            <a:pPr lvl="3">
              <a:defRPr/>
            </a:pPr>
            <a:r>
              <a:rPr lang="en-US" b="1" i="1" dirty="0"/>
              <a:t>Marketers do not know if </a:t>
            </a:r>
            <a:r>
              <a:rPr lang="en-US" b="1" i="1" dirty="0" smtClean="0"/>
              <a:t>a consumer is in a CAP program, so they can not provide accurate offers or information based on CAP enrollment</a:t>
            </a:r>
            <a:endParaRPr lang="en-US" dirty="0" smtClean="0"/>
          </a:p>
          <a:p>
            <a:pPr lvl="2">
              <a:defRPr/>
            </a:pPr>
            <a:r>
              <a:rPr lang="en-US" dirty="0" smtClean="0"/>
              <a:t>Supplier pricing is based on the Price-to-Compare, not CAP rates</a:t>
            </a:r>
          </a:p>
          <a:p>
            <a:pPr lvl="2">
              <a:defRPr/>
            </a:pPr>
            <a:r>
              <a:rPr lang="en-US" dirty="0" smtClean="0"/>
              <a:t>Marketers are not a reliable source on the process for CAP customers to shop or the consequences on their level of assistance if they select a different supplier.</a:t>
            </a:r>
          </a:p>
          <a:p>
            <a:pPr marL="457200" lvl="1" indent="0">
              <a:buNone/>
              <a:defRPr/>
            </a:pPr>
            <a:endParaRPr lang="en-US" sz="400" dirty="0" smtClean="0"/>
          </a:p>
          <a:p>
            <a:pPr marL="0" indent="0" algn="ctr">
              <a:buNone/>
              <a:defRPr/>
            </a:pPr>
            <a:r>
              <a:rPr lang="en-US" sz="2600" b="1" dirty="0">
                <a:solidFill>
                  <a:srgbClr val="C00000"/>
                </a:solidFill>
              </a:rPr>
              <a:t>The PUC </a:t>
            </a:r>
            <a:r>
              <a:rPr lang="en-US" sz="2600" b="1" dirty="0" smtClean="0">
                <a:solidFill>
                  <a:srgbClr val="C00000"/>
                </a:solidFill>
              </a:rPr>
              <a:t>determined </a:t>
            </a:r>
            <a:r>
              <a:rPr lang="en-US" sz="2600" b="1" dirty="0">
                <a:solidFill>
                  <a:srgbClr val="C00000"/>
                </a:solidFill>
              </a:rPr>
              <a:t>that all CAP customers will be permitted to switch to an </a:t>
            </a:r>
            <a:r>
              <a:rPr lang="en-US" sz="2600" b="1" dirty="0" smtClean="0">
                <a:solidFill>
                  <a:srgbClr val="C00000"/>
                </a:solidFill>
              </a:rPr>
              <a:t>EGS, but it remains unclear what will happen to the level of assistance they receive.</a:t>
            </a:r>
            <a:endParaRPr lang="en-US" sz="2600" b="1" dirty="0">
              <a:solidFill>
                <a:srgbClr val="C00000"/>
              </a:solidFill>
            </a:endParaRPr>
          </a:p>
        </p:txBody>
      </p:sp>
      <p:sp>
        <p:nvSpPr>
          <p:cNvPr id="3" name="Slide Number Placeholder 2"/>
          <p:cNvSpPr>
            <a:spLocks noGrp="1"/>
          </p:cNvSpPr>
          <p:nvPr>
            <p:ph type="sldNum" sz="quarter" idx="12"/>
          </p:nvPr>
        </p:nvSpPr>
        <p:spPr/>
        <p:txBody>
          <a:bodyPr/>
          <a:lstStyle/>
          <a:p>
            <a:fld id="{FDE75489-93F6-4F34-9A5F-252428CD0555}" type="slidenum">
              <a:rPr lang="en-US" smtClean="0"/>
              <a:pPr/>
              <a:t>32</a:t>
            </a:fld>
            <a:endParaRPr lang="en-US"/>
          </a:p>
        </p:txBody>
      </p:sp>
      <p:sp>
        <p:nvSpPr>
          <p:cNvPr id="4" name="Title 3"/>
          <p:cNvSpPr>
            <a:spLocks noGrp="1"/>
          </p:cNvSpPr>
          <p:nvPr>
            <p:ph type="title"/>
          </p:nvPr>
        </p:nvSpPr>
        <p:spPr/>
        <p:txBody>
          <a:bodyPr>
            <a:normAutofit fontScale="90000"/>
          </a:bodyPr>
          <a:lstStyle/>
          <a:p>
            <a:r>
              <a:rPr lang="en-US" b="1" dirty="0">
                <a:solidFill>
                  <a:schemeClr val="accent1">
                    <a:lumMod val="75000"/>
                  </a:schemeClr>
                </a:solidFill>
              </a:rPr>
              <a:t/>
            </a:r>
            <a:br>
              <a:rPr lang="en-US" b="1" dirty="0">
                <a:solidFill>
                  <a:schemeClr val="accent1">
                    <a:lumMod val="75000"/>
                  </a:schemeClr>
                </a:solidFill>
              </a:rPr>
            </a:br>
            <a:r>
              <a:rPr lang="en-US" b="1" dirty="0">
                <a:solidFill>
                  <a:schemeClr val="accent1">
                    <a:lumMod val="75000"/>
                  </a:schemeClr>
                </a:solidFill>
              </a:rPr>
              <a:t> Questions to Ask </a:t>
            </a:r>
            <a:r>
              <a:rPr lang="en-US" b="1" dirty="0" smtClean="0">
                <a:solidFill>
                  <a:schemeClr val="accent1">
                    <a:lumMod val="75000"/>
                  </a:schemeClr>
                </a:solidFill>
              </a:rPr>
              <a:t>Low-Income Clients</a:t>
            </a:r>
            <a:r>
              <a:rPr lang="en-US" b="1" dirty="0">
                <a:solidFill>
                  <a:schemeClr val="accent1">
                    <a:lumMod val="75000"/>
                  </a:schemeClr>
                </a:solidFill>
              </a:rPr>
              <a:t/>
            </a:r>
            <a:br>
              <a:rPr lang="en-US" b="1" dirty="0">
                <a:solidFill>
                  <a:schemeClr val="accent1">
                    <a:lumMod val="75000"/>
                  </a:schemeClr>
                </a:solidFill>
              </a:rPr>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CAP Shopping Programs</a:t>
            </a:r>
            <a:endParaRPr lang="en-US" b="1"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1791762"/>
              </p:ext>
            </p:extLst>
          </p:nvPr>
        </p:nvGraphicFramePr>
        <p:xfrm>
          <a:off x="457200" y="1447800"/>
          <a:ext cx="8229600" cy="4968240"/>
        </p:xfrm>
        <a:graphic>
          <a:graphicData uri="http://schemas.openxmlformats.org/drawingml/2006/table">
            <a:tbl>
              <a:tblPr firstRow="1" bandRow="1">
                <a:tableStyleId>{5C22544A-7EE6-4342-B048-85BDC9FD1C3A}</a:tableStyleId>
              </a:tblPr>
              <a:tblGrid>
                <a:gridCol w="4114800"/>
                <a:gridCol w="4114800"/>
              </a:tblGrid>
              <a:tr h="1981200">
                <a:tc>
                  <a:txBody>
                    <a:bodyPr/>
                    <a:lstStyle/>
                    <a:p>
                      <a:r>
                        <a:rPr lang="en-US" sz="2800" b="1" dirty="0" smtClean="0"/>
                        <a:t>First</a:t>
                      </a:r>
                      <a:r>
                        <a:rPr lang="en-US" sz="2800" b="1" baseline="0" dirty="0" smtClean="0"/>
                        <a:t> Energy</a:t>
                      </a:r>
                      <a:r>
                        <a:rPr lang="en-US" sz="2800" baseline="0" dirty="0" smtClean="0"/>
                        <a:t>:</a:t>
                      </a:r>
                      <a:endParaRPr lang="en-US" i="1" baseline="0" dirty="0" smtClean="0"/>
                    </a:p>
                    <a:p>
                      <a:r>
                        <a:rPr lang="en-US" i="1" baseline="0" dirty="0" smtClean="0"/>
                        <a:t>Affects billed amount, not CAP credits</a:t>
                      </a:r>
                    </a:p>
                    <a:p>
                      <a:r>
                        <a:rPr lang="en-US" b="0" baseline="0" dirty="0" smtClean="0"/>
                        <a:t>CAP customers receive benefits of lower costs and suffer consequences of higher costs.  </a:t>
                      </a:r>
                      <a:endParaRPr lang="en-US" b="0" dirty="0"/>
                    </a:p>
                  </a:txBody>
                  <a:tcPr marL="82296" marR="82296"/>
                </a:tc>
                <a:tc>
                  <a:txBody>
                    <a:bodyPr/>
                    <a:lstStyle/>
                    <a:p>
                      <a:r>
                        <a:rPr lang="en-US" sz="2800" dirty="0" smtClean="0"/>
                        <a:t>PPL: </a:t>
                      </a:r>
                      <a:endParaRPr lang="en-US" b="0" i="1" u="none" baseline="0" dirty="0" smtClean="0"/>
                    </a:p>
                    <a:p>
                      <a:r>
                        <a:rPr lang="en-US" b="1" i="1" u="none" baseline="0" dirty="0" smtClean="0"/>
                        <a:t>Affects CAP credits, not billed amount.</a:t>
                      </a:r>
                      <a:endParaRPr lang="en-US" b="1" baseline="0" dirty="0" smtClean="0"/>
                    </a:p>
                    <a:p>
                      <a:r>
                        <a:rPr lang="en-US" b="0" baseline="0" dirty="0" smtClean="0"/>
                        <a:t>CAP customers who choose a supplier with a </a:t>
                      </a:r>
                      <a:r>
                        <a:rPr lang="en-US" b="0" u="sng" baseline="0" dirty="0" smtClean="0"/>
                        <a:t>lower</a:t>
                      </a:r>
                      <a:r>
                        <a:rPr lang="en-US" b="0" u="none" baseline="0" dirty="0" smtClean="0"/>
                        <a:t> cost don’t see the benefits; customers with </a:t>
                      </a:r>
                      <a:r>
                        <a:rPr lang="en-US" b="0" i="0" u="sng" baseline="0" dirty="0" smtClean="0"/>
                        <a:t>higher</a:t>
                      </a:r>
                      <a:r>
                        <a:rPr lang="en-US" b="0" i="0" u="none" baseline="0" dirty="0" smtClean="0"/>
                        <a:t> price don’t see higher costs.</a:t>
                      </a:r>
                    </a:p>
                  </a:txBody>
                  <a:tcPr marL="82296" marR="82296"/>
                </a:tc>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PECO:</a:t>
                      </a:r>
                      <a:r>
                        <a:rPr lang="en-US" sz="2800" b="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CAP customers presently cannot shop.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Proposed CAP</a:t>
                      </a:r>
                      <a:r>
                        <a:rPr lang="en-US" b="1" baseline="0" dirty="0" smtClean="0"/>
                        <a:t> Shopping Plan (5/1/13):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baseline="0" dirty="0" smtClean="0"/>
                        <a:t>EGSs make offers to CAP customers </a:t>
                      </a:r>
                      <a:r>
                        <a:rPr lang="en-US" b="0" i="1" u="sng" baseline="0" dirty="0" smtClean="0"/>
                        <a:t>only</a:t>
                      </a:r>
                      <a:r>
                        <a:rPr lang="en-US" b="0" i="1" u="none" baseline="0" dirty="0" smtClean="0"/>
                        <a:t> if the offer does not exceed the Price-To-Compare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dirty="0" smtClean="0"/>
                        <a:t>PUC ordered PECO to allow CAP customers to shop for </a:t>
                      </a:r>
                      <a:r>
                        <a:rPr lang="en-US" b="1" u="sng" baseline="0" dirty="0" smtClean="0"/>
                        <a:t>any</a:t>
                      </a:r>
                      <a:r>
                        <a:rPr lang="en-US" b="1" u="none" baseline="0" dirty="0" smtClean="0"/>
                        <a:t> EGS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dirty="0" smtClean="0"/>
                        <a:t>Appeal pending in Commonwealth Court - Plan stayed pending appeal. </a:t>
                      </a:r>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Duquesne</a:t>
                      </a:r>
                      <a:r>
                        <a:rPr lang="en-US" sz="2800" dirty="0" smtClean="0"/>
                        <a:t>:</a:t>
                      </a:r>
                      <a:r>
                        <a:rPr lang="en-US" sz="2800"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CAP customers presently cannot shop.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Currently developing CAP shopping plan: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baseline="0" dirty="0" smtClean="0"/>
                        <a:t>Tentative plan is aligned with PECO’s proposed CAP shopping plan.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smtClean="0"/>
                        <a:t>Requested to delay CAP shopping plan until there is a Commonwealth Court decision about PECO’s shopping plan.</a:t>
                      </a:r>
                      <a:endParaRPr lang="en-US" b="1" i="0" dirty="0" smtClean="0"/>
                    </a:p>
                    <a:p>
                      <a:endParaRPr lang="en-US" b="1" dirty="0"/>
                    </a:p>
                  </a:txBody>
                  <a:tcPr marL="82296" marR="82296"/>
                </a:tc>
              </a:tr>
            </a:tbl>
          </a:graphicData>
        </a:graphic>
      </p:graphicFrame>
      <p:sp>
        <p:nvSpPr>
          <p:cNvPr id="3" name="Slide Number Placeholder 2"/>
          <p:cNvSpPr>
            <a:spLocks noGrp="1"/>
          </p:cNvSpPr>
          <p:nvPr>
            <p:ph type="sldNum" sz="quarter" idx="12"/>
          </p:nvPr>
        </p:nvSpPr>
        <p:spPr/>
        <p:txBody>
          <a:bodyPr/>
          <a:lstStyle/>
          <a:p>
            <a:fld id="{FDE75489-93F6-4F34-9A5F-252428CD055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CAP Shopping in PPL Territory</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t>May 2012: </a:t>
            </a:r>
          </a:p>
          <a:p>
            <a:r>
              <a:rPr lang="en-US" dirty="0" smtClean="0"/>
              <a:t>Over 70% of shopping CAP customers paid more for service than they did for default service.</a:t>
            </a:r>
          </a:p>
          <a:p>
            <a:pPr lvl="1">
              <a:buFontTx/>
              <a:buChar char="-"/>
            </a:pPr>
            <a:r>
              <a:rPr lang="en-US" i="1" dirty="0" smtClean="0">
                <a:solidFill>
                  <a:srgbClr val="C00000"/>
                </a:solidFill>
              </a:rPr>
              <a:t>Of 16,339 shopping CAP customers, 11,991 </a:t>
            </a:r>
            <a:r>
              <a:rPr lang="en-US" i="1" dirty="0">
                <a:solidFill>
                  <a:srgbClr val="C00000"/>
                </a:solidFill>
              </a:rPr>
              <a:t>were paying more than the PTC. </a:t>
            </a:r>
          </a:p>
          <a:p>
            <a:pPr marL="0" indent="0">
              <a:buNone/>
            </a:pPr>
            <a:r>
              <a:rPr lang="en-US" b="1" dirty="0" smtClean="0"/>
              <a:t>2013:</a:t>
            </a:r>
            <a:endParaRPr lang="en-US" b="1" dirty="0"/>
          </a:p>
          <a:p>
            <a:r>
              <a:rPr lang="en-US" b="1" dirty="0" smtClean="0"/>
              <a:t>Two-thirds</a:t>
            </a:r>
            <a:r>
              <a:rPr lang="en-US" dirty="0" smtClean="0"/>
              <a:t> (67%) of </a:t>
            </a:r>
            <a:r>
              <a:rPr lang="en-US" dirty="0"/>
              <a:t>all </a:t>
            </a:r>
            <a:r>
              <a:rPr lang="en-US" dirty="0" smtClean="0"/>
              <a:t>shopping CAP </a:t>
            </a:r>
            <a:r>
              <a:rPr lang="en-US" dirty="0"/>
              <a:t>customers </a:t>
            </a:r>
            <a:r>
              <a:rPr lang="en-US" dirty="0" smtClean="0"/>
              <a:t>received bills that were </a:t>
            </a:r>
            <a:r>
              <a:rPr lang="en-US" b="1" dirty="0"/>
              <a:t>higher</a:t>
            </a:r>
            <a:r>
              <a:rPr lang="en-US" dirty="0"/>
              <a:t> than utility provided default service</a:t>
            </a:r>
            <a:r>
              <a:rPr lang="en-US" dirty="0" smtClean="0"/>
              <a:t>.</a:t>
            </a:r>
          </a:p>
        </p:txBody>
      </p:sp>
    </p:spTree>
    <p:extLst>
      <p:ext uri="{BB962C8B-B14F-4D97-AF65-F5344CB8AC3E}">
        <p14:creationId xmlns:p14="http://schemas.microsoft.com/office/powerpoint/2010/main" val="2987116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t>CAP customers who shop for electricity are more likely to: </a:t>
            </a:r>
            <a:endParaRPr lang="en-US" b="1" dirty="0"/>
          </a:p>
          <a:p>
            <a:r>
              <a:rPr lang="en-US" dirty="0" smtClean="0"/>
              <a:t>Exceed affordable energy burdens</a:t>
            </a:r>
          </a:p>
          <a:p>
            <a:r>
              <a:rPr lang="en-US" dirty="0" smtClean="0"/>
              <a:t>Incur arrears</a:t>
            </a:r>
          </a:p>
          <a:p>
            <a:pPr lvl="1"/>
            <a:r>
              <a:rPr lang="en-US" sz="2400" i="1" dirty="0" smtClean="0">
                <a:solidFill>
                  <a:srgbClr val="C00000"/>
                </a:solidFill>
              </a:rPr>
              <a:t>Payment agreements are not available for CAP arrears. </a:t>
            </a:r>
          </a:p>
          <a:p>
            <a:r>
              <a:rPr lang="en-US" dirty="0" smtClean="0"/>
              <a:t>Reach maximum CAP credits </a:t>
            </a:r>
          </a:p>
          <a:p>
            <a:pPr lvl="1"/>
            <a:r>
              <a:rPr lang="en-US" sz="2400" i="1" dirty="0" smtClean="0">
                <a:solidFill>
                  <a:srgbClr val="C00000"/>
                </a:solidFill>
              </a:rPr>
              <a:t>Once the maximum is reached, CAP customers are required to pay full rates for the remainder of the program period</a:t>
            </a:r>
          </a:p>
          <a:p>
            <a:r>
              <a:rPr lang="en-US" dirty="0" smtClean="0"/>
              <a:t>Face termination of service</a:t>
            </a:r>
          </a:p>
        </p:txBody>
      </p:sp>
      <p:sp>
        <p:nvSpPr>
          <p:cNvPr id="3" name="Slide Number Placeholder 2"/>
          <p:cNvSpPr>
            <a:spLocks noGrp="1"/>
          </p:cNvSpPr>
          <p:nvPr>
            <p:ph type="sldNum" sz="quarter" idx="12"/>
          </p:nvPr>
        </p:nvSpPr>
        <p:spPr/>
        <p:txBody>
          <a:bodyPr/>
          <a:lstStyle/>
          <a:p>
            <a:fld id="{FDE75489-93F6-4F34-9A5F-252428CD0555}" type="slidenum">
              <a:rPr lang="en-US" smtClean="0"/>
              <a:pPr/>
              <a:t>35</a:t>
            </a:fld>
            <a:endParaRPr lang="en-US"/>
          </a:p>
        </p:txBody>
      </p:sp>
      <p:sp>
        <p:nvSpPr>
          <p:cNvPr id="4" name="Title 3"/>
          <p:cNvSpPr>
            <a:spLocks noGrp="1"/>
          </p:cNvSpPr>
          <p:nvPr>
            <p:ph type="title"/>
          </p:nvPr>
        </p:nvSpPr>
        <p:spPr/>
        <p:txBody>
          <a:bodyPr>
            <a:normAutofit fontScale="90000"/>
          </a:bodyPr>
          <a:lstStyle/>
          <a:p>
            <a:pPr algn="ctr"/>
            <a:r>
              <a:rPr lang="en-US" b="1" dirty="0" smtClean="0">
                <a:solidFill>
                  <a:schemeClr val="accent1">
                    <a:lumMod val="75000"/>
                  </a:schemeClr>
                </a:solidFill>
              </a:rPr>
              <a:t>Effect of Shopping</a:t>
            </a:r>
            <a:br>
              <a:rPr lang="en-US" b="1" dirty="0" smtClean="0">
                <a:solidFill>
                  <a:schemeClr val="accent1">
                    <a:lumMod val="75000"/>
                  </a:schemeClr>
                </a:solidFill>
              </a:rPr>
            </a:br>
            <a:r>
              <a:rPr lang="en-US" b="1" dirty="0" smtClean="0">
                <a:solidFill>
                  <a:schemeClr val="accent1">
                    <a:lumMod val="75000"/>
                  </a:schemeClr>
                </a:solidFill>
              </a:rPr>
              <a:t>on Low-Income Households</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09800"/>
            <a:ext cx="7772400" cy="2686050"/>
          </a:xfrm>
        </p:spPr>
        <p:txBody>
          <a:bodyPr>
            <a:normAutofit fontScale="90000"/>
          </a:bodyPr>
          <a:lstStyle/>
          <a:p>
            <a:r>
              <a:rPr lang="en-US" b="1" dirty="0" smtClean="0">
                <a:solidFill>
                  <a:srgbClr val="C00000"/>
                </a:solidFill>
              </a:rPr>
              <a:t>To avoid these potential consequences, CAP customers should be advised to remain </a:t>
            </a:r>
            <a:r>
              <a:rPr lang="en-US" b="1" dirty="0">
                <a:solidFill>
                  <a:srgbClr val="C00000"/>
                </a:solidFill>
              </a:rPr>
              <a:t>on default service unless the supplier can guarantee that the price will not be higher than the PTC.  </a:t>
            </a:r>
            <a:br>
              <a:rPr lang="en-US" b="1" dirty="0">
                <a:solidFill>
                  <a:srgbClr val="C00000"/>
                </a:solidFill>
              </a:rPr>
            </a:br>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FDE75489-93F6-4F34-9A5F-252428CD055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fontAlgn="base"/>
            <a:r>
              <a:rPr lang="en-US" sz="2800" b="1" dirty="0" smtClean="0"/>
              <a:t>Is the supplier licensed by the Pennsylvania Public Utility Commission (PUC)?</a:t>
            </a:r>
          </a:p>
          <a:p>
            <a:pPr lvl="1" fontAlgn="base"/>
            <a:r>
              <a:rPr lang="en-US" sz="2400" i="1" dirty="0" smtClean="0"/>
              <a:t>Not everyone calling, knocking on your door, or sending you mail is authorized to do so.</a:t>
            </a:r>
          </a:p>
          <a:p>
            <a:pPr lvl="1" fontAlgn="base"/>
            <a:r>
              <a:rPr lang="en-US" sz="2400" i="1" dirty="0" smtClean="0"/>
              <a:t>Check the </a:t>
            </a:r>
            <a:r>
              <a:rPr lang="en-US" sz="2400" i="1" dirty="0" smtClean="0">
                <a:hlinkClick r:id="rId3"/>
              </a:rPr>
              <a:t>PUC's website </a:t>
            </a:r>
            <a:r>
              <a:rPr lang="en-US" sz="2400" i="1" dirty="0"/>
              <a:t> </a:t>
            </a:r>
            <a:r>
              <a:rPr lang="en-US" sz="2400" i="1" dirty="0" smtClean="0"/>
              <a:t>or call </a:t>
            </a:r>
            <a:r>
              <a:rPr lang="en-US" sz="2400" b="1" i="1" dirty="0" smtClean="0"/>
              <a:t>1-800-692-7380</a:t>
            </a:r>
          </a:p>
          <a:p>
            <a:pPr lvl="0" fontAlgn="base"/>
            <a:r>
              <a:rPr lang="en-US" sz="2800" b="1" dirty="0" smtClean="0"/>
              <a:t>Are taxes included in the supplier’s price?</a:t>
            </a:r>
          </a:p>
          <a:p>
            <a:pPr lvl="0"/>
            <a:r>
              <a:rPr lang="en-US" sz="2800" b="1" dirty="0"/>
              <a:t>What is the price per kilowatt hour (kWh)? </a:t>
            </a:r>
          </a:p>
          <a:p>
            <a:pPr marL="0" indent="0">
              <a:buNone/>
            </a:pPr>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37</a:t>
            </a:fld>
            <a:endParaRPr lang="en-US"/>
          </a:p>
        </p:txBody>
      </p:sp>
      <p:sp>
        <p:nvSpPr>
          <p:cNvPr id="4" name="Title 3"/>
          <p:cNvSpPr>
            <a:spLocks noGrp="1"/>
          </p:cNvSpPr>
          <p:nvPr>
            <p:ph type="title"/>
          </p:nvPr>
        </p:nvSpPr>
        <p:spPr>
          <a:xfrm>
            <a:off x="457200" y="147638"/>
            <a:ext cx="8229600" cy="1477962"/>
          </a:xfrm>
        </p:spPr>
        <p:txBody>
          <a:bodyPr>
            <a:noAutofit/>
          </a:bodyPr>
          <a:lstStyle/>
          <a:p>
            <a:r>
              <a:rPr lang="en-US" sz="4000" b="1" dirty="0">
                <a:solidFill>
                  <a:schemeClr val="accent1">
                    <a:lumMod val="75000"/>
                  </a:schemeClr>
                </a:solidFill>
              </a:rPr>
              <a:t>Questions to Ask </a:t>
            </a:r>
            <a:r>
              <a:rPr lang="en-US" sz="4000" b="1" dirty="0" smtClean="0">
                <a:solidFill>
                  <a:schemeClr val="accent1">
                    <a:lumMod val="75000"/>
                  </a:schemeClr>
                </a:solidFill>
              </a:rPr>
              <a:t>Suppliers </a:t>
            </a:r>
            <a:br>
              <a:rPr lang="en-US" sz="4000" b="1" dirty="0" smtClean="0">
                <a:solidFill>
                  <a:schemeClr val="accent1">
                    <a:lumMod val="75000"/>
                  </a:schemeClr>
                </a:solidFill>
              </a:rPr>
            </a:br>
            <a:r>
              <a:rPr lang="en-US" sz="4000" b="1" u="sng" dirty="0" smtClean="0">
                <a:solidFill>
                  <a:schemeClr val="accent1">
                    <a:lumMod val="75000"/>
                  </a:schemeClr>
                </a:solidFill>
              </a:rPr>
              <a:t>Before</a:t>
            </a:r>
            <a:r>
              <a:rPr lang="en-US" sz="4000" b="1" dirty="0" smtClean="0">
                <a:solidFill>
                  <a:schemeClr val="accent1">
                    <a:lumMod val="75000"/>
                  </a:schemeClr>
                </a:solidFill>
              </a:rPr>
              <a:t> </a:t>
            </a:r>
            <a:r>
              <a:rPr lang="en-US" sz="4000" b="1" dirty="0">
                <a:solidFill>
                  <a:schemeClr val="accent1">
                    <a:lumMod val="75000"/>
                  </a:schemeClr>
                </a:solidFill>
              </a:rPr>
              <a:t>Switching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b="1" dirty="0" smtClean="0"/>
              <a:t>Is the price fixed or does it depend on time of day or amount of usage?</a:t>
            </a:r>
          </a:p>
          <a:p>
            <a:pPr lvl="1"/>
            <a:r>
              <a:rPr lang="en-US" sz="2400" i="1" dirty="0" smtClean="0"/>
              <a:t>If fixed, for how long and under what conditions might it change?</a:t>
            </a:r>
          </a:p>
          <a:p>
            <a:pPr lvl="1"/>
            <a:r>
              <a:rPr lang="en-US" sz="2400" i="1" dirty="0" smtClean="0"/>
              <a:t>If variable, when and how will the price change</a:t>
            </a:r>
            <a:r>
              <a:rPr lang="en-US" sz="2400" i="1" dirty="0"/>
              <a:t> </a:t>
            </a:r>
            <a:r>
              <a:rPr lang="en-US" sz="2400" i="1" dirty="0" smtClean="0"/>
              <a:t>and when will I be given notice of the change?</a:t>
            </a:r>
          </a:p>
          <a:p>
            <a:pPr lvl="0" fontAlgn="base"/>
            <a:r>
              <a:rPr lang="en-US" sz="2800" b="1" dirty="0"/>
              <a:t>Is there a fee or penalty for switching suppliers</a:t>
            </a:r>
            <a:r>
              <a:rPr lang="en-US" sz="2800" b="1" dirty="0" smtClean="0"/>
              <a:t>?</a:t>
            </a:r>
            <a:endParaRPr lang="en-US" sz="2800" b="1"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38</a:t>
            </a:fld>
            <a:endParaRPr lang="en-US"/>
          </a:p>
        </p:txBody>
      </p:sp>
      <p:sp>
        <p:nvSpPr>
          <p:cNvPr id="4" name="Title 3"/>
          <p:cNvSpPr>
            <a:spLocks noGrp="1"/>
          </p:cNvSpPr>
          <p:nvPr>
            <p:ph type="title"/>
          </p:nvPr>
        </p:nvSpPr>
        <p:spPr/>
        <p:txBody>
          <a:bodyPr>
            <a:normAutofit fontScale="90000"/>
          </a:bodyPr>
          <a:lstStyle/>
          <a:p>
            <a:r>
              <a:rPr lang="en-US" b="1" dirty="0" smtClean="0">
                <a:solidFill>
                  <a:schemeClr val="accent1">
                    <a:lumMod val="75000"/>
                  </a:schemeClr>
                </a:solidFill>
              </a:rPr>
              <a:t>Questions to Ask Suppliers </a:t>
            </a:r>
            <a:br>
              <a:rPr lang="en-US" b="1" dirty="0" smtClean="0">
                <a:solidFill>
                  <a:schemeClr val="accent1">
                    <a:lumMod val="75000"/>
                  </a:schemeClr>
                </a:solidFill>
              </a:rPr>
            </a:br>
            <a:r>
              <a:rPr lang="en-US" b="1" u="sng" dirty="0" smtClean="0">
                <a:solidFill>
                  <a:schemeClr val="accent1">
                    <a:lumMod val="75000"/>
                  </a:schemeClr>
                </a:solidFill>
              </a:rPr>
              <a:t>Before</a:t>
            </a:r>
            <a:r>
              <a:rPr lang="en-US" b="1" dirty="0" smtClean="0">
                <a:solidFill>
                  <a:schemeClr val="accent1">
                    <a:lumMod val="75000"/>
                  </a:schemeClr>
                </a:solidFill>
              </a:rPr>
              <a:t> Switching</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fontAlgn="base"/>
            <a:r>
              <a:rPr lang="en-US" sz="2800" b="1" dirty="0" smtClean="0"/>
              <a:t>Will you receive one bill or two?</a:t>
            </a:r>
          </a:p>
          <a:p>
            <a:pPr lvl="1" fontAlgn="base"/>
            <a:r>
              <a:rPr lang="en-US" sz="2400" i="1" dirty="0" smtClean="0">
                <a:solidFill>
                  <a:srgbClr val="C00000"/>
                </a:solidFill>
              </a:rPr>
              <a:t>Dual billing could create significant consequences because LIHEAP grants cannot be issued to an EGSs.  </a:t>
            </a:r>
          </a:p>
          <a:p>
            <a:pPr lvl="0" fontAlgn="base"/>
            <a:r>
              <a:rPr lang="en-US" sz="2800" b="1" dirty="0" smtClean="0"/>
              <a:t>Is there a bonus for signing up?</a:t>
            </a:r>
          </a:p>
          <a:p>
            <a:pPr lvl="1" fontAlgn="base"/>
            <a:r>
              <a:rPr lang="en-US" sz="2400" i="1" dirty="0" smtClean="0"/>
              <a:t>If so what are the conditions for receiving the bonus and how/when will it be paid?</a:t>
            </a:r>
          </a:p>
          <a:p>
            <a:pPr lvl="0"/>
            <a:r>
              <a:rPr lang="en-US" sz="2800" b="1" dirty="0"/>
              <a:t>Does the supplier offer a choice of energy sources, such as renewable energy</a:t>
            </a:r>
            <a:r>
              <a:rPr lang="en-US" sz="2800" b="1" dirty="0" smtClean="0"/>
              <a:t>?</a:t>
            </a:r>
            <a:endParaRPr lang="en-US" sz="2800" b="1"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39</a:t>
            </a:fld>
            <a:endParaRPr lang="en-US"/>
          </a:p>
        </p:txBody>
      </p:sp>
      <p:sp>
        <p:nvSpPr>
          <p:cNvPr id="4" name="Title 3"/>
          <p:cNvSpPr>
            <a:spLocks noGrp="1"/>
          </p:cNvSpPr>
          <p:nvPr>
            <p:ph type="title"/>
          </p:nvPr>
        </p:nvSpPr>
        <p:spPr/>
        <p:txBody>
          <a:bodyPr>
            <a:normAutofit fontScale="90000"/>
          </a:bodyPr>
          <a:lstStyle/>
          <a:p>
            <a:r>
              <a:rPr lang="en-US" b="1" dirty="0" smtClean="0">
                <a:solidFill>
                  <a:schemeClr val="accent1">
                    <a:lumMod val="75000"/>
                  </a:schemeClr>
                </a:solidFill>
              </a:rPr>
              <a:t>Questions to Ask Suppliers </a:t>
            </a:r>
            <a:br>
              <a:rPr lang="en-US" b="1" dirty="0" smtClean="0">
                <a:solidFill>
                  <a:schemeClr val="accent1">
                    <a:lumMod val="75000"/>
                  </a:schemeClr>
                </a:solidFill>
              </a:rPr>
            </a:br>
            <a:r>
              <a:rPr lang="en-US" b="1" u="sng" dirty="0" smtClean="0">
                <a:solidFill>
                  <a:schemeClr val="accent1">
                    <a:lumMod val="75000"/>
                  </a:schemeClr>
                </a:solidFill>
              </a:rPr>
              <a:t>Before</a:t>
            </a:r>
            <a:r>
              <a:rPr lang="en-US" b="1" dirty="0" smtClean="0">
                <a:solidFill>
                  <a:schemeClr val="accent1">
                    <a:lumMod val="75000"/>
                  </a:schemeClr>
                </a:solidFill>
              </a:rPr>
              <a:t> Switching</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Objectives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lvl="0" indent="0">
              <a:buNone/>
            </a:pPr>
            <a:r>
              <a:rPr lang="en-US" b="1" dirty="0" smtClean="0"/>
              <a:t>Participants will be able to: </a:t>
            </a:r>
          </a:p>
          <a:p>
            <a:pPr lvl="0"/>
            <a:r>
              <a:rPr lang="en-US" dirty="0" smtClean="0"/>
              <a:t>Explain the basic structure of </a:t>
            </a:r>
            <a:r>
              <a:rPr lang="en-US" dirty="0"/>
              <a:t>competitive electric </a:t>
            </a:r>
            <a:r>
              <a:rPr lang="en-US" dirty="0" smtClean="0"/>
              <a:t>shopping.</a:t>
            </a:r>
          </a:p>
          <a:p>
            <a:r>
              <a:rPr lang="en-US" dirty="0" smtClean="0"/>
              <a:t>Identify resources available to help compare and assess offers for competitive service. </a:t>
            </a:r>
            <a:endParaRPr lang="en-US" dirty="0"/>
          </a:p>
          <a:p>
            <a:pPr lvl="0"/>
            <a:r>
              <a:rPr lang="en-US" dirty="0" smtClean="0"/>
              <a:t>Recall basic issues confronting low-income electric consumers in </a:t>
            </a:r>
            <a:r>
              <a:rPr lang="en-US" dirty="0"/>
              <a:t>the competitive </a:t>
            </a:r>
            <a:r>
              <a:rPr lang="en-US" dirty="0" smtClean="0"/>
              <a:t>market</a:t>
            </a:r>
            <a:r>
              <a:rPr lang="en-US" dirty="0"/>
              <a:t>.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In-Person Training </a:t>
            </a:r>
            <a:r>
              <a:rPr lang="en-US" b="1" dirty="0">
                <a:solidFill>
                  <a:schemeClr val="accent1">
                    <a:lumMod val="75000"/>
                  </a:schemeClr>
                </a:solidFill>
              </a:rPr>
              <a:t>&amp; </a:t>
            </a:r>
            <a:r>
              <a:rPr lang="en-US" b="1" dirty="0" smtClean="0">
                <a:solidFill>
                  <a:schemeClr val="accent1">
                    <a:lumMod val="75000"/>
                  </a:schemeClr>
                </a:solidFill>
              </a:rPr>
              <a:t>Manual for </a:t>
            </a:r>
            <a:br>
              <a:rPr lang="en-US" b="1" dirty="0" smtClean="0">
                <a:solidFill>
                  <a:schemeClr val="accent1">
                    <a:lumMod val="75000"/>
                  </a:schemeClr>
                </a:solidFill>
              </a:rPr>
            </a:br>
            <a:r>
              <a:rPr lang="en-US" b="1" dirty="0" smtClean="0">
                <a:solidFill>
                  <a:schemeClr val="accent1">
                    <a:lumMod val="75000"/>
                  </a:schemeClr>
                </a:solidFill>
              </a:rPr>
              <a:t>PHFA </a:t>
            </a:r>
            <a:r>
              <a:rPr lang="en-US" b="1" dirty="0">
                <a:solidFill>
                  <a:schemeClr val="accent1">
                    <a:lumMod val="75000"/>
                  </a:schemeClr>
                </a:solidFill>
              </a:rPr>
              <a:t>Housing Support </a:t>
            </a:r>
            <a:r>
              <a:rPr lang="en-US" b="1" dirty="0" smtClean="0">
                <a:solidFill>
                  <a:schemeClr val="accent1">
                    <a:lumMod val="75000"/>
                  </a:schemeClr>
                </a:solidFill>
              </a:rPr>
              <a:t>Managers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smtClean="0"/>
              <a:t>In October 2014, PULP will:</a:t>
            </a:r>
          </a:p>
          <a:p>
            <a:r>
              <a:rPr lang="en-US" dirty="0" smtClean="0"/>
              <a:t>Distribute a Low-Income Shopping Manual</a:t>
            </a:r>
          </a:p>
          <a:p>
            <a:pPr lvl="1"/>
            <a:r>
              <a:rPr lang="en-US" dirty="0" smtClean="0"/>
              <a:t>Information about </a:t>
            </a:r>
            <a:r>
              <a:rPr lang="en-US" dirty="0"/>
              <a:t>the </a:t>
            </a:r>
            <a:r>
              <a:rPr lang="en-US" dirty="0" smtClean="0"/>
              <a:t>shopping process </a:t>
            </a:r>
          </a:p>
          <a:p>
            <a:pPr lvl="1"/>
            <a:r>
              <a:rPr lang="en-US" dirty="0" smtClean="0"/>
              <a:t>Interview questions</a:t>
            </a:r>
          </a:p>
          <a:p>
            <a:pPr lvl="1"/>
            <a:r>
              <a:rPr lang="en-US" dirty="0" smtClean="0"/>
              <a:t>Checklists</a:t>
            </a:r>
          </a:p>
          <a:p>
            <a:pPr lvl="1"/>
            <a:r>
              <a:rPr lang="en-US" dirty="0" smtClean="0"/>
              <a:t>Tenant education materials</a:t>
            </a:r>
          </a:p>
          <a:p>
            <a:r>
              <a:rPr lang="en-US" dirty="0" smtClean="0"/>
              <a:t>Conduct a ½ day training in the Duquesne Light Company Territory</a:t>
            </a:r>
            <a:endParaRPr lang="en-US" dirty="0"/>
          </a:p>
        </p:txBody>
      </p:sp>
    </p:spTree>
    <p:extLst>
      <p:ext uri="{BB962C8B-B14F-4D97-AF65-F5344CB8AC3E}">
        <p14:creationId xmlns:p14="http://schemas.microsoft.com/office/powerpoint/2010/main" val="3627691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Contact Us?</a:t>
            </a:r>
            <a:endParaRPr lang="en-US" dirty="0"/>
          </a:p>
        </p:txBody>
      </p:sp>
      <p:sp>
        <p:nvSpPr>
          <p:cNvPr id="3" name="Content Placeholder 2"/>
          <p:cNvSpPr>
            <a:spLocks noGrp="1"/>
          </p:cNvSpPr>
          <p:nvPr>
            <p:ph idx="1"/>
          </p:nvPr>
        </p:nvSpPr>
        <p:spPr>
          <a:xfrm>
            <a:off x="457200" y="1446071"/>
            <a:ext cx="8153400" cy="3811729"/>
          </a:xfrm>
        </p:spPr>
        <p:txBody>
          <a:bodyPr/>
          <a:lstStyle/>
          <a:p>
            <a:pPr>
              <a:lnSpc>
                <a:spcPct val="80000"/>
              </a:lnSpc>
              <a:buNone/>
            </a:pPr>
            <a:r>
              <a:rPr lang="en-US" sz="1400" dirty="0" smtClean="0"/>
              <a:t> </a:t>
            </a:r>
          </a:p>
        </p:txBody>
      </p:sp>
      <p:graphicFrame>
        <p:nvGraphicFramePr>
          <p:cNvPr id="4" name="Diagram 3"/>
          <p:cNvGraphicFramePr/>
          <p:nvPr>
            <p:extLst>
              <p:ext uri="{D42A27DB-BD31-4B8C-83A1-F6EECF244321}">
                <p14:modId xmlns:p14="http://schemas.microsoft.com/office/powerpoint/2010/main" val="28673916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2000" y="5638800"/>
            <a:ext cx="7543800" cy="1477328"/>
          </a:xfrm>
          <a:prstGeom prst="rect">
            <a:avLst/>
          </a:prstGeom>
          <a:noFill/>
        </p:spPr>
        <p:txBody>
          <a:bodyPr wrap="square" rtlCol="0">
            <a:spAutoFit/>
          </a:bodyPr>
          <a:lstStyle/>
          <a:p>
            <a:pPr algn="ctr"/>
            <a:r>
              <a:rPr lang="en-US" sz="2400" b="1" dirty="0" smtClean="0"/>
              <a:t>General E-mail</a:t>
            </a:r>
            <a:r>
              <a:rPr lang="en-US" sz="2400" dirty="0" smtClean="0"/>
              <a:t>:  </a:t>
            </a:r>
            <a:r>
              <a:rPr lang="en-US" sz="2400" dirty="0" smtClean="0">
                <a:hlinkClick r:id="rId8"/>
              </a:rPr>
              <a:t>pulp@palegalaid.net</a:t>
            </a:r>
            <a:endParaRPr lang="en-US" sz="2400" dirty="0" smtClean="0"/>
          </a:p>
          <a:p>
            <a:pPr algn="ctr"/>
            <a:r>
              <a:rPr lang="en-US" sz="2400" b="1" dirty="0" smtClean="0"/>
              <a:t>Website:</a:t>
            </a:r>
            <a:r>
              <a:rPr lang="en-US" sz="2400" dirty="0" smtClean="0"/>
              <a:t>  http</a:t>
            </a:r>
            <a:r>
              <a:rPr lang="en-US" sz="2400" dirty="0"/>
              <a:t>://www.rhls.org/pa-utility-law-project/</a:t>
            </a:r>
          </a:p>
          <a:p>
            <a:pPr algn="ctr"/>
            <a:r>
              <a:rPr lang="en-US" sz="2400" b="1" dirty="0" smtClean="0"/>
              <a:t>Address</a:t>
            </a:r>
            <a:r>
              <a:rPr lang="en-US" sz="2400" dirty="0" smtClean="0"/>
              <a:t>: 118 Locust Street, Harrisburg, PA 17101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It is critical for supportive housing service providers to understand and articulate:</a:t>
            </a:r>
          </a:p>
          <a:p>
            <a:pPr lvl="1"/>
            <a:r>
              <a:rPr lang="en-US" sz="3000" dirty="0"/>
              <a:t>Whether it is beneficial to switch to a supplier or return to a default service provider.</a:t>
            </a:r>
          </a:p>
          <a:p>
            <a:pPr lvl="1"/>
            <a:r>
              <a:rPr lang="en-US" sz="3000" dirty="0" smtClean="0"/>
              <a:t>How</a:t>
            </a:r>
            <a:r>
              <a:rPr lang="en-US" sz="3000" b="1" dirty="0" smtClean="0"/>
              <a:t> </a:t>
            </a:r>
            <a:r>
              <a:rPr lang="en-US" sz="3000" dirty="0" smtClean="0"/>
              <a:t>to switch to a competitive supplier or return to a default service provider.</a:t>
            </a:r>
          </a:p>
        </p:txBody>
      </p:sp>
      <p:sp>
        <p:nvSpPr>
          <p:cNvPr id="3" name="Slide Number Placeholder 2"/>
          <p:cNvSpPr>
            <a:spLocks noGrp="1"/>
          </p:cNvSpPr>
          <p:nvPr>
            <p:ph type="sldNum" sz="quarter" idx="12"/>
          </p:nvPr>
        </p:nvSpPr>
        <p:spPr/>
        <p:txBody>
          <a:bodyPr/>
          <a:lstStyle/>
          <a:p>
            <a:fld id="{FDE75489-93F6-4F34-9A5F-252428CD0555}" type="slidenum">
              <a:rPr lang="en-US" smtClean="0"/>
              <a:pPr/>
              <a:t>5</a:t>
            </a:fld>
            <a:endParaRPr lang="en-US"/>
          </a:p>
        </p:txBody>
      </p:sp>
      <p:sp>
        <p:nvSpPr>
          <p:cNvPr id="4" name="Title 3"/>
          <p:cNvSpPr>
            <a:spLocks noGrp="1"/>
          </p:cNvSpPr>
          <p:nvPr>
            <p:ph type="title"/>
          </p:nvPr>
        </p:nvSpPr>
        <p:spPr/>
        <p:txBody>
          <a:bodyPr>
            <a:normAutofit/>
          </a:bodyPr>
          <a:lstStyle/>
          <a:p>
            <a:r>
              <a:rPr lang="en-US" b="1" dirty="0" smtClean="0">
                <a:solidFill>
                  <a:schemeClr val="accent1">
                    <a:lumMod val="75000"/>
                  </a:schemeClr>
                </a:solidFill>
              </a:rPr>
              <a:t>Why is this session important?</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Constant Economic Pressure</a:t>
            </a:r>
          </a:p>
          <a:p>
            <a:pPr lvl="1"/>
            <a:r>
              <a:rPr lang="en-US" dirty="0" smtClean="0"/>
              <a:t>Vulnerable to promises of savings, particularly savings on essential services.</a:t>
            </a:r>
          </a:p>
          <a:p>
            <a:r>
              <a:rPr lang="en-US" dirty="0" smtClean="0"/>
              <a:t>High-Pressure Sales Tactics</a:t>
            </a:r>
          </a:p>
          <a:p>
            <a:r>
              <a:rPr lang="en-US" dirty="0" smtClean="0"/>
              <a:t>Inflexible or Misleading Terms</a:t>
            </a:r>
          </a:p>
          <a:p>
            <a:r>
              <a:rPr lang="en-US" dirty="0" smtClean="0"/>
              <a:t>Unclear and/or Unfamiliar Language</a:t>
            </a:r>
            <a:endParaRPr lang="en-US" dirty="0"/>
          </a:p>
        </p:txBody>
      </p:sp>
      <p:sp>
        <p:nvSpPr>
          <p:cNvPr id="3" name="Slide Number Placeholder 2"/>
          <p:cNvSpPr>
            <a:spLocks noGrp="1"/>
          </p:cNvSpPr>
          <p:nvPr>
            <p:ph type="sldNum" sz="quarter" idx="12"/>
          </p:nvPr>
        </p:nvSpPr>
        <p:spPr/>
        <p:txBody>
          <a:bodyPr/>
          <a:lstStyle/>
          <a:p>
            <a:fld id="{FDE75489-93F6-4F34-9A5F-252428CD0555}" type="slidenum">
              <a:rPr lang="en-US" smtClean="0"/>
              <a:pPr/>
              <a:t>6</a:t>
            </a:fld>
            <a:endParaRPr lang="en-US"/>
          </a:p>
        </p:txBody>
      </p:sp>
      <p:sp>
        <p:nvSpPr>
          <p:cNvPr id="4" name="Title 3"/>
          <p:cNvSpPr>
            <a:spLocks noGrp="1"/>
          </p:cNvSpPr>
          <p:nvPr>
            <p:ph type="title"/>
          </p:nvPr>
        </p:nvSpPr>
        <p:spPr/>
        <p:txBody>
          <a:bodyPr>
            <a:normAutofit fontScale="90000"/>
          </a:bodyPr>
          <a:lstStyle/>
          <a:p>
            <a:r>
              <a:rPr lang="en-US" b="1" dirty="0" smtClean="0">
                <a:solidFill>
                  <a:schemeClr val="accent1">
                    <a:lumMod val="75000"/>
                  </a:schemeClr>
                </a:solidFill>
              </a:rPr>
              <a:t>Primary Concerns </a:t>
            </a:r>
            <a:br>
              <a:rPr lang="en-US" b="1" dirty="0" smtClean="0">
                <a:solidFill>
                  <a:schemeClr val="accent1">
                    <a:lumMod val="75000"/>
                  </a:schemeClr>
                </a:solidFill>
              </a:rPr>
            </a:br>
            <a:r>
              <a:rPr lang="en-US" b="1" dirty="0" smtClean="0">
                <a:solidFill>
                  <a:schemeClr val="accent1">
                    <a:lumMod val="75000"/>
                  </a:schemeClr>
                </a:solidFill>
              </a:rPr>
              <a:t>for Low Income Shopping</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1">
                    <a:lumMod val="75000"/>
                  </a:schemeClr>
                </a:solidFill>
              </a:rPr>
              <a:t>Overarching Concern = Cost</a:t>
            </a:r>
            <a:endParaRPr lang="en-US" sz="4000" b="1" dirty="0">
              <a:solidFill>
                <a:schemeClr val="accent1">
                  <a:lumMod val="75000"/>
                </a:schemeClr>
              </a:solidFill>
            </a:endParaRP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b="1" dirty="0" smtClean="0">
                <a:solidFill>
                  <a:schemeClr val="accent1">
                    <a:lumMod val="75000"/>
                  </a:schemeClr>
                </a:solidFill>
              </a:rPr>
              <a:t>MESSAGE TO CONSUMERS:</a:t>
            </a:r>
          </a:p>
          <a:p>
            <a:pPr marL="0" indent="0">
              <a:buNone/>
            </a:pPr>
            <a:r>
              <a:rPr lang="en-US" dirty="0" smtClean="0"/>
              <a:t>Consumers can save money by switching to an alternative supplier. This is the message of: </a:t>
            </a:r>
          </a:p>
          <a:p>
            <a:pPr lvl="4"/>
            <a:r>
              <a:rPr lang="en-US" b="1" dirty="0" smtClean="0"/>
              <a:t>the PUC</a:t>
            </a:r>
          </a:p>
          <a:p>
            <a:pPr lvl="4"/>
            <a:r>
              <a:rPr lang="en-US" b="1" dirty="0" smtClean="0"/>
              <a:t>the electric distribution companies</a:t>
            </a:r>
          </a:p>
          <a:p>
            <a:pPr lvl="4"/>
            <a:r>
              <a:rPr lang="en-US" b="1" dirty="0" smtClean="0"/>
              <a:t>the suppliers</a:t>
            </a:r>
          </a:p>
          <a:p>
            <a:pPr marL="0" indent="0">
              <a:buNone/>
            </a:pPr>
            <a:endParaRPr lang="en-US" sz="900" b="1" dirty="0" smtClean="0">
              <a:solidFill>
                <a:srgbClr val="C00000"/>
              </a:solidFill>
            </a:endParaRPr>
          </a:p>
          <a:p>
            <a:pPr marL="0" indent="0">
              <a:buNone/>
            </a:pPr>
            <a:endParaRPr lang="en-US" sz="900" b="1" dirty="0" smtClean="0">
              <a:solidFill>
                <a:srgbClr val="C00000"/>
              </a:solidFill>
            </a:endParaRPr>
          </a:p>
          <a:p>
            <a:pPr marL="0" indent="0">
              <a:buNone/>
            </a:pPr>
            <a:r>
              <a:rPr lang="en-US" b="1" dirty="0" smtClean="0">
                <a:solidFill>
                  <a:srgbClr val="C00000"/>
                </a:solidFill>
              </a:rPr>
              <a:t>FACT</a:t>
            </a:r>
            <a:r>
              <a:rPr lang="en-US" b="1" dirty="0">
                <a:solidFill>
                  <a:srgbClr val="C00000"/>
                </a:solidFill>
              </a:rPr>
              <a:t>: </a:t>
            </a:r>
          </a:p>
          <a:p>
            <a:pPr marL="0" indent="0">
              <a:buNone/>
            </a:pPr>
            <a:r>
              <a:rPr lang="en-US" dirty="0">
                <a:solidFill>
                  <a:srgbClr val="C00000"/>
                </a:solidFill>
              </a:rPr>
              <a:t>Consumers </a:t>
            </a:r>
            <a:r>
              <a:rPr lang="en-US" dirty="0" smtClean="0">
                <a:solidFill>
                  <a:srgbClr val="C00000"/>
                </a:solidFill>
              </a:rPr>
              <a:t>are not guaranteed to save </a:t>
            </a:r>
            <a:r>
              <a:rPr lang="en-US" dirty="0">
                <a:solidFill>
                  <a:srgbClr val="C00000"/>
                </a:solidFill>
              </a:rPr>
              <a:t>money when </a:t>
            </a:r>
            <a:r>
              <a:rPr lang="en-US" dirty="0" smtClean="0">
                <a:solidFill>
                  <a:srgbClr val="C00000"/>
                </a:solidFill>
              </a:rPr>
              <a:t>switching to </a:t>
            </a:r>
            <a:r>
              <a:rPr lang="en-US" dirty="0">
                <a:solidFill>
                  <a:srgbClr val="C00000"/>
                </a:solidFill>
              </a:rPr>
              <a:t>an alternate </a:t>
            </a:r>
            <a:r>
              <a:rPr lang="en-US" dirty="0" smtClean="0">
                <a:solidFill>
                  <a:srgbClr val="C00000"/>
                </a:solidFill>
              </a:rPr>
              <a:t>supplier, and often experience increased costs.</a:t>
            </a:r>
          </a:p>
        </p:txBody>
      </p:sp>
      <p:sp>
        <p:nvSpPr>
          <p:cNvPr id="5" name="Slide Number Placeholder 4"/>
          <p:cNvSpPr>
            <a:spLocks noGrp="1"/>
          </p:cNvSpPr>
          <p:nvPr>
            <p:ph type="sldNum" sz="quarter" idx="12"/>
          </p:nvPr>
        </p:nvSpPr>
        <p:spPr/>
        <p:txBody>
          <a:bodyPr/>
          <a:lstStyle/>
          <a:p>
            <a:fld id="{F894DDE9-DCE9-476D-9125-90F44433F610}" type="slidenum">
              <a:rPr lang="en-US" smtClean="0"/>
              <a:pPr/>
              <a:t>7</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819400"/>
            <a:ext cx="1473200" cy="1104900"/>
          </a:xfrm>
          <a:prstGeom prst="rect">
            <a:avLst/>
          </a:prstGeom>
        </p:spPr>
      </p:pic>
    </p:spTree>
    <p:extLst>
      <p:ext uri="{BB962C8B-B14F-4D97-AF65-F5344CB8AC3E}">
        <p14:creationId xmlns:p14="http://schemas.microsoft.com/office/powerpoint/2010/main" val="1708495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smtClean="0"/>
              <a:t>Electricity Basics</a:t>
            </a:r>
            <a:endParaRPr lang="en-US" sz="5400" b="1" dirty="0"/>
          </a:p>
        </p:txBody>
      </p:sp>
    </p:spTree>
    <p:extLst>
      <p:ext uri="{BB962C8B-B14F-4D97-AF65-F5344CB8AC3E}">
        <p14:creationId xmlns:p14="http://schemas.microsoft.com/office/powerpoint/2010/main" val="389728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834275" y="533400"/>
            <a:ext cx="7627849" cy="4807081"/>
          </a:xfrm>
          <a:prstGeom prst="rect">
            <a:avLst/>
          </a:prstGeom>
        </p:spPr>
      </p:pic>
      <p:sp>
        <p:nvSpPr>
          <p:cNvPr id="6" name="TextBox 5"/>
          <p:cNvSpPr txBox="1"/>
          <p:nvPr/>
        </p:nvSpPr>
        <p:spPr>
          <a:xfrm>
            <a:off x="1447799" y="5442228"/>
            <a:ext cx="6400800" cy="1415772"/>
          </a:xfrm>
          <a:prstGeom prst="rect">
            <a:avLst/>
          </a:prstGeom>
          <a:noFill/>
        </p:spPr>
        <p:txBody>
          <a:bodyPr wrap="square" rtlCol="0">
            <a:spAutoFit/>
          </a:bodyPr>
          <a:lstStyle/>
          <a:p>
            <a:pPr algn="ctr"/>
            <a:endParaRPr lang="en-US" sz="1200" dirty="0" smtClean="0"/>
          </a:p>
          <a:p>
            <a:pPr algn="ctr"/>
            <a:r>
              <a:rPr lang="en-US" sz="2800" b="1" dirty="0" smtClean="0"/>
              <a:t>Historically</a:t>
            </a:r>
            <a:r>
              <a:rPr lang="en-US" sz="2800" b="1" dirty="0"/>
              <a:t>, electric utilities provided all three components </a:t>
            </a:r>
            <a:r>
              <a:rPr lang="en-US" sz="2800" b="1" dirty="0" smtClean="0"/>
              <a:t>of electric </a:t>
            </a:r>
            <a:r>
              <a:rPr lang="en-US" sz="2800" b="1" dirty="0"/>
              <a:t>service.</a:t>
            </a:r>
          </a:p>
          <a:p>
            <a:endParaRPr lang="en-US" dirty="0"/>
          </a:p>
        </p:txBody>
      </p:sp>
    </p:spTree>
    <p:extLst>
      <p:ext uri="{BB962C8B-B14F-4D97-AF65-F5344CB8AC3E}">
        <p14:creationId xmlns:p14="http://schemas.microsoft.com/office/powerpoint/2010/main" val="1200790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2853</Words>
  <Application>Microsoft Office PowerPoint</Application>
  <PresentationFormat>On-screen Show (4:3)</PresentationFormat>
  <Paragraphs>349</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Office Theme</vt:lpstr>
      <vt:lpstr>Competitive Electric  Shopping 101</vt:lpstr>
      <vt:lpstr> Pennsylvania Utility Law Project </vt:lpstr>
      <vt:lpstr>What We Do</vt:lpstr>
      <vt:lpstr>Objectives</vt:lpstr>
      <vt:lpstr>Why is this session important?</vt:lpstr>
      <vt:lpstr>Primary Concerns  for Low Income Shopping</vt:lpstr>
      <vt:lpstr>Overarching Concern = Cost</vt:lpstr>
      <vt:lpstr>Electricity Basics</vt:lpstr>
      <vt:lpstr>PowerPoint Presentation</vt:lpstr>
      <vt:lpstr>Evolution of “Electric Choice”</vt:lpstr>
      <vt:lpstr>Effect of Restructuring</vt:lpstr>
      <vt:lpstr>Terminology</vt:lpstr>
      <vt:lpstr>Terminology</vt:lpstr>
      <vt:lpstr>Terminology</vt:lpstr>
      <vt:lpstr>Shopping Basics</vt:lpstr>
      <vt:lpstr>Are Consumers Required to Shop?</vt:lpstr>
      <vt:lpstr>So…Why Shop for Electricity?</vt:lpstr>
      <vt:lpstr>Switching is Multidirectional</vt:lpstr>
      <vt:lpstr>How Does a Consumer Switch?</vt:lpstr>
      <vt:lpstr>PowerPoint Presentation</vt:lpstr>
      <vt:lpstr>How Does a Consumer Switch?</vt:lpstr>
      <vt:lpstr>Helpful Tools for Comparing Terms</vt:lpstr>
      <vt:lpstr>Fixed or Variable Rates?</vt:lpstr>
      <vt:lpstr>What can really be known  about variable rate contracts?</vt:lpstr>
      <vt:lpstr>Sample Disclosure Statement:</vt:lpstr>
      <vt:lpstr>Fixed Rates Are Not Always Fixed</vt:lpstr>
      <vt:lpstr>The PUC created a helpful video on this topic </vt:lpstr>
      <vt:lpstr>How to Switch</vt:lpstr>
      <vt:lpstr>So . . . </vt:lpstr>
      <vt:lpstr>Low Income Shopping</vt:lpstr>
      <vt:lpstr>  Questions to Ask Low-Income Clients </vt:lpstr>
      <vt:lpstr>  Questions to Ask Low-Income Clients </vt:lpstr>
      <vt:lpstr>CAP Shopping Programs</vt:lpstr>
      <vt:lpstr>CAP Shopping in PPL Territory</vt:lpstr>
      <vt:lpstr>Effect of Shopping on Low-Income Households</vt:lpstr>
      <vt:lpstr>To avoid these potential consequences, CAP customers should be advised to remain on default service unless the supplier can guarantee that the price will not be higher than the PTC.   </vt:lpstr>
      <vt:lpstr>Questions to Ask Suppliers  Before Switching</vt:lpstr>
      <vt:lpstr>Questions to Ask Suppliers  Before Switching</vt:lpstr>
      <vt:lpstr>Questions to Ask Suppliers  Before Switching</vt:lpstr>
      <vt:lpstr>In-Person Training &amp; Manual for  PHFA Housing Support Managers</vt:lpstr>
      <vt:lpstr>How do you Contact Us?</vt:lpstr>
    </vt:vector>
  </TitlesOfParts>
  <Company>Owner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ethical concerns?</dc:title>
  <dc:creator>Harry Geller</dc:creator>
  <cp:lastModifiedBy>Patrick Cicero</cp:lastModifiedBy>
  <cp:revision>122</cp:revision>
  <dcterms:created xsi:type="dcterms:W3CDTF">2014-04-14T16:51:56Z</dcterms:created>
  <dcterms:modified xsi:type="dcterms:W3CDTF">2014-04-22T12:33:01Z</dcterms:modified>
</cp:coreProperties>
</file>